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14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306" r:id="rId2"/>
    <p:sldId id="257" r:id="rId3"/>
    <p:sldId id="274" r:id="rId4"/>
    <p:sldId id="290" r:id="rId5"/>
    <p:sldId id="291" r:id="rId6"/>
    <p:sldId id="292" r:id="rId7"/>
    <p:sldId id="307" r:id="rId8"/>
    <p:sldId id="308" r:id="rId9"/>
    <p:sldId id="309" r:id="rId10"/>
    <p:sldId id="311" r:id="rId11"/>
    <p:sldId id="312" r:id="rId12"/>
    <p:sldId id="295" r:id="rId13"/>
    <p:sldId id="296" r:id="rId14"/>
    <p:sldId id="303" r:id="rId15"/>
    <p:sldId id="305" r:id="rId16"/>
  </p:sldIdLst>
  <p:sldSz cx="9144000" cy="6858000" type="screen4x3"/>
  <p:notesSz cx="6858000" cy="9144000"/>
  <p:custDataLst>
    <p:tags r:id="rId18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23" autoAdjust="0"/>
    <p:restoredTop sz="94746" autoAdjust="0"/>
  </p:normalViewPr>
  <p:slideViewPr>
    <p:cSldViewPr>
      <p:cViewPr>
        <p:scale>
          <a:sx n="73" d="100"/>
          <a:sy n="73" d="100"/>
        </p:scale>
        <p:origin x="-294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64D03F-7A18-4786-B6C7-0757807A1BDA}" type="datetimeFigureOut">
              <a:rPr lang="sl-SI" smtClean="0"/>
              <a:pPr/>
              <a:t>3.4.2011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A011E1-BEAD-4C84-A8D1-82FA0C4398BD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slov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22" name="Podnaslov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45184-80ED-4EEE-94E2-90517B34E3EE}" type="datetimeFigureOut">
              <a:rPr lang="sl-SI" smtClean="0"/>
              <a:pPr/>
              <a:t>3.4.2011</a:t>
            </a:fld>
            <a:endParaRPr lang="sl-SI"/>
          </a:p>
        </p:txBody>
      </p:sp>
      <p:sp>
        <p:nvSpPr>
          <p:cNvPr id="20" name="Ograda no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10" name="Ograda številke diapoz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45184-80ED-4EEE-94E2-90517B34E3EE}" type="datetimeFigureOut">
              <a:rPr lang="sl-SI" smtClean="0"/>
              <a:pPr/>
              <a:t>3.4.2011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45184-80ED-4EEE-94E2-90517B34E3EE}" type="datetimeFigureOut">
              <a:rPr lang="sl-SI" smtClean="0"/>
              <a:pPr/>
              <a:t>3.4.2011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0513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367644" y="3933056"/>
            <a:ext cx="6408712" cy="64807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1511300" y="4941168"/>
            <a:ext cx="6121400" cy="432047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357188" y="6429375"/>
            <a:ext cx="5616575" cy="428625"/>
          </a:xfrm>
        </p:spPr>
        <p:txBody>
          <a:bodyPr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E6B80CA8-9CDA-4405-8A01-18A89B280A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45184-80ED-4EEE-94E2-90517B34E3EE}" type="datetimeFigureOut">
              <a:rPr lang="sl-SI" smtClean="0"/>
              <a:pPr/>
              <a:t>3.4.2011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45184-80ED-4EEE-94E2-90517B34E3EE}" type="datetimeFigureOut">
              <a:rPr lang="sl-SI" smtClean="0"/>
              <a:pPr/>
              <a:t>3.4.2011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Pravokotni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45184-80ED-4EEE-94E2-90517B34E3EE}" type="datetimeFigureOut">
              <a:rPr lang="sl-SI" smtClean="0"/>
              <a:pPr/>
              <a:t>3.4.2011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45184-80ED-4EEE-94E2-90517B34E3EE}" type="datetimeFigureOut">
              <a:rPr lang="sl-SI" smtClean="0"/>
              <a:pPr/>
              <a:t>3.4.2011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45184-80ED-4EEE-94E2-90517B34E3EE}" type="datetimeFigureOut">
              <a:rPr lang="sl-SI" smtClean="0"/>
              <a:pPr/>
              <a:t>3.4.2011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45184-80ED-4EEE-94E2-90517B34E3EE}" type="datetimeFigureOut">
              <a:rPr lang="sl-SI" smtClean="0"/>
              <a:pPr/>
              <a:t>3.4.2011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6" name="Pravokotni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45184-80ED-4EEE-94E2-90517B34E3EE}" type="datetimeFigureOut">
              <a:rPr lang="sl-SI" smtClean="0"/>
              <a:pPr/>
              <a:t>3.4.2011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45184-80ED-4EEE-94E2-90517B34E3EE}" type="datetimeFigureOut">
              <a:rPr lang="sl-SI" smtClean="0"/>
              <a:pPr/>
              <a:t>3.4.2011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Pravokotni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9" name="Diagram poteka: postopek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Diagram poteka: postopek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Krof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Ograda naslova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9" name="Ograda besedila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24" name="Ograda datum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F845184-80ED-4EEE-94E2-90517B34E3EE}" type="datetimeFigureOut">
              <a:rPr lang="sl-SI" smtClean="0"/>
              <a:pPr/>
              <a:t>3.4.2011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sl-SI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5" name="Pravokotni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urska.bucar@guest.arnes.si" TargetMode="Externa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hyperlink" Target="mailto:branko.kaucic@pef.uni-lj.si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4"/>
          <p:cNvSpPr>
            <a:spLocks noGrp="1"/>
          </p:cNvSpPr>
          <p:nvPr>
            <p:ph type="ctrTitle"/>
          </p:nvPr>
        </p:nvSpPr>
        <p:spPr>
          <a:xfrm>
            <a:off x="1619672" y="4653136"/>
            <a:ext cx="6407150" cy="647700"/>
          </a:xfrm>
        </p:spPr>
        <p:txBody>
          <a:bodyPr>
            <a:normAutofit fontScale="90000"/>
          </a:bodyPr>
          <a:lstStyle/>
          <a:p>
            <a:r>
              <a:rPr lang="sl-SI" sz="3100" b="1" dirty="0" smtClean="0">
                <a:solidFill>
                  <a:schemeClr val="tx1"/>
                </a:solidFill>
              </a:rPr>
              <a:t>UPORABA INTERAKTIVNE TABLE PRI POUKU GEOMETRIJE V PRVEM RAZREDU OSNOVNE ŠOLE </a:t>
            </a:r>
            <a:r>
              <a:rPr lang="sl-SI" dirty="0" smtClean="0">
                <a:solidFill>
                  <a:schemeClr val="tx1"/>
                </a:solidFill>
              </a:rPr>
              <a:t/>
            </a:r>
            <a:br>
              <a:rPr lang="sl-SI" dirty="0" smtClean="0">
                <a:solidFill>
                  <a:schemeClr val="tx1"/>
                </a:solidFill>
              </a:rPr>
            </a:br>
            <a:r>
              <a:rPr lang="sl-SI" dirty="0" smtClean="0">
                <a:solidFill>
                  <a:schemeClr val="tx1"/>
                </a:solidFill>
              </a:rPr>
              <a:t> </a:t>
            </a:r>
            <a:br>
              <a:rPr lang="sl-SI" dirty="0" smtClean="0">
                <a:solidFill>
                  <a:schemeClr val="tx1"/>
                </a:solidFill>
              </a:rPr>
            </a:br>
            <a:endParaRPr lang="sl-SI" dirty="0" smtClean="0">
              <a:solidFill>
                <a:schemeClr val="tx1"/>
              </a:solidFill>
            </a:endParaRPr>
          </a:p>
        </p:txBody>
      </p:sp>
      <p:sp>
        <p:nvSpPr>
          <p:cNvPr id="26627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259632" y="5229200"/>
            <a:ext cx="7416800" cy="431800"/>
          </a:xfrm>
        </p:spPr>
        <p:txBody>
          <a:bodyPr>
            <a:normAutofit fontScale="77500" lnSpcReduction="20000"/>
          </a:bodyPr>
          <a:lstStyle/>
          <a:p>
            <a:r>
              <a:rPr lang="sl-SI" dirty="0" smtClean="0">
                <a:solidFill>
                  <a:schemeClr val="tx1"/>
                </a:solidFill>
              </a:rPr>
              <a:t>mag. Urška Bučar, OŠ Dolenjske Toplice, </a:t>
            </a:r>
            <a:r>
              <a:rPr lang="sl-SI" dirty="0" smtClean="0">
                <a:solidFill>
                  <a:schemeClr val="tx1"/>
                </a:solidFill>
                <a:hlinkClick r:id="rId3"/>
              </a:rPr>
              <a:t>urska.bucar@guest.arnes.si</a:t>
            </a:r>
            <a:endParaRPr lang="sl-SI" dirty="0" smtClean="0">
              <a:solidFill>
                <a:schemeClr val="tx1"/>
              </a:solidFill>
            </a:endParaRPr>
          </a:p>
          <a:p>
            <a:r>
              <a:rPr lang="sl-SI" dirty="0" smtClean="0">
                <a:solidFill>
                  <a:schemeClr val="tx1"/>
                </a:solidFill>
              </a:rPr>
              <a:t>doc. dr. Branko Kaučič, Pedagoška Fakulteta Ljubljana, </a:t>
            </a:r>
            <a:r>
              <a:rPr lang="sl-SI" dirty="0" err="1" smtClean="0">
                <a:solidFill>
                  <a:schemeClr val="tx1"/>
                </a:solidFill>
                <a:hlinkClick r:id="rId4"/>
              </a:rPr>
              <a:t>branko.kaucic@pef.uni</a:t>
            </a:r>
            <a:r>
              <a:rPr lang="sl-SI" dirty="0" smtClean="0">
                <a:solidFill>
                  <a:schemeClr val="tx1"/>
                </a:solidFill>
                <a:hlinkClick r:id="rId4"/>
              </a:rPr>
              <a:t>-</a:t>
            </a:r>
            <a:r>
              <a:rPr lang="sl-SI" dirty="0" err="1" smtClean="0">
                <a:solidFill>
                  <a:schemeClr val="tx1"/>
                </a:solidFill>
                <a:hlinkClick r:id="rId4"/>
              </a:rPr>
              <a:t>lj.si</a:t>
            </a:r>
            <a:endParaRPr lang="sl-SI" dirty="0" smtClean="0">
              <a:solidFill>
                <a:schemeClr val="tx1"/>
              </a:solidFill>
            </a:endParaRPr>
          </a:p>
          <a:p>
            <a:endParaRPr lang="sl-SI" dirty="0" smtClean="0">
              <a:solidFill>
                <a:schemeClr val="tx1"/>
              </a:solidFill>
            </a:endParaRPr>
          </a:p>
          <a:p>
            <a:endParaRPr lang="sl-SI" dirty="0" smtClean="0">
              <a:solidFill>
                <a:schemeClr val="tx1"/>
              </a:solidFill>
            </a:endParaRPr>
          </a:p>
        </p:txBody>
      </p:sp>
      <p:grpSp>
        <p:nvGrpSpPr>
          <p:cNvPr id="4" name="Skupina 3"/>
          <p:cNvGrpSpPr/>
          <p:nvPr/>
        </p:nvGrpSpPr>
        <p:grpSpPr>
          <a:xfrm>
            <a:off x="7667328" y="260648"/>
            <a:ext cx="1476672" cy="908720"/>
            <a:chOff x="6177622" y="4653136"/>
            <a:chExt cx="2966378" cy="1944216"/>
          </a:xfrm>
        </p:grpSpPr>
        <p:pic>
          <p:nvPicPr>
            <p:cNvPr id="5" name="Slika 25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177622" y="4653136"/>
              <a:ext cx="2966378" cy="1944216"/>
            </a:xfrm>
            <a:prstGeom prst="rect">
              <a:avLst/>
            </a:prstGeom>
            <a:noFill/>
          </p:spPr>
        </p:pic>
        <p:pic>
          <p:nvPicPr>
            <p:cNvPr id="6" name="Slika 5" descr="matko.jpe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948264" y="5085184"/>
              <a:ext cx="864096" cy="1080120"/>
            </a:xfrm>
            <a:prstGeom prst="rect">
              <a:avLst/>
            </a:prstGeom>
          </p:spPr>
        </p:pic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1043608" y="764704"/>
          <a:ext cx="7848871" cy="4581134"/>
        </p:xfrm>
        <a:graphic>
          <a:graphicData uri="http://schemas.openxmlformats.org/drawingml/2006/table">
            <a:tbl>
              <a:tblPr/>
              <a:tblGrid>
                <a:gridCol w="1835585"/>
                <a:gridCol w="1217034"/>
                <a:gridCol w="1217034"/>
                <a:gridCol w="1222049"/>
                <a:gridCol w="1222049"/>
                <a:gridCol w="1135120"/>
              </a:tblGrid>
              <a:tr h="281182">
                <a:tc rowSpan="2"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Kje so postavljene vaše</a:t>
                      </a:r>
                      <a:endParaRPr lang="sl-SI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i-table?</a:t>
                      </a:r>
                      <a:endParaRPr lang="sl-SI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Ali uporabljate i-tablo pri svojem delu?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</a:tr>
              <a:tr h="281182">
                <a:tc gridSpan="2"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Da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Ne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Ne še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Občasno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82">
                <a:tc rowSpan="2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Predmetna stopnja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83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38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38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29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613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f%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44,1%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20,2%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20,2%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15,4%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82">
                <a:tc row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1. razred</a:t>
                      </a:r>
                      <a:endParaRPr lang="sl-SI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15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613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f%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51,7%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13,8%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10,3%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24,1%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82">
                <a:tc row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2. razred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24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13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613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f%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48,0%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26,0%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12,0%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14,0%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82">
                <a:tc row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3. razred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27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613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f%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49,1%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16,4%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21,8%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12,7%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82">
                <a:tc row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4. razred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31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613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f%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51,7%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15,0%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16,7%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16,7%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82">
                <a:tc row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5. razred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</a:t>
                      </a:r>
                      <a:endParaRPr lang="sl-SI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31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613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f%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68,9%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2,2%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11,1%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17,8%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1475656" y="404664"/>
          <a:ext cx="7272808" cy="1654875"/>
        </p:xfrm>
        <a:graphic>
          <a:graphicData uri="http://schemas.openxmlformats.org/drawingml/2006/table">
            <a:tbl>
              <a:tblPr/>
              <a:tblGrid>
                <a:gridCol w="3085800"/>
                <a:gridCol w="3085800"/>
                <a:gridCol w="550604"/>
                <a:gridCol w="550604"/>
              </a:tblGrid>
              <a:tr h="2342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f%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963">
                <a:tc rowSpan="3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Na kakšen način uporabljate i-tablo?</a:t>
                      </a:r>
                      <a:endParaRPr lang="sl-SI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Zgolj za projekcijo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12,0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963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Za interaktivno poučevanje, kjer sodelujejo učenci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88,0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963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Skupaj</a:t>
                      </a:r>
                      <a:endParaRPr lang="sl-SI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100,0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Pravokotnik 2"/>
          <p:cNvSpPr/>
          <p:nvPr/>
        </p:nvSpPr>
        <p:spPr>
          <a:xfrm>
            <a:off x="1115616" y="2276872"/>
            <a:ext cx="784887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l-SI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sl-SI" sz="2000" dirty="0" smtClean="0">
                <a:latin typeface="Arial" pitchFamily="34" charset="0"/>
                <a:cs typeface="Arial" pitchFamily="34" charset="0"/>
              </a:rPr>
              <a:t>Učitelji:</a:t>
            </a:r>
          </a:p>
          <a:p>
            <a:pPr>
              <a:buFontTx/>
              <a:buChar char="-"/>
            </a:pPr>
            <a:r>
              <a:rPr lang="sl-SI" sz="2000" dirty="0" smtClean="0">
                <a:latin typeface="Arial" pitchFamily="34" charset="0"/>
                <a:cs typeface="Arial" pitchFamily="34" charset="0"/>
              </a:rPr>
              <a:t> največkrat delno poznajo programsko opremo</a:t>
            </a:r>
          </a:p>
          <a:p>
            <a:pPr>
              <a:buFontTx/>
              <a:buChar char="-"/>
            </a:pPr>
            <a:r>
              <a:rPr lang="sl-SI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l-SI" sz="2000" dirty="0" smtClean="0">
                <a:latin typeface="Arial" pitchFamily="34" charset="0"/>
                <a:cs typeface="Arial" pitchFamily="34" charset="0"/>
              </a:rPr>
              <a:t>v večini uporabljajo osnovna orodja</a:t>
            </a:r>
          </a:p>
          <a:p>
            <a:pPr>
              <a:buFontTx/>
              <a:buChar char="-"/>
            </a:pPr>
            <a:r>
              <a:rPr lang="sl-SI" sz="2000" dirty="0" smtClean="0">
                <a:latin typeface="Arial" pitchFamily="34" charset="0"/>
                <a:cs typeface="Arial" pitchFamily="34" charset="0"/>
              </a:rPr>
              <a:t> največkrat se samoizobražujejo</a:t>
            </a:r>
          </a:p>
          <a:p>
            <a:pPr>
              <a:buFontTx/>
              <a:buChar char="-"/>
            </a:pPr>
            <a:r>
              <a:rPr lang="sl-SI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l-SI" sz="2000" dirty="0" smtClean="0">
                <a:latin typeface="Arial" pitchFamily="34" charset="0"/>
                <a:cs typeface="Arial" pitchFamily="34" charset="0"/>
              </a:rPr>
              <a:t>pripravljenih gradiv ne poznajo,  v večini jih pripravljajo sami, kar pa zahteva veliko priprave</a:t>
            </a:r>
          </a:p>
          <a:p>
            <a:pPr>
              <a:buFontTx/>
              <a:buChar char="-"/>
            </a:pPr>
            <a:r>
              <a:rPr lang="sl-SI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l-SI" sz="2000" dirty="0" smtClean="0">
                <a:latin typeface="Arial" pitchFamily="34" charset="0"/>
                <a:cs typeface="Arial" pitchFamily="34" charset="0"/>
              </a:rPr>
              <a:t>iz gradiv povzamejo ideje ali jih prilagodijo svojemu delu</a:t>
            </a:r>
          </a:p>
          <a:p>
            <a:pPr>
              <a:buFontTx/>
              <a:buChar char="-"/>
            </a:pPr>
            <a:r>
              <a:rPr lang="sl-SI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l-SI" sz="2000" dirty="0" smtClean="0">
                <a:latin typeface="Arial" pitchFamily="34" charset="0"/>
                <a:cs typeface="Arial" pitchFamily="34" charset="0"/>
              </a:rPr>
              <a:t>največkrat jo uporabljajo pri utrjevanju znanja in najmanjkrat pri ocenjevanju</a:t>
            </a:r>
          </a:p>
          <a:p>
            <a:pPr>
              <a:buFontTx/>
              <a:buChar char="-"/>
            </a:pPr>
            <a:endParaRPr lang="sl-SI" sz="2000" dirty="0" smtClean="0">
              <a:latin typeface="Arial" pitchFamily="34" charset="0"/>
              <a:cs typeface="Arial" pitchFamily="34" charset="0"/>
            </a:endParaRPr>
          </a:p>
          <a:p>
            <a:endParaRPr lang="sl-SI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sl-SI" sz="2000" dirty="0" smtClean="0">
                <a:latin typeface="Arial" pitchFamily="34" charset="0"/>
                <a:cs typeface="Arial" pitchFamily="34" charset="0"/>
              </a:rPr>
              <a:t>Učitelje </a:t>
            </a:r>
            <a:r>
              <a:rPr lang="sl-SI" sz="2000" dirty="0" smtClean="0">
                <a:latin typeface="Arial" pitchFamily="34" charset="0"/>
                <a:cs typeface="Arial" pitchFamily="34" charset="0"/>
              </a:rPr>
              <a:t>je potrebno izobraziti z didaktičnimi možnostmi, ki jih ponujajo i-table. </a:t>
            </a:r>
          </a:p>
          <a:p>
            <a:pPr>
              <a:buFontTx/>
              <a:buChar char="-"/>
            </a:pPr>
            <a:endParaRPr lang="sl-SI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59632" y="0"/>
            <a:ext cx="7498080" cy="1143000"/>
          </a:xfrm>
        </p:spPr>
        <p:txBody>
          <a:bodyPr>
            <a:normAutofit/>
          </a:bodyPr>
          <a:lstStyle/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ODGOVORI NA RAZISKOVALNA VPRAŠANJA – Opremljenost šol</a:t>
            </a:r>
            <a:endParaRPr lang="sl-SI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971600" y="1241376"/>
            <a:ext cx="8172400" cy="56166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l-SI" sz="2000" dirty="0" smtClean="0">
                <a:latin typeface="Arial" pitchFamily="34" charset="0"/>
                <a:cs typeface="Arial" pitchFamily="34" charset="0"/>
              </a:rPr>
              <a:t>V5: </a:t>
            </a:r>
          </a:p>
          <a:p>
            <a:pPr>
              <a:buNone/>
            </a:pPr>
            <a:r>
              <a:rPr lang="sl-SI" sz="2000" b="1" dirty="0" smtClean="0">
                <a:latin typeface="Arial" pitchFamily="34" charset="0"/>
                <a:cs typeface="Arial" pitchFamily="34" charset="0"/>
              </a:rPr>
              <a:t>ALI SO PO OCENI UČITELJEV IN RAVNATELJEV NAŠE OSNOVNE ŠOLE USTREZNO OPREMLJENE Z I-TABLAMI?</a:t>
            </a:r>
          </a:p>
          <a:p>
            <a:pPr>
              <a:buNone/>
            </a:pPr>
            <a:endParaRPr lang="sl-SI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sl-SI" sz="2000" dirty="0" smtClean="0">
                <a:latin typeface="Arial" pitchFamily="34" charset="0"/>
                <a:cs typeface="Arial" pitchFamily="34" charset="0"/>
              </a:rPr>
              <a:t>Šole s katerih prihajajo anketirani učitelji z interaktivnimi tablami že v </a:t>
            </a:r>
            <a:r>
              <a:rPr lang="sl-SI" sz="2000" b="1" dirty="0" smtClean="0">
                <a:latin typeface="Arial" pitchFamily="34" charset="0"/>
                <a:cs typeface="Arial" pitchFamily="34" charset="0"/>
              </a:rPr>
              <a:t>veliki meri opremljene </a:t>
            </a:r>
            <a:r>
              <a:rPr lang="sl-SI" sz="2000" dirty="0" smtClean="0">
                <a:latin typeface="Arial" pitchFamily="34" charset="0"/>
                <a:cs typeface="Arial" pitchFamily="34" charset="0"/>
              </a:rPr>
              <a:t>in predvidevamo, da jih bodo po naslednjih razpisih ministrstva kupile </a:t>
            </a:r>
            <a:r>
              <a:rPr lang="sl-SI" sz="2000" b="1" dirty="0" smtClean="0">
                <a:latin typeface="Arial" pitchFamily="34" charset="0"/>
                <a:cs typeface="Arial" pitchFamily="34" charset="0"/>
              </a:rPr>
              <a:t>še več</a:t>
            </a:r>
            <a:r>
              <a:rPr lang="sl-SI" sz="2000" dirty="0" smtClean="0">
                <a:latin typeface="Arial" pitchFamily="34" charset="0"/>
                <a:cs typeface="Arial" pitchFamily="34" charset="0"/>
              </a:rPr>
              <a:t>. </a:t>
            </a:r>
            <a:endParaRPr lang="sl-SI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sl-SI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sl-SI" sz="2000" b="1" dirty="0" smtClean="0">
                <a:latin typeface="Arial" pitchFamily="34" charset="0"/>
                <a:cs typeface="Arial" pitchFamily="34" charset="0"/>
              </a:rPr>
              <a:t>Največ</a:t>
            </a:r>
            <a:r>
              <a:rPr lang="sl-SI" sz="2000" dirty="0" smtClean="0">
                <a:latin typeface="Arial" pitchFamily="34" charset="0"/>
                <a:cs typeface="Arial" pitchFamily="34" charset="0"/>
              </a:rPr>
              <a:t> interaktivnih tabel imajo na </a:t>
            </a:r>
            <a:r>
              <a:rPr lang="sl-SI" sz="2000" b="1" dirty="0" smtClean="0">
                <a:latin typeface="Arial" pitchFamily="34" charset="0"/>
                <a:cs typeface="Arial" pitchFamily="34" charset="0"/>
              </a:rPr>
              <a:t>predmetni</a:t>
            </a:r>
            <a:r>
              <a:rPr lang="sl-SI" sz="2000" dirty="0" smtClean="0">
                <a:latin typeface="Arial" pitchFamily="34" charset="0"/>
                <a:cs typeface="Arial" pitchFamily="34" charset="0"/>
              </a:rPr>
              <a:t> stopnji. </a:t>
            </a:r>
            <a:endParaRPr lang="sl-SI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sl-SI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sl-SI" sz="2000" dirty="0" smtClean="0">
                <a:latin typeface="Arial" pitchFamily="34" charset="0"/>
                <a:cs typeface="Arial" pitchFamily="34" charset="0"/>
              </a:rPr>
              <a:t>Na razredni stopnji je interaktivna tabla </a:t>
            </a:r>
            <a:r>
              <a:rPr lang="sl-SI" sz="2000" b="1" dirty="0" smtClean="0">
                <a:latin typeface="Arial" pitchFamily="34" charset="0"/>
                <a:cs typeface="Arial" pitchFamily="34" charset="0"/>
              </a:rPr>
              <a:t>najmanjkrat postavljena v prvi razred.</a:t>
            </a:r>
            <a:r>
              <a:rPr lang="sl-SI" sz="2000" dirty="0" smtClean="0">
                <a:latin typeface="Arial" pitchFamily="34" charset="0"/>
                <a:cs typeface="Arial" pitchFamily="34" charset="0"/>
              </a:rPr>
              <a:t> </a:t>
            </a:r>
            <a:endParaRPr lang="sl-SI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sl-SI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sl-SI" sz="2000" b="1" dirty="0" smtClean="0">
                <a:latin typeface="Arial" pitchFamily="34" charset="0"/>
                <a:cs typeface="Arial" pitchFamily="34" charset="0"/>
              </a:rPr>
              <a:t>Manj kot polovica </a:t>
            </a:r>
            <a:r>
              <a:rPr lang="sl-SI" sz="2000" dirty="0" smtClean="0">
                <a:latin typeface="Arial" pitchFamily="34" charset="0"/>
                <a:cs typeface="Arial" pitchFamily="34" charset="0"/>
              </a:rPr>
              <a:t>učiteljev ima interaktivno tablo v svoji učilnici. </a:t>
            </a:r>
          </a:p>
          <a:p>
            <a:pPr lvl="1"/>
            <a:endParaRPr lang="sl-SI" sz="2000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sl-SI" sz="2000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87624" y="0"/>
            <a:ext cx="7498080" cy="1143000"/>
          </a:xfrm>
        </p:spPr>
        <p:txBody>
          <a:bodyPr>
            <a:normAutofit/>
          </a:bodyPr>
          <a:lstStyle/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ODGOVORI NA RAZISKOVALNA VPRAŠANJA – Uporaba i-tabel</a:t>
            </a:r>
            <a:endParaRPr lang="sl-SI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971600" y="1124744"/>
            <a:ext cx="8172400" cy="551723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l-SI" sz="2000" dirty="0" smtClean="0">
                <a:latin typeface="Arial" pitchFamily="34" charset="0"/>
                <a:cs typeface="Arial" pitchFamily="34" charset="0"/>
              </a:rPr>
              <a:t>V 6: </a:t>
            </a:r>
          </a:p>
          <a:p>
            <a:pPr>
              <a:buNone/>
            </a:pPr>
            <a:r>
              <a:rPr lang="sl-SI" sz="2000" b="1" dirty="0" smtClean="0">
                <a:latin typeface="Arial" pitchFamily="34" charset="0"/>
                <a:cs typeface="Arial" pitchFamily="34" charset="0"/>
              </a:rPr>
              <a:t>V KOLIKŠNI MERI SO PO OCENI UČITELJEV IN RAVNATELJEV INTERAKTIVNE TABLE UPORABLJENE NA OSNOVNIH ŠOLAH, KI JIH ŽE POSEDUJEJO?</a:t>
            </a:r>
            <a:endParaRPr lang="sl-SI" sz="2000" dirty="0" smtClean="0">
              <a:latin typeface="Arial" pitchFamily="34" charset="0"/>
              <a:cs typeface="Arial" pitchFamily="34" charset="0"/>
            </a:endParaRPr>
          </a:p>
          <a:p>
            <a:endParaRPr lang="sl-SI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sl-SI" sz="2000" b="1" dirty="0" smtClean="0">
                <a:latin typeface="Arial" pitchFamily="34" charset="0"/>
                <a:cs typeface="Arial" pitchFamily="34" charset="0"/>
              </a:rPr>
              <a:t>Manj kot polovica </a:t>
            </a:r>
            <a:r>
              <a:rPr lang="sl-SI" sz="2000" dirty="0" smtClean="0">
                <a:latin typeface="Arial" pitchFamily="34" charset="0"/>
                <a:cs typeface="Arial" pitchFamily="34" charset="0"/>
              </a:rPr>
              <a:t>učiteljev interaktivno tablo </a:t>
            </a:r>
            <a:r>
              <a:rPr lang="sl-SI" sz="2000" b="1" dirty="0" smtClean="0">
                <a:latin typeface="Arial" pitchFamily="34" charset="0"/>
                <a:cs typeface="Arial" pitchFamily="34" charset="0"/>
              </a:rPr>
              <a:t>uporablja. </a:t>
            </a:r>
            <a:endParaRPr lang="sl-SI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sl-SI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sl-SI" sz="2000" dirty="0" smtClean="0">
                <a:latin typeface="Arial" pitchFamily="34" charset="0"/>
                <a:cs typeface="Arial" pitchFamily="34" charset="0"/>
              </a:rPr>
              <a:t>Večina učiteljev jo </a:t>
            </a:r>
            <a:r>
              <a:rPr lang="sl-SI" sz="2000" b="1" dirty="0" smtClean="0">
                <a:latin typeface="Arial" pitchFamily="34" charset="0"/>
                <a:cs typeface="Arial" pitchFamily="34" charset="0"/>
              </a:rPr>
              <a:t>uporablja interaktivno</a:t>
            </a:r>
            <a:r>
              <a:rPr lang="sl-SI" sz="2000" dirty="0" smtClean="0">
                <a:latin typeface="Arial" pitchFamily="34" charset="0"/>
                <a:cs typeface="Arial" pitchFamily="34" charset="0"/>
              </a:rPr>
              <a:t>, čeprav programske opreme ne poznajo v celoti. </a:t>
            </a:r>
            <a:endParaRPr lang="sl-SI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sl-SI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sl-SI" sz="2000" dirty="0" smtClean="0">
                <a:latin typeface="Arial" pitchFamily="34" charset="0"/>
                <a:cs typeface="Arial" pitchFamily="34" charset="0"/>
              </a:rPr>
              <a:t>Gradiva v večini pripravljajo z </a:t>
            </a:r>
            <a:r>
              <a:rPr lang="sl-SI" sz="2000" b="1" dirty="0" smtClean="0">
                <a:latin typeface="Arial" pitchFamily="34" charset="0"/>
                <a:cs typeface="Arial" pitchFamily="34" charset="0"/>
              </a:rPr>
              <a:t>osnovnimi</a:t>
            </a:r>
            <a:r>
              <a:rPr lang="sl-SI" sz="2000" dirty="0" smtClean="0">
                <a:latin typeface="Arial" pitchFamily="34" charset="0"/>
                <a:cs typeface="Arial" pitchFamily="34" charset="0"/>
              </a:rPr>
              <a:t> orodji. Za uporabo programske opreme se učitelji v večini </a:t>
            </a:r>
            <a:r>
              <a:rPr lang="sl-SI" sz="2000" b="1" dirty="0" smtClean="0">
                <a:latin typeface="Arial" pitchFamily="34" charset="0"/>
                <a:cs typeface="Arial" pitchFamily="34" charset="0"/>
              </a:rPr>
              <a:t>samoizobražujejo</a:t>
            </a:r>
            <a:r>
              <a:rPr lang="sl-SI" sz="2000" dirty="0" smtClean="0">
                <a:latin typeface="Arial" pitchFamily="34" charset="0"/>
                <a:cs typeface="Arial" pitchFamily="34" charset="0"/>
              </a:rPr>
              <a:t>. </a:t>
            </a:r>
            <a:endParaRPr lang="sl-SI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sl-SI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sl-SI" sz="2000" b="1" dirty="0" smtClean="0">
                <a:latin typeface="Arial" pitchFamily="34" charset="0"/>
                <a:cs typeface="Arial" pitchFamily="34" charset="0"/>
              </a:rPr>
              <a:t>Obstoječih</a:t>
            </a:r>
            <a:r>
              <a:rPr lang="sl-SI" sz="2000" dirty="0" smtClean="0">
                <a:latin typeface="Arial" pitchFamily="34" charset="0"/>
                <a:cs typeface="Arial" pitchFamily="34" charset="0"/>
              </a:rPr>
              <a:t> gradiv za interaktivne table učitelji ne navajajo, ker jih </a:t>
            </a:r>
            <a:r>
              <a:rPr lang="sl-SI" sz="2000" b="1" dirty="0" smtClean="0">
                <a:latin typeface="Arial" pitchFamily="34" charset="0"/>
                <a:cs typeface="Arial" pitchFamily="34" charset="0"/>
              </a:rPr>
              <a:t>ne poznajo</a:t>
            </a:r>
            <a:r>
              <a:rPr lang="sl-SI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sl-SI" sz="2000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498080" cy="1143000"/>
          </a:xfrm>
        </p:spPr>
        <p:txBody>
          <a:bodyPr>
            <a:normAutofit/>
          </a:bodyPr>
          <a:lstStyle/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POGLED V PRIHODNOST</a:t>
            </a:r>
            <a:endParaRPr lang="sl-SI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971600" y="1628800"/>
            <a:ext cx="8172400" cy="2448272"/>
          </a:xfrm>
        </p:spPr>
        <p:txBody>
          <a:bodyPr>
            <a:noAutofit/>
          </a:bodyPr>
          <a:lstStyle/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I-tabla bo vedno bolj prisotna. </a:t>
            </a:r>
            <a:endParaRPr lang="sl-SI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sl-SI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Učitelji si te izobraževalne tehnologije želijo. </a:t>
            </a:r>
            <a:endParaRPr lang="sl-SI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sl-SI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Potrebujejo več izobraževanja in izmenjave gradiv. (sprememba miselnosti</a:t>
            </a:r>
            <a:r>
              <a:rPr lang="sl-SI" sz="2800" dirty="0" smtClean="0">
                <a:latin typeface="Arial" pitchFamily="34" charset="0"/>
                <a:cs typeface="Arial" pitchFamily="34" charset="0"/>
              </a:rPr>
              <a:t>!)</a:t>
            </a:r>
          </a:p>
          <a:p>
            <a:pPr>
              <a:buNone/>
            </a:pPr>
            <a:endParaRPr lang="sl-SI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Potrebujejo dostopna didaktična računalniška gradiva za i-tablo</a:t>
            </a:r>
            <a:r>
              <a:rPr lang="sl-SI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sl-SI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sl-SI" sz="2800" dirty="0" smtClean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71600" y="0"/>
            <a:ext cx="7498080" cy="1143000"/>
          </a:xfrm>
        </p:spPr>
        <p:txBody>
          <a:bodyPr/>
          <a:lstStyle/>
          <a:p>
            <a:r>
              <a:rPr lang="sl-SI" dirty="0" smtClean="0"/>
              <a:t>In še za konec …</a:t>
            </a:r>
            <a:endParaRPr lang="sl-SI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128" y="980728"/>
            <a:ext cx="7848872" cy="562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1143000"/>
          </a:xfrm>
        </p:spPr>
        <p:txBody>
          <a:bodyPr>
            <a:normAutofit/>
          </a:bodyPr>
          <a:lstStyle/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UVOD</a:t>
            </a:r>
            <a:endParaRPr lang="sl-SI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971600" y="980728"/>
            <a:ext cx="7704856" cy="5877272"/>
          </a:xfrm>
        </p:spPr>
        <p:txBody>
          <a:bodyPr>
            <a:noAutofit/>
          </a:bodyPr>
          <a:lstStyle/>
          <a:p>
            <a:pPr algn="just"/>
            <a:r>
              <a:rPr lang="sl-SI" sz="2400" dirty="0" smtClean="0">
                <a:latin typeface="Arial" pitchFamily="34" charset="0"/>
                <a:cs typeface="Arial" pitchFamily="34" charset="0"/>
              </a:rPr>
              <a:t>Velik porast IKT šolah (Gerlič, 2005; Gerlič, 2007; Hennessy et al., 2005; Jones, 2010; Lee, 2010)</a:t>
            </a:r>
          </a:p>
          <a:p>
            <a:pPr algn="just">
              <a:buNone/>
            </a:pPr>
            <a:endParaRPr lang="sl-SI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sl-SI" sz="2400" dirty="0" smtClean="0">
                <a:latin typeface="Arial" pitchFamily="34" charset="0"/>
                <a:cs typeface="Arial" pitchFamily="34" charset="0"/>
              </a:rPr>
              <a:t>Pri nas večinoma šole dobavljajo i-table preko razpisov (Bučar 2011)</a:t>
            </a:r>
          </a:p>
          <a:p>
            <a:pPr algn="just"/>
            <a:endParaRPr lang="sl-SI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sl-SI" sz="2400" dirty="0" smtClean="0">
                <a:latin typeface="Arial" pitchFamily="34" charset="0"/>
                <a:cs typeface="Arial" pitchFamily="34" charset="0"/>
              </a:rPr>
              <a:t>Zgledni primeri dobave i-tabel na šole opisujejo Cogill, 2003; Lee, 2003; </a:t>
            </a:r>
            <a:r>
              <a:rPr lang="sl-SI" sz="2400" dirty="0" err="1" smtClean="0">
                <a:latin typeface="Arial" pitchFamily="34" charset="0"/>
                <a:cs typeface="Arial" pitchFamily="34" charset="0"/>
              </a:rPr>
              <a:t>Markman</a:t>
            </a:r>
            <a:r>
              <a:rPr lang="sl-SI" sz="2400" dirty="0" smtClean="0">
                <a:latin typeface="Arial" pitchFamily="34" charset="0"/>
                <a:cs typeface="Arial" pitchFamily="34" charset="0"/>
              </a:rPr>
              <a:t>, 2008; McCormick, 2007; Moss, 2007</a:t>
            </a:r>
          </a:p>
          <a:p>
            <a:pPr algn="just"/>
            <a:endParaRPr lang="sl-SI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sl-SI" sz="2400" dirty="0" smtClean="0">
                <a:latin typeface="Arial" pitchFamily="34" charset="0"/>
                <a:cs typeface="Arial" pitchFamily="34" charset="0"/>
              </a:rPr>
              <a:t>Po mnenju </a:t>
            </a:r>
            <a:r>
              <a:rPr lang="sl-SI" sz="2400" dirty="0" err="1" smtClean="0">
                <a:latin typeface="Arial" pitchFamily="34" charset="0"/>
                <a:cs typeface="Arial" pitchFamily="34" charset="0"/>
              </a:rPr>
              <a:t>Hui</a:t>
            </a:r>
            <a:r>
              <a:rPr lang="sl-SI" sz="24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sl-SI" sz="2400" dirty="0" err="1" smtClean="0">
                <a:latin typeface="Arial" pitchFamily="34" charset="0"/>
                <a:cs typeface="Arial" pitchFamily="34" charset="0"/>
              </a:rPr>
              <a:t>xian</a:t>
            </a:r>
            <a:r>
              <a:rPr lang="sl-SI" sz="2400" dirty="0" smtClean="0">
                <a:latin typeface="Arial" pitchFamily="34" charset="0"/>
                <a:cs typeface="Arial" pitchFamily="34" charset="0"/>
              </a:rPr>
              <a:t> (2009) bodo i-table postale vodilni medij pri poučevanju</a:t>
            </a:r>
          </a:p>
          <a:p>
            <a:pPr algn="just"/>
            <a:endParaRPr lang="sl-SI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sl-SI" sz="2400" dirty="0" smtClean="0">
                <a:latin typeface="Arial" pitchFamily="34" charset="0"/>
                <a:cs typeface="Arial" pitchFamily="34" charset="0"/>
              </a:rPr>
              <a:t>Število i-tabel pa vztrajno narašča (Jones, 2010</a:t>
            </a:r>
            <a:r>
              <a:rPr lang="sl-SI" sz="2400" dirty="0" smtClean="0">
                <a:latin typeface="Arial" pitchFamily="34" charset="0"/>
                <a:cs typeface="Arial" pitchFamily="34" charset="0"/>
              </a:rPr>
              <a:t>)</a:t>
            </a:r>
            <a:endParaRPr lang="sl-SI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sl-SI" sz="2400" dirty="0" smtClean="0">
              <a:latin typeface="Arial" pitchFamily="34" charset="0"/>
              <a:cs typeface="Arial" pitchFamily="34" charset="0"/>
            </a:endParaRPr>
          </a:p>
          <a:p>
            <a:pPr lvl="1" algn="just">
              <a:buNone/>
            </a:pPr>
            <a:r>
              <a:rPr lang="sl-SI" sz="24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			</a:t>
            </a:r>
            <a:endParaRPr lang="sl-SI" sz="2400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1143000"/>
          </a:xfrm>
        </p:spPr>
        <p:txBody>
          <a:bodyPr>
            <a:normAutofit/>
          </a:bodyPr>
          <a:lstStyle/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RAZISKAVA v preteklem š.l.</a:t>
            </a:r>
            <a:endParaRPr lang="sl-SI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899592" y="1447800"/>
            <a:ext cx="8244408" cy="5410200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sl-SI" dirty="0" smtClean="0">
                <a:latin typeface="Arial" pitchFamily="34" charset="0"/>
                <a:cs typeface="Arial" pitchFamily="34" charset="0"/>
              </a:rPr>
              <a:t>CILJA </a:t>
            </a:r>
            <a:r>
              <a:rPr lang="sl-SI" dirty="0" smtClean="0">
                <a:latin typeface="Arial" pitchFamily="34" charset="0"/>
                <a:cs typeface="Arial" pitchFamily="34" charset="0"/>
              </a:rPr>
              <a:t>RAZISKAVE </a:t>
            </a:r>
            <a:r>
              <a:rPr lang="sl-SI" dirty="0" smtClean="0">
                <a:latin typeface="Arial" pitchFamily="34" charset="0"/>
                <a:cs typeface="Arial" pitchFamily="34" charset="0"/>
              </a:rPr>
              <a:t>STA:</a:t>
            </a:r>
          </a:p>
          <a:p>
            <a:pPr lvl="1">
              <a:buNone/>
            </a:pPr>
            <a:endParaRPr lang="sl-SI" dirty="0" smtClean="0">
              <a:latin typeface="Arial" pitchFamily="34" charset="0"/>
              <a:cs typeface="Arial" pitchFamily="34" charset="0"/>
            </a:endParaRPr>
          </a:p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ugotoviti, kakšna je trenutna situacija opremljenosti in uporabe interaktivnih tabel v naših osnovnih šolah (poudarek na prvih treh razredih) ter </a:t>
            </a:r>
          </a:p>
          <a:p>
            <a:endParaRPr lang="sl-SI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kakšno je poznavanje in uporaba pripadajoče programske opreme pri učiteljih.</a:t>
            </a:r>
          </a:p>
          <a:p>
            <a:pPr>
              <a:buNone/>
            </a:pPr>
            <a:endParaRPr lang="sl-SI" sz="2800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RAZISKOVALNA VPRAŠANJA – </a:t>
            </a:r>
            <a:br>
              <a:rPr lang="sl-SI" sz="2800" dirty="0" smtClean="0">
                <a:latin typeface="Arial" pitchFamily="34" charset="0"/>
                <a:cs typeface="Arial" pitchFamily="34" charset="0"/>
              </a:rPr>
            </a:br>
            <a:r>
              <a:rPr lang="sl-SI" sz="2800" dirty="0" smtClean="0">
                <a:latin typeface="Arial" pitchFamily="34" charset="0"/>
                <a:cs typeface="Arial" pitchFamily="34" charset="0"/>
              </a:rPr>
              <a:t>opremljenost šol in uporaba i-tabel</a:t>
            </a:r>
            <a:endParaRPr lang="sl-SI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grada vsebine 3"/>
          <p:cNvSpPr>
            <a:spLocks noGrp="1"/>
          </p:cNvSpPr>
          <p:nvPr>
            <p:ph idx="1"/>
          </p:nvPr>
        </p:nvSpPr>
        <p:spPr>
          <a:xfrm>
            <a:off x="1403648" y="2057400"/>
            <a:ext cx="7498080" cy="4800600"/>
          </a:xfrm>
        </p:spPr>
        <p:txBody>
          <a:bodyPr>
            <a:normAutofit/>
          </a:bodyPr>
          <a:lstStyle/>
          <a:p>
            <a:pPr lvl="0"/>
            <a:r>
              <a:rPr lang="sl-SI" sz="2800" b="1" dirty="0" smtClean="0">
                <a:latin typeface="Arial" pitchFamily="34" charset="0"/>
                <a:cs typeface="Arial" pitchFamily="34" charset="0"/>
              </a:rPr>
              <a:t>V5:</a:t>
            </a:r>
            <a:r>
              <a:rPr lang="sl-SI" sz="2800" dirty="0" smtClean="0">
                <a:latin typeface="Arial" pitchFamily="34" charset="0"/>
                <a:cs typeface="Arial" pitchFamily="34" charset="0"/>
              </a:rPr>
              <a:t> Ali so po oceni učiteljev in ravnateljev naše osnovne šole ustrezno opremljene z interaktivnimi tablami?</a:t>
            </a:r>
          </a:p>
          <a:p>
            <a:pPr lvl="0">
              <a:buNone/>
            </a:pPr>
            <a:endParaRPr lang="sl-SI" sz="28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sl-SI" sz="2800" b="1" dirty="0" smtClean="0">
                <a:latin typeface="Arial" pitchFamily="34" charset="0"/>
                <a:cs typeface="Arial" pitchFamily="34" charset="0"/>
              </a:rPr>
              <a:t>V6:</a:t>
            </a:r>
            <a:r>
              <a:rPr lang="sl-SI" sz="2800" dirty="0" smtClean="0">
                <a:latin typeface="Arial" pitchFamily="34" charset="0"/>
                <a:cs typeface="Arial" pitchFamily="34" charset="0"/>
              </a:rPr>
              <a:t> V kolikšni meri so po oceni učiteljev in ravnateljev interaktivne table uporabljene na osnovnih šolah, ki jih že posedujejo?</a:t>
            </a:r>
          </a:p>
          <a:p>
            <a:endParaRPr lang="sl-SI" sz="3600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VZOREC (opremljenost in uporaba i-tabel)</a:t>
            </a:r>
            <a:endParaRPr lang="sl-SI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2267744" y="1268760"/>
          <a:ext cx="5239873" cy="2407123"/>
        </p:xfrm>
        <a:graphic>
          <a:graphicData uri="http://schemas.openxmlformats.org/drawingml/2006/table">
            <a:tbl>
              <a:tblPr/>
              <a:tblGrid>
                <a:gridCol w="1725969"/>
                <a:gridCol w="1652958"/>
                <a:gridCol w="930473"/>
                <a:gridCol w="930473"/>
              </a:tblGrid>
              <a:tr h="349753"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sl-SI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endParaRPr lang="sl-SI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Times New Roman"/>
                          <a:ea typeface="Times New Roman"/>
                          <a:cs typeface="Times New Roman"/>
                        </a:rPr>
                        <a:t>f%</a:t>
                      </a:r>
                      <a:endParaRPr lang="sl-SI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1474">
                <a:tc rowSpan="5"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latin typeface="Times New Roman"/>
                          <a:ea typeface="Times New Roman"/>
                          <a:cs typeface="Times New Roman"/>
                        </a:rPr>
                        <a:t>Vaše delovno </a:t>
                      </a:r>
                      <a:r>
                        <a:rPr lang="sl-SI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mesto</a:t>
                      </a:r>
                      <a:r>
                        <a:rPr lang="sl-SI" sz="1600" b="1" dirty="0">
                          <a:latin typeface="Times New Roman"/>
                          <a:ea typeface="Times New Roman"/>
                          <a:cs typeface="Times New Roman"/>
                        </a:rPr>
                        <a:t> na šoli</a:t>
                      </a:r>
                      <a:endParaRPr lang="sl-SI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Times New Roman"/>
                          <a:ea typeface="Times New Roman"/>
                          <a:cs typeface="Times New Roman"/>
                        </a:rPr>
                        <a:t>Predmetni učitelj</a:t>
                      </a:r>
                      <a:endParaRPr lang="sl-SI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Times New Roman"/>
                          <a:ea typeface="Times New Roman"/>
                          <a:cs typeface="Times New Roman"/>
                        </a:rPr>
                        <a:t>114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Times New Roman"/>
                          <a:ea typeface="Times New Roman"/>
                          <a:cs typeface="Times New Roman"/>
                        </a:rPr>
                        <a:t>35,1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1474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latin typeface="Times New Roman"/>
                          <a:ea typeface="Times New Roman"/>
                          <a:cs typeface="Times New Roman"/>
                        </a:rPr>
                        <a:t>Razredni učitelj</a:t>
                      </a:r>
                      <a:endParaRPr lang="sl-SI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latin typeface="Times New Roman"/>
                          <a:ea typeface="Times New Roman"/>
                          <a:cs typeface="Times New Roman"/>
                        </a:rPr>
                        <a:t>144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latin typeface="Times New Roman"/>
                          <a:ea typeface="Times New Roman"/>
                          <a:cs typeface="Times New Roman"/>
                        </a:rPr>
                        <a:t>44,3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11474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latin typeface="Times New Roman"/>
                          <a:ea typeface="Times New Roman"/>
                          <a:cs typeface="Times New Roman"/>
                        </a:rPr>
                        <a:t>Računalničar na šoli</a:t>
                      </a:r>
                      <a:endParaRPr lang="sl-SI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Times New Roman"/>
                          <a:ea typeface="Times New Roman"/>
                          <a:cs typeface="Times New Roman"/>
                        </a:rPr>
                        <a:t>8,3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1474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Times New Roman"/>
                          <a:ea typeface="Times New Roman"/>
                          <a:cs typeface="Times New Roman"/>
                        </a:rPr>
                        <a:t>Drugo</a:t>
                      </a:r>
                      <a:endParaRPr lang="sl-SI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Times New Roman"/>
                          <a:ea typeface="Times New Roman"/>
                          <a:cs typeface="Times New Roman"/>
                        </a:rPr>
                        <a:t>12,3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1474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Times New Roman"/>
                          <a:ea typeface="Times New Roman"/>
                          <a:cs typeface="Times New Roman"/>
                        </a:rPr>
                        <a:t>skupaj</a:t>
                      </a:r>
                      <a:endParaRPr lang="sl-SI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Times New Roman"/>
                          <a:ea typeface="Times New Roman"/>
                          <a:cs typeface="Times New Roman"/>
                        </a:rPr>
                        <a:t>325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187624" y="4005064"/>
          <a:ext cx="3456385" cy="1349331"/>
        </p:xfrm>
        <a:graphic>
          <a:graphicData uri="http://schemas.openxmlformats.org/drawingml/2006/table">
            <a:tbl>
              <a:tblPr/>
              <a:tblGrid>
                <a:gridCol w="732591"/>
                <a:gridCol w="841042"/>
                <a:gridCol w="941376"/>
                <a:gridCol w="941376"/>
              </a:tblGrid>
              <a:tr h="266853"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sl-SI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f</a:t>
                      </a:r>
                      <a:endParaRPr lang="sl-SI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f%</a:t>
                      </a:r>
                      <a:endParaRPr lang="sl-SI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097">
                <a:tc rowSpan="3"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Vaš spol</a:t>
                      </a:r>
                      <a:endParaRPr lang="sl-SI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Moški</a:t>
                      </a:r>
                      <a:endParaRPr lang="sl-SI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17,2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097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Ženski</a:t>
                      </a:r>
                      <a:endParaRPr lang="sl-SI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269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82,8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43097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skupaj</a:t>
                      </a:r>
                      <a:endParaRPr lang="sl-SI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325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PoljeZBesedilom 5"/>
          <p:cNvSpPr txBox="1"/>
          <p:nvPr/>
        </p:nvSpPr>
        <p:spPr>
          <a:xfrm>
            <a:off x="1403648" y="6525344"/>
            <a:ext cx="6887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Domnevno več kot (omenjenih) 96 šol, navedba šole je bila prostovoljna.</a:t>
            </a:r>
            <a:endParaRPr lang="sl-SI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4788024" y="4221088"/>
          <a:ext cx="4067943" cy="2240280"/>
        </p:xfrm>
        <a:graphic>
          <a:graphicData uri="http://schemas.openxmlformats.org/drawingml/2006/table">
            <a:tbl>
              <a:tblPr/>
              <a:tblGrid>
                <a:gridCol w="961529"/>
                <a:gridCol w="955626"/>
                <a:gridCol w="1075394"/>
                <a:gridCol w="1075394"/>
              </a:tblGrid>
              <a:tr h="0"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sl-SI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f</a:t>
                      </a:r>
                      <a:endParaRPr lang="sl-SI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f%</a:t>
                      </a:r>
                      <a:endParaRPr lang="sl-SI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6"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Navedite razred, v katerem poučujete</a:t>
                      </a:r>
                      <a:endParaRPr lang="sl-SI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 razred</a:t>
                      </a:r>
                      <a:endParaRPr lang="sl-SI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22,2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 razred</a:t>
                      </a:r>
                      <a:endParaRPr lang="sl-SI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29,2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3. razred</a:t>
                      </a:r>
                      <a:endParaRPr lang="sl-SI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20,1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4. razred</a:t>
                      </a:r>
                      <a:endParaRPr lang="sl-SI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16,7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5. razred</a:t>
                      </a:r>
                      <a:endParaRPr lang="sl-SI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11,8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skupaj</a:t>
                      </a:r>
                      <a:endParaRPr lang="sl-SI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Adaptivni spletni vprašalnik</a:t>
            </a:r>
            <a:endParaRPr lang="sl-SI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971600" y="1484784"/>
            <a:ext cx="7498080" cy="5149552"/>
          </a:xfrm>
        </p:spPr>
        <p:txBody>
          <a:bodyPr>
            <a:normAutofit/>
          </a:bodyPr>
          <a:lstStyle/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44 vprašanj</a:t>
            </a:r>
          </a:p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Nabor odvisen od odgovorov</a:t>
            </a:r>
          </a:p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Prva vprašanja so splošna</a:t>
            </a:r>
          </a:p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Vprašanja o opremljenosti</a:t>
            </a:r>
          </a:p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Vprašanja o uporabi i-table</a:t>
            </a:r>
          </a:p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1 mesec (15. nov – 16. dec)</a:t>
            </a:r>
          </a:p>
          <a:p>
            <a:r>
              <a:rPr lang="sl-SI" sz="1800" dirty="0" smtClean="0">
                <a:latin typeface="Arial" pitchFamily="34" charset="0"/>
                <a:cs typeface="Arial" pitchFamily="34" charset="0"/>
              </a:rPr>
              <a:t>Odgovore iz aplikacije smo uvozili in analizirali v SPSS 18:</a:t>
            </a:r>
          </a:p>
          <a:p>
            <a:pPr lvl="1"/>
            <a:r>
              <a:rPr lang="sl-SI" sz="1800" dirty="0" smtClean="0">
                <a:latin typeface="Arial" pitchFamily="34" charset="0"/>
                <a:cs typeface="Arial" pitchFamily="34" charset="0"/>
              </a:rPr>
              <a:t>frekvenčne porazdelitve</a:t>
            </a:r>
          </a:p>
          <a:p>
            <a:pPr lvl="1"/>
            <a:r>
              <a:rPr lang="sl-SI" sz="1800" dirty="0" smtClean="0">
                <a:latin typeface="Arial" pitchFamily="34" charset="0"/>
                <a:cs typeface="Arial" pitchFamily="34" charset="0"/>
              </a:rPr>
              <a:t>navzkrižno tabeliranje</a:t>
            </a:r>
          </a:p>
          <a:p>
            <a:pPr>
              <a:buNone/>
            </a:pPr>
            <a:endParaRPr lang="sl-SI" sz="2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2564904"/>
            <a:ext cx="3058082" cy="189282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619672" y="188640"/>
          <a:ext cx="6696741" cy="2808310"/>
        </p:xfrm>
        <a:graphic>
          <a:graphicData uri="http://schemas.openxmlformats.org/drawingml/2006/table">
            <a:tbl>
              <a:tblPr/>
              <a:tblGrid>
                <a:gridCol w="2899040"/>
                <a:gridCol w="1803355"/>
                <a:gridCol w="997173"/>
                <a:gridCol w="997173"/>
              </a:tblGrid>
              <a:tr h="60571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f%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649">
                <a:tc rowSpan="4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Ali imate na vaši šoli i-tablo?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Da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237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72,9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649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Ne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22,2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649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Jo pričakujemo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649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skupaj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100,0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Pravokotnik 4"/>
          <p:cNvSpPr/>
          <p:nvPr/>
        </p:nvSpPr>
        <p:spPr>
          <a:xfrm>
            <a:off x="1043608" y="3318570"/>
            <a:ext cx="810039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Tako </a:t>
            </a:r>
            <a:r>
              <a:rPr lang="sl-SI" sz="2800" dirty="0" smtClean="0">
                <a:latin typeface="Arial" pitchFamily="34" charset="0"/>
                <a:cs typeface="Arial" pitchFamily="34" charset="0"/>
              </a:rPr>
              <a:t>visok rezultat preseneča in hkrati navdušuje. </a:t>
            </a:r>
            <a:endParaRPr lang="sl-SI" sz="2800" dirty="0" smtClean="0">
              <a:latin typeface="Arial" pitchFamily="34" charset="0"/>
              <a:cs typeface="Arial" pitchFamily="34" charset="0"/>
            </a:endParaRPr>
          </a:p>
          <a:p>
            <a:endParaRPr lang="sl-SI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6 </a:t>
            </a:r>
            <a:r>
              <a:rPr lang="sl-SI" sz="2800" dirty="0" smtClean="0">
                <a:latin typeface="Arial" pitchFamily="34" charset="0"/>
                <a:cs typeface="Arial" pitchFamily="34" charset="0"/>
              </a:rPr>
              <a:t>(4,9%) je takšnih, kjer i-table pričakujejo. </a:t>
            </a:r>
            <a:endParaRPr lang="sl-SI" sz="2800" dirty="0" smtClean="0">
              <a:latin typeface="Arial" pitchFamily="34" charset="0"/>
              <a:cs typeface="Arial" pitchFamily="34" charset="0"/>
            </a:endParaRPr>
          </a:p>
          <a:p>
            <a:endParaRPr lang="sl-SI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Z </a:t>
            </a:r>
            <a:r>
              <a:rPr lang="sl-SI" sz="2800" dirty="0" smtClean="0">
                <a:latin typeface="Arial" pitchFamily="34" charset="0"/>
                <a:cs typeface="Arial" pitchFamily="34" charset="0"/>
              </a:rPr>
              <a:t>vidika učencev in učiteljev pa žal ugotavljamo, da 72 (22,2%) anketiranih poroča o šolah, ki i-tabel še nimajo. </a:t>
            </a:r>
            <a:endParaRPr lang="sl-SI" sz="2800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1403648" y="620688"/>
          <a:ext cx="7416825" cy="2304255"/>
        </p:xfrm>
        <a:graphic>
          <a:graphicData uri="http://schemas.openxmlformats.org/drawingml/2006/table">
            <a:tbl>
              <a:tblPr/>
              <a:tblGrid>
                <a:gridCol w="3448695"/>
                <a:gridCol w="1552218"/>
                <a:gridCol w="1207956"/>
                <a:gridCol w="1207956"/>
              </a:tblGrid>
              <a:tr h="356997"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f%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543">
                <a:tc rowSpan="6">
                  <a:txBody>
                    <a:bodyPr/>
                    <a:lstStyle/>
                    <a:p>
                      <a:pPr marL="38100" marR="381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Koliko i-tabel imate na šoli?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9,7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543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35,9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543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13,9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543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18,6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543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Drugo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21,9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543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skupaj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237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Pravokotnik 2"/>
          <p:cNvSpPr/>
          <p:nvPr/>
        </p:nvSpPr>
        <p:spPr>
          <a:xfrm>
            <a:off x="1403648" y="4077072"/>
            <a:ext cx="741682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Na </a:t>
            </a:r>
            <a:r>
              <a:rPr lang="sl-SI" sz="2800" dirty="0" smtClean="0">
                <a:latin typeface="Arial" pitchFamily="34" charset="0"/>
                <a:cs typeface="Arial" pitchFamily="34" charset="0"/>
              </a:rPr>
              <a:t>slovenskih šolah so najbolj prisotne i-table Promethean, sledi jim Interwrite, Smart in Hitachi, najdemo pa tudi i-table Classus in Luidia ter čitalce, kot je Mimio. </a:t>
            </a:r>
            <a:endParaRPr lang="sl-SI" sz="2800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1187625" y="548680"/>
          <a:ext cx="7488831" cy="1008111"/>
        </p:xfrm>
        <a:graphic>
          <a:graphicData uri="http://schemas.openxmlformats.org/drawingml/2006/table">
            <a:tbl>
              <a:tblPr/>
              <a:tblGrid>
                <a:gridCol w="2880204"/>
                <a:gridCol w="1888683"/>
                <a:gridCol w="1897671"/>
                <a:gridCol w="822273"/>
              </a:tblGrid>
              <a:tr h="336037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Kje so postavljene vaše i-table?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Predmetna stopnja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Razredna stopnja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Drugo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037">
                <a:tc>
                  <a:txBody>
                    <a:bodyPr/>
                    <a:lstStyle/>
                    <a:p>
                      <a:pPr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188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037">
                <a:tc>
                  <a:txBody>
                    <a:bodyPr/>
                    <a:lstStyle/>
                    <a:p>
                      <a:pPr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f%</a:t>
                      </a:r>
                      <a:endParaRPr lang="sl-SI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57,8%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38,8%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10,8%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1259632" y="2010614"/>
            <a:ext cx="7632848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l-SI" sz="2000" dirty="0" smtClean="0">
                <a:latin typeface="Arial" pitchFamily="34" charset="0"/>
                <a:ea typeface="Times New Roman" pitchFamily="18" charset="0"/>
                <a:cs typeface="Calibri" pitchFamily="34" charset="0"/>
              </a:rPr>
              <a:t>PS: MAT, TJA, KEM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RS: 4. razred, </a:t>
            </a:r>
            <a:r>
              <a:rPr kumimoji="0" 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sledi 3., 5. in 2. razred, najmanjkrat pa je i-tabla postavljena v 1. razred. </a:t>
            </a:r>
            <a:endParaRPr kumimoji="0" lang="sl-SI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l-SI" sz="2000" dirty="0" smtClean="0">
              <a:latin typeface="Arial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67 </a:t>
            </a:r>
            <a:r>
              <a:rPr kumimoji="0" 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(42%) učiteljev, ki i-tablo uporabljajo, jo imajo v večini v svojem razredu, kar je dobro. </a:t>
            </a:r>
            <a:endParaRPr kumimoji="0" lang="sl-SI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l-SI" sz="2000" dirty="0" smtClean="0">
              <a:latin typeface="Arial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V </a:t>
            </a:r>
            <a:r>
              <a:rPr kumimoji="0" 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49 (30,8%) primerih imajo na šolah posebno učilnico, kjer je i-tabla postavljena in jo učitelji uporabljajo po določenem </a:t>
            </a:r>
            <a:r>
              <a:rPr kumimoji="0" 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urniku.</a:t>
            </a:r>
            <a:r>
              <a:rPr kumimoji="0" lang="sl-SI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l-SI" sz="2000" baseline="0" dirty="0" smtClean="0">
              <a:latin typeface="Arial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24 </a:t>
            </a:r>
            <a:r>
              <a:rPr kumimoji="0" 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(15,2%) učiteljev pa navaja, da imajo i-tablo v računalniški učilnici</a:t>
            </a:r>
            <a:r>
              <a:rPr kumimoji="0" 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l-SI" sz="20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Ostali rezultati</a:t>
            </a:r>
            <a:r>
              <a:rPr kumimoji="0" lang="sl-SI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kažejo, da si tudi ostali učitelji želijo uporabljati i-table.</a:t>
            </a:r>
            <a:endParaRPr kumimoji="0" lang="sl-SI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ATIONKEY" val="RIIYLH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RKS" val="0"/>
  <p:tag name="NO_OF_CHOICE" val="0"/>
  <p:tag name="RESPONSE_TIME" val="0"/>
  <p:tag name="ANSWERCOLOR" val="Green"/>
  <p:tag name="CREATED_DATE" val="03/04/2011 18:09:05"/>
  <p:tag name="MODIFIED_DATE" val="03/04/2011 18:09:0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REATED_DATE" val="28/01/2011 11:52:37"/>
  <p:tag name="MODIFIED_DATE" val="01/02/2011 16:36:38"/>
  <p:tag name="MARKS" val="0"/>
  <p:tag name="NO_OF_CHOICE" val="0"/>
  <p:tag name="RESPONSE_TIME" val="0"/>
  <p:tag name="ANSWERCOLOR" val="Gree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REATED_DATE" val="28/01/2011 11:52:37"/>
  <p:tag name="MODIFIED_DATE" val="01/02/2011 16:36:38"/>
  <p:tag name="MARKS" val="0"/>
  <p:tag name="NO_OF_CHOICE" val="0"/>
  <p:tag name="RESPONSE_TIME" val="0"/>
  <p:tag name="ANSWERCOLOR" val="Gree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REATED_DATE" val="28/01/2011 11:52:37"/>
  <p:tag name="MODIFIED_DATE" val="08/02/2011 11:59:26"/>
  <p:tag name="MARKS" val="0"/>
  <p:tag name="NO_OF_CHOICE" val="0"/>
  <p:tag name="RESPONSE_TIME" val="0"/>
  <p:tag name="ANSWERCOLOR" val="Gree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REATED_DATE" val="28/01/2011 11:52:37"/>
  <p:tag name="MODIFIED_DATE" val="08/02/2011 19:13:06"/>
  <p:tag name="MARKS" val="0"/>
  <p:tag name="NO_OF_CHOICE" val="0"/>
  <p:tag name="RESPONSE_TIME" val="0"/>
  <p:tag name="ANSWERCOLOR" val="Gree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RKS" val="0"/>
  <p:tag name="NO_OF_CHOICE" val="0"/>
  <p:tag name="RESPONSE_TIME" val="0"/>
  <p:tag name="ANSWERCOLOR" val="Green"/>
  <p:tag name="CREATED_DATE" val="03/04/2011 18:09:05"/>
  <p:tag name="MODIFIED_DATE" val="03/04/2011 18:09:0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REATED_DATE" val="28/01/2011 11:52:37"/>
  <p:tag name="MODIFIED_DATE" val="31/01/2011 20:51:43"/>
  <p:tag name="MARKS" val="0"/>
  <p:tag name="NO_OF_CHOICE" val="0"/>
  <p:tag name="RESPONSE_TIME" val="0"/>
  <p:tag name="ANSWERCOLOR" val="Gree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REATED_DATE" val="28/01/2011 11:52:37"/>
  <p:tag name="MODIFIED_DATE" val="31/01/2011 20:51:43"/>
  <p:tag name="MARKS" val="0"/>
  <p:tag name="NO_OF_CHOICE" val="0"/>
  <p:tag name="RESPONSE_TIME" val="0"/>
  <p:tag name="ANSWERCOLOR" val="Gree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REATED_DATE" val="28/01/2011 11:52:37"/>
  <p:tag name="MODIFIED_DATE" val="31/01/2011 20:51:43"/>
  <p:tag name="MARKS" val="0"/>
  <p:tag name="NO_OF_CHOICE" val="0"/>
  <p:tag name="RESPONSE_TIME" val="0"/>
  <p:tag name="ANSWERCOLOR" val="Gree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REATED_DATE" val="28/01/2011 11:52:37"/>
  <p:tag name="MODIFIED_DATE" val="31/01/2011 20:51:43"/>
  <p:tag name="MARKS" val="0"/>
  <p:tag name="NO_OF_CHOICE" val="0"/>
  <p:tag name="RESPONSE_TIME" val="0"/>
  <p:tag name="ANSWERCOLOR" val="Gree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REATED_DATE" val="28/01/2011 11:52:37"/>
  <p:tag name="MODIFIED_DATE" val="31/01/2011 20:51:43"/>
  <p:tag name="MARKS" val="0"/>
  <p:tag name="NO_OF_CHOICE" val="0"/>
  <p:tag name="RESPONSE_TIME" val="0"/>
  <p:tag name="ANSWERCOLOR" val="Gree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RKS" val="0"/>
  <p:tag name="NO_OF_CHOICE" val="0"/>
  <p:tag name="RESPONSE_TIME" val="0"/>
  <p:tag name="ANSWERCOLOR" val="Green"/>
  <p:tag name="CREATED_DATE" val="03/04/2011 18:09:05"/>
  <p:tag name="MODIFIED_DATE" val="03/04/2011 18:09:0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RKS" val="0"/>
  <p:tag name="NO_OF_CHOICE" val="0"/>
  <p:tag name="RESPONSE_TIME" val="0"/>
  <p:tag name="ANSWERCOLOR" val="Green"/>
  <p:tag name="CREATED_DATE" val="03/04/2011 18:09:05"/>
  <p:tag name="MODIFIED_DATE" val="03/04/2011 18:09:0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j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Solsticij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j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1196</TotalTime>
  <Words>1037</Words>
  <Application>Microsoft Office PowerPoint</Application>
  <PresentationFormat>Diaprojekcija na zaslonu (4:3)</PresentationFormat>
  <Paragraphs>284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15</vt:i4>
      </vt:variant>
    </vt:vector>
  </HeadingPairs>
  <TitlesOfParts>
    <vt:vector size="16" baseType="lpstr">
      <vt:lpstr>Solsticij</vt:lpstr>
      <vt:lpstr>UPORABA INTERAKTIVNE TABLE PRI POUKU GEOMETRIJE V PRVEM RAZREDU OSNOVNE ŠOLE    </vt:lpstr>
      <vt:lpstr>UVOD</vt:lpstr>
      <vt:lpstr>RAZISKAVA v preteklem š.l.</vt:lpstr>
      <vt:lpstr>RAZISKOVALNA VPRAŠANJA –  opremljenost šol in uporaba i-tabel</vt:lpstr>
      <vt:lpstr>VZOREC (opremljenost in uporaba i-tabel)</vt:lpstr>
      <vt:lpstr>Adaptivni spletni vprašalnik</vt:lpstr>
      <vt:lpstr>Diapozitiv 7</vt:lpstr>
      <vt:lpstr>Diapozitiv 8</vt:lpstr>
      <vt:lpstr>Diapozitiv 9</vt:lpstr>
      <vt:lpstr>Diapozitiv 10</vt:lpstr>
      <vt:lpstr>Diapozitiv 11</vt:lpstr>
      <vt:lpstr>ODGOVORI NA RAZISKOVALNA VPRAŠANJA – Opremljenost šol</vt:lpstr>
      <vt:lpstr>ODGOVORI NA RAZISKOVALNA VPRAŠANJA – Uporaba i-tabel</vt:lpstr>
      <vt:lpstr>POGLED V PRIHODNOST</vt:lpstr>
      <vt:lpstr>In še za konec 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Univerza v Ljubljani Pedagoška fakulteta   Urška Bučar UPORABA INTERAKTIVNE TABLE PRI POUKU GEOMETRIJE V PRVEM RAZREDU OSNOVNE ŠOLE</dc:title>
  <dc:creator>Uporabnik</dc:creator>
  <cp:lastModifiedBy>Uporabnik</cp:lastModifiedBy>
  <cp:revision>109</cp:revision>
  <dcterms:created xsi:type="dcterms:W3CDTF">2011-01-27T09:11:23Z</dcterms:created>
  <dcterms:modified xsi:type="dcterms:W3CDTF">2011-04-03T18:41:11Z</dcterms:modified>
</cp:coreProperties>
</file>