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73" r:id="rId3"/>
    <p:sldId id="258" r:id="rId4"/>
    <p:sldId id="260" r:id="rId5"/>
    <p:sldId id="265" r:id="rId6"/>
    <p:sldId id="266" r:id="rId7"/>
    <p:sldId id="267" r:id="rId8"/>
    <p:sldId id="268" r:id="rId9"/>
    <p:sldId id="269" r:id="rId10"/>
    <p:sldId id="270" r:id="rId11"/>
    <p:sldId id="275" r:id="rId12"/>
    <p:sldId id="262" r:id="rId13"/>
    <p:sldId id="263" r:id="rId14"/>
    <p:sldId id="274" r:id="rId1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VIVID%202010%20-%20Jana%20Jemec\Kopijarezultati%20ankete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VIVID%202010%20-%20Jana%20Jemec\Kopijarezultati%20ankete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VIVID%202010%20-%20Jana%20Jemec\Kopijarezultati%20ankete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IRIKT2011\Kopijarezultati%20ankete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VIVID%202010%20-%20Jana%20Jemec\Kopijarezultati%20ankete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VIVID%202010%20-%20Jana%20Jemec\Kopijarezultati%20ankete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IRIKT2011\Kopijarezultati%20ankete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tx>
        <c:rich>
          <a:bodyPr/>
          <a:lstStyle/>
          <a:p>
            <a:pPr>
              <a:defRPr sz="3200"/>
            </a:pPr>
            <a:r>
              <a:rPr lang="sl-SI" sz="2800" dirty="0">
                <a:latin typeface="+mn-lt"/>
                <a:cs typeface="Times New Roman" pitchFamily="18" charset="0"/>
              </a:rPr>
              <a:t>Katere dejavnosti in vire najpogosteje uporabljate</a:t>
            </a:r>
            <a:r>
              <a:rPr lang="sl-SI" sz="2800" baseline="0" dirty="0">
                <a:latin typeface="+mn-lt"/>
                <a:cs typeface="Times New Roman" pitchFamily="18" charset="0"/>
              </a:rPr>
              <a:t> v </a:t>
            </a:r>
            <a:r>
              <a:rPr lang="sl-SI" sz="2800" baseline="0" dirty="0" err="1">
                <a:latin typeface="+mn-lt"/>
                <a:cs typeface="Times New Roman" pitchFamily="18" charset="0"/>
              </a:rPr>
              <a:t>Moodlu</a:t>
            </a:r>
            <a:r>
              <a:rPr lang="sl-SI" sz="2800" baseline="0" dirty="0">
                <a:latin typeface="+mn-lt"/>
                <a:cs typeface="Times New Roman" pitchFamily="18" charset="0"/>
              </a:rPr>
              <a:t>?</a:t>
            </a:r>
            <a:endParaRPr lang="sl-SI" sz="2800" dirty="0">
              <a:latin typeface="+mn-lt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0133562992125975"/>
          <c:y val="1.655665205306164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3.8161897547717372E-2"/>
          <c:y val="0.15969963996226652"/>
          <c:w val="0.93781408126858357"/>
          <c:h val="0.61240657620503691"/>
        </c:manualLayout>
      </c:layout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400"/>
                </a:pPr>
                <a:endParaRPr lang="sl-SI"/>
              </a:p>
            </c:txPr>
            <c:showVal val="1"/>
          </c:dLbls>
          <c:cat>
            <c:strRef>
              <c:f>List1!$A$19:$A$27</c:f>
              <c:strCache>
                <c:ptCount val="9"/>
                <c:pt idx="0">
                  <c:v>povezave na datoteke in spletne strani</c:v>
                </c:pt>
                <c:pt idx="1">
                  <c:v>oddaja seminarskih, projektnih nalog in vaj preko spleta</c:v>
                </c:pt>
                <c:pt idx="2">
                  <c:v>ocenitev izdelkov dijakov</c:v>
                </c:pt>
                <c:pt idx="3">
                  <c:v>dostopnost do različnih gradiv</c:v>
                </c:pt>
                <c:pt idx="4">
                  <c:v>možnost izvedbe kviza in ankete</c:v>
                </c:pt>
                <c:pt idx="5">
                  <c:v>klepetalnica</c:v>
                </c:pt>
                <c:pt idx="6">
                  <c:v>forum </c:v>
                </c:pt>
                <c:pt idx="7">
                  <c:v>blog</c:v>
                </c:pt>
                <c:pt idx="8">
                  <c:v>skupinski Wiki</c:v>
                </c:pt>
              </c:strCache>
            </c:strRef>
          </c:cat>
          <c:val>
            <c:numRef>
              <c:f>List1!$B$19:$B$27</c:f>
              <c:numCache>
                <c:formatCode>General</c:formatCode>
                <c:ptCount val="9"/>
                <c:pt idx="0">
                  <c:v>107</c:v>
                </c:pt>
                <c:pt idx="1">
                  <c:v>103</c:v>
                </c:pt>
                <c:pt idx="2">
                  <c:v>87</c:v>
                </c:pt>
                <c:pt idx="3">
                  <c:v>78</c:v>
                </c:pt>
                <c:pt idx="4">
                  <c:v>68</c:v>
                </c:pt>
                <c:pt idx="5">
                  <c:v>49</c:v>
                </c:pt>
                <c:pt idx="6">
                  <c:v>47</c:v>
                </c:pt>
                <c:pt idx="7">
                  <c:v>37</c:v>
                </c:pt>
                <c:pt idx="8">
                  <c:v>34</c:v>
                </c:pt>
              </c:numCache>
            </c:numRef>
          </c:val>
        </c:ser>
        <c:shape val="box"/>
        <c:axId val="65629184"/>
        <c:axId val="65450752"/>
        <c:axId val="0"/>
      </c:bar3DChart>
      <c:catAx>
        <c:axId val="65629184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 sz="1800"/>
            </a:pPr>
            <a:endParaRPr lang="sl-SI"/>
          </a:p>
        </c:txPr>
        <c:crossAx val="65450752"/>
        <c:crosses val="autoZero"/>
        <c:auto val="1"/>
        <c:lblAlgn val="ctr"/>
        <c:lblOffset val="100"/>
      </c:catAx>
      <c:valAx>
        <c:axId val="65450752"/>
        <c:scaling>
          <c:orientation val="minMax"/>
        </c:scaling>
        <c:axPos val="l"/>
        <c:numFmt formatCode="General" sourceLinked="1"/>
        <c:majorTickMark val="none"/>
        <c:tickLblPos val="nextTo"/>
        <c:crossAx val="65629184"/>
        <c:crosses val="autoZero"/>
        <c:crossBetween val="between"/>
      </c:valAx>
      <c:spPr>
        <a:ln>
          <a:noFill/>
        </a:ln>
      </c:spPr>
    </c:plotArea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tx>
        <c:rich>
          <a:bodyPr/>
          <a:lstStyle/>
          <a:p>
            <a:pPr>
              <a:defRPr sz="2800"/>
            </a:pPr>
            <a:r>
              <a:rPr lang="sl-SI" sz="2800"/>
              <a:t>Katere predmete najpogosteje obiskujete </a:t>
            </a:r>
          </a:p>
          <a:p>
            <a:pPr>
              <a:defRPr sz="2800"/>
            </a:pPr>
            <a:r>
              <a:rPr lang="sl-SI" sz="2800"/>
              <a:t>v spletni učilnici?</a:t>
            </a:r>
          </a:p>
        </c:rich>
      </c:tx>
      <c:layout>
        <c:manualLayout>
          <c:xMode val="edge"/>
          <c:yMode val="edge"/>
          <c:x val="0.35165423331833806"/>
          <c:y val="1.5468519917425302E-2"/>
        </c:manualLayout>
      </c:layout>
    </c:title>
    <c:view3D>
      <c:rAngAx val="1"/>
    </c:view3D>
    <c:sideWall>
      <c:spPr>
        <a:ln>
          <a:noFill/>
        </a:ln>
      </c:spPr>
    </c:sideWall>
    <c:backWall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6.7793759294589473E-2"/>
          <c:y val="2.7316899126989782E-2"/>
          <c:w val="0.93220624070541047"/>
          <c:h val="0.66512371848991236"/>
        </c:manualLayout>
      </c:layout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400"/>
                </a:pPr>
                <a:endParaRPr lang="sl-SI"/>
              </a:p>
            </c:txPr>
            <c:showVal val="1"/>
          </c:dLbls>
          <c:cat>
            <c:strRef>
              <c:f>List1!$A$31:$A$36</c:f>
              <c:strCache>
                <c:ptCount val="6"/>
                <c:pt idx="0">
                  <c:v>šolski predmet</c:v>
                </c:pt>
                <c:pt idx="1">
                  <c:v>učno podjetje</c:v>
                </c:pt>
                <c:pt idx="2">
                  <c:v>rzredništvo</c:v>
                </c:pt>
                <c:pt idx="3">
                  <c:v>projektni tedni</c:v>
                </c:pt>
                <c:pt idx="4">
                  <c:v>projekti</c:v>
                </c:pt>
                <c:pt idx="5">
                  <c:v>drugo</c:v>
                </c:pt>
              </c:strCache>
            </c:strRef>
          </c:cat>
          <c:val>
            <c:numRef>
              <c:f>List1!$B$31:$B$36</c:f>
              <c:numCache>
                <c:formatCode>General</c:formatCode>
                <c:ptCount val="6"/>
                <c:pt idx="0">
                  <c:v>89</c:v>
                </c:pt>
                <c:pt idx="1">
                  <c:v>47</c:v>
                </c:pt>
                <c:pt idx="2">
                  <c:v>43</c:v>
                </c:pt>
                <c:pt idx="3">
                  <c:v>37</c:v>
                </c:pt>
                <c:pt idx="4">
                  <c:v>31</c:v>
                </c:pt>
                <c:pt idx="5">
                  <c:v>17</c:v>
                </c:pt>
              </c:numCache>
            </c:numRef>
          </c:val>
        </c:ser>
        <c:shape val="box"/>
        <c:axId val="65606784"/>
        <c:axId val="65608320"/>
        <c:axId val="0"/>
      </c:bar3DChart>
      <c:catAx>
        <c:axId val="656067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800"/>
            </a:pPr>
            <a:endParaRPr lang="sl-SI"/>
          </a:p>
        </c:txPr>
        <c:crossAx val="65608320"/>
        <c:crosses val="autoZero"/>
        <c:auto val="1"/>
        <c:lblAlgn val="ctr"/>
        <c:lblOffset val="100"/>
      </c:catAx>
      <c:valAx>
        <c:axId val="65608320"/>
        <c:scaling>
          <c:orientation val="minMax"/>
        </c:scaling>
        <c:axPos val="l"/>
        <c:numFmt formatCode="General" sourceLinked="1"/>
        <c:majorTickMark val="none"/>
        <c:tickLblPos val="nextTo"/>
        <c:crossAx val="65606784"/>
        <c:crosses val="autoZero"/>
        <c:crossBetween val="between"/>
      </c:valAx>
      <c:spPr>
        <a:ln>
          <a:noFill/>
        </a:ln>
      </c:spPr>
    </c:plotArea>
    <c:plotVisOnly val="1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tx>
        <c:rich>
          <a:bodyPr/>
          <a:lstStyle/>
          <a:p>
            <a:pPr>
              <a:defRPr sz="3200"/>
            </a:pPr>
            <a:r>
              <a:rPr lang="sl-SI" sz="3200">
                <a:latin typeface="Times New Roman" pitchFamily="18" charset="0"/>
                <a:cs typeface="Times New Roman" pitchFamily="18" charset="0"/>
              </a:rPr>
              <a:t>Kako pogosto uporabljate spletno učilnico?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200"/>
                </a:pPr>
                <a:endParaRPr lang="sl-SI"/>
              </a:p>
            </c:txPr>
            <c:showCatName val="1"/>
            <c:showPercent val="1"/>
            <c:showLeaderLines val="1"/>
          </c:dLbls>
          <c:cat>
            <c:strRef>
              <c:f>List1!$A$56:$A$58</c:f>
              <c:strCache>
                <c:ptCount val="3"/>
                <c:pt idx="0">
                  <c:v>redno</c:v>
                </c:pt>
                <c:pt idx="1">
                  <c:v>pogosto</c:v>
                </c:pt>
                <c:pt idx="2">
                  <c:v>občasno</c:v>
                </c:pt>
              </c:strCache>
            </c:strRef>
          </c:cat>
          <c:val>
            <c:numRef>
              <c:f>List1!$B$56:$B$58</c:f>
              <c:numCache>
                <c:formatCode>General</c:formatCode>
                <c:ptCount val="3"/>
                <c:pt idx="0">
                  <c:v>78</c:v>
                </c:pt>
                <c:pt idx="1">
                  <c:v>25</c:v>
                </c:pt>
                <c:pt idx="2">
                  <c:v>17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tx>
        <c:rich>
          <a:bodyPr/>
          <a:lstStyle/>
          <a:p>
            <a:pPr>
              <a:defRPr sz="2800"/>
            </a:pPr>
            <a:r>
              <a:rPr lang="sl-SI" sz="2800"/>
              <a:t>Kako ocenjujete uporabo spletne učilnice pri pouku?</a:t>
            </a:r>
          </a:p>
        </c:rich>
      </c:tx>
      <c:layout>
        <c:manualLayout>
          <c:xMode val="edge"/>
          <c:yMode val="edge"/>
          <c:x val="2.6234567901234612E-3"/>
          <c:y val="1.2379585106520421E-3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400"/>
                </a:pPr>
                <a:endParaRPr lang="sl-SI"/>
              </a:p>
            </c:txPr>
            <c:showCatName val="1"/>
            <c:showPercent val="1"/>
            <c:showLeaderLines val="1"/>
          </c:dLbls>
          <c:cat>
            <c:strRef>
              <c:f>List1!$A$63:$A$66</c:f>
              <c:strCache>
                <c:ptCount val="4"/>
                <c:pt idx="0">
                  <c:v>zelo dobro orodje</c:v>
                </c:pt>
                <c:pt idx="1">
                  <c:v>dobro</c:v>
                </c:pt>
                <c:pt idx="2">
                  <c:v>povprečno</c:v>
                </c:pt>
                <c:pt idx="3">
                  <c:v>slabo</c:v>
                </c:pt>
              </c:strCache>
            </c:strRef>
          </c:cat>
          <c:val>
            <c:numRef>
              <c:f>List1!$B$63:$B$66</c:f>
              <c:numCache>
                <c:formatCode>General</c:formatCode>
                <c:ptCount val="4"/>
                <c:pt idx="0">
                  <c:v>72</c:v>
                </c:pt>
                <c:pt idx="1">
                  <c:v>30</c:v>
                </c:pt>
                <c:pt idx="2">
                  <c:v>14</c:v>
                </c:pt>
                <c:pt idx="3">
                  <c:v>4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tx>
        <c:rich>
          <a:bodyPr/>
          <a:lstStyle/>
          <a:p>
            <a:pPr>
              <a:defRPr sz="2800"/>
            </a:pPr>
            <a:r>
              <a:rPr lang="sl-SI" sz="2800" dirty="0"/>
              <a:t>Prednosti pri delu v spletni učilnici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2400"/>
                </a:pPr>
                <a:endParaRPr lang="sl-SI"/>
              </a:p>
            </c:txPr>
            <c:showVal val="1"/>
          </c:dLbls>
          <c:cat>
            <c:strRef>
              <c:f>List1!$A$71:$A$83</c:f>
              <c:strCache>
                <c:ptCount val="13"/>
                <c:pt idx="0">
                  <c:v>enostavna oddaja nalog</c:v>
                </c:pt>
                <c:pt idx="1">
                  <c:v>bolj zanimivo, dinamično delo pri pouku</c:v>
                </c:pt>
                <c:pt idx="2">
                  <c:v>hitrejše učenje</c:v>
                </c:pt>
                <c:pt idx="3">
                  <c:v>večja aktivnost dijakov</c:v>
                </c:pt>
                <c:pt idx="4">
                  <c:v>razumljivo in enostavno učenje</c:v>
                </c:pt>
                <c:pt idx="5">
                  <c:v> možnost učenja tudi doma in na daljavo</c:v>
                </c:pt>
                <c:pt idx="6">
                  <c:v>samostojno delo</c:v>
                </c:pt>
                <c:pt idx="7">
                  <c:v>dostopnost 24 ur na dan </c:v>
                </c:pt>
                <c:pt idx="8">
                  <c:v> enostavno komuniciranje</c:v>
                </c:pt>
                <c:pt idx="9">
                  <c:v>enostaven dostop do gradiv in navodil za delo</c:v>
                </c:pt>
                <c:pt idx="10">
                  <c:v>možnost ocenjevanja izdelkov</c:v>
                </c:pt>
                <c:pt idx="11">
                  <c:v>lažja komunikacija</c:v>
                </c:pt>
                <c:pt idx="12">
                  <c:v>virtualno druženje</c:v>
                </c:pt>
              </c:strCache>
            </c:strRef>
          </c:cat>
          <c:val>
            <c:numRef>
              <c:f>List1!$B$71:$B$83</c:f>
              <c:numCache>
                <c:formatCode>General</c:formatCode>
                <c:ptCount val="13"/>
                <c:pt idx="0">
                  <c:v>81</c:v>
                </c:pt>
                <c:pt idx="1">
                  <c:v>71</c:v>
                </c:pt>
                <c:pt idx="2">
                  <c:v>68</c:v>
                </c:pt>
                <c:pt idx="3">
                  <c:v>63</c:v>
                </c:pt>
                <c:pt idx="4">
                  <c:v>48</c:v>
                </c:pt>
                <c:pt idx="5">
                  <c:v>43</c:v>
                </c:pt>
                <c:pt idx="6">
                  <c:v>40</c:v>
                </c:pt>
                <c:pt idx="7">
                  <c:v>39</c:v>
                </c:pt>
                <c:pt idx="8">
                  <c:v>34</c:v>
                </c:pt>
                <c:pt idx="9">
                  <c:v>30</c:v>
                </c:pt>
                <c:pt idx="10">
                  <c:v>29</c:v>
                </c:pt>
                <c:pt idx="11">
                  <c:v>27</c:v>
                </c:pt>
                <c:pt idx="12">
                  <c:v>16</c:v>
                </c:pt>
              </c:numCache>
            </c:numRef>
          </c:val>
        </c:ser>
        <c:gapWidth val="75"/>
        <c:shape val="box"/>
        <c:axId val="66523136"/>
        <c:axId val="66524672"/>
        <c:axId val="0"/>
      </c:bar3DChart>
      <c:catAx>
        <c:axId val="66523136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 sz="1600"/>
            </a:pPr>
            <a:endParaRPr lang="sl-SI"/>
          </a:p>
        </c:txPr>
        <c:crossAx val="66524672"/>
        <c:crosses val="autoZero"/>
        <c:auto val="1"/>
        <c:lblAlgn val="ctr"/>
        <c:lblOffset val="100"/>
      </c:catAx>
      <c:valAx>
        <c:axId val="66524672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9525">
            <a:noFill/>
          </a:ln>
        </c:spPr>
        <c:crossAx val="66523136"/>
        <c:crosses val="autoZero"/>
        <c:crossBetween val="between"/>
      </c:valAx>
    </c:plotArea>
    <c:plotVisOnly val="1"/>
  </c:chart>
  <c:spPr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tx>
        <c:rich>
          <a:bodyPr/>
          <a:lstStyle/>
          <a:p>
            <a:pPr>
              <a:defRPr sz="2800"/>
            </a:pPr>
            <a:r>
              <a:rPr lang="sl-SI" sz="2800"/>
              <a:t>Pomanjkljivosti spletne učilnice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0"/>
                  <c:y val="-3.7130811556745871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3.7130811556745871E-2"/>
                </c:manualLayout>
              </c:layout>
              <c:showVal val="1"/>
            </c:dLbl>
            <c:dLbl>
              <c:idx val="2"/>
              <c:layout>
                <c:manualLayout>
                  <c:x val="1.1111111111111125E-2"/>
                  <c:y val="-1.8565405778372936E-2"/>
                </c:manualLayout>
              </c:layout>
              <c:showVal val="1"/>
            </c:dLbl>
            <c:txPr>
              <a:bodyPr/>
              <a:lstStyle/>
              <a:p>
                <a:pPr>
                  <a:defRPr sz="2800"/>
                </a:pPr>
                <a:endParaRPr lang="sl-SI"/>
              </a:p>
            </c:txPr>
            <c:showVal val="1"/>
          </c:dLbls>
          <c:cat>
            <c:strRef>
              <c:f>List1!$A$88:$A$90</c:f>
              <c:strCache>
                <c:ptCount val="3"/>
                <c:pt idx="0">
                  <c:v>pogrešam bolj osebni stik z dijaki in učiteljem </c:v>
                </c:pt>
                <c:pt idx="1">
                  <c:v>dijaki preveč časa preživijo za računalnikom</c:v>
                </c:pt>
                <c:pt idx="2">
                  <c:v>drugo</c:v>
                </c:pt>
              </c:strCache>
            </c:strRef>
          </c:cat>
          <c:val>
            <c:numRef>
              <c:f>List1!$B$88:$B$90</c:f>
              <c:numCache>
                <c:formatCode>General</c:formatCode>
                <c:ptCount val="3"/>
                <c:pt idx="0">
                  <c:v>63</c:v>
                </c:pt>
                <c:pt idx="1">
                  <c:v>45</c:v>
                </c:pt>
                <c:pt idx="2">
                  <c:v>12</c:v>
                </c:pt>
              </c:numCache>
            </c:numRef>
          </c:val>
        </c:ser>
        <c:shape val="box"/>
        <c:axId val="66566016"/>
        <c:axId val="66567552"/>
        <c:axId val="0"/>
      </c:bar3DChart>
      <c:catAx>
        <c:axId val="665660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2000"/>
            </a:pPr>
            <a:endParaRPr lang="sl-SI"/>
          </a:p>
        </c:txPr>
        <c:crossAx val="66567552"/>
        <c:crosses val="autoZero"/>
        <c:auto val="1"/>
        <c:lblAlgn val="ctr"/>
        <c:lblOffset val="100"/>
      </c:catAx>
      <c:valAx>
        <c:axId val="66567552"/>
        <c:scaling>
          <c:orientation val="minMax"/>
        </c:scaling>
        <c:axPos val="l"/>
        <c:numFmt formatCode="General" sourceLinked="1"/>
        <c:majorTickMark val="none"/>
        <c:tickLblPos val="nextTo"/>
        <c:crossAx val="66566016"/>
        <c:crosses val="autoZero"/>
        <c:crossBetween val="between"/>
      </c:valAx>
    </c:plotArea>
    <c:plotVisOnly val="1"/>
  </c:chart>
  <c:spPr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tx>
        <c:rich>
          <a:bodyPr/>
          <a:lstStyle/>
          <a:p>
            <a:pPr>
              <a:defRPr sz="3200"/>
            </a:pPr>
            <a:r>
              <a:rPr lang="sl-SI" sz="3200"/>
              <a:t>Bi radi nadgradili znanje o</a:t>
            </a:r>
            <a:r>
              <a:rPr lang="sl-SI" sz="3200" baseline="0"/>
              <a:t> spletni učilnici?</a:t>
            </a:r>
            <a:endParaRPr lang="sl-SI" sz="320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dLbl>
              <c:idx val="3"/>
              <c:layout>
                <c:manualLayout>
                  <c:x val="-3.6060987168270643E-2"/>
                  <c:y val="2.379240858599771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2400"/>
                </a:pPr>
                <a:endParaRPr lang="sl-SI"/>
              </a:p>
            </c:txPr>
            <c:showCatName val="1"/>
            <c:showPercent val="1"/>
            <c:showLeaderLines val="1"/>
          </c:dLbls>
          <c:cat>
            <c:strRef>
              <c:f>List1!$A$49:$A$52</c:f>
              <c:strCache>
                <c:ptCount val="4"/>
                <c:pt idx="0">
                  <c:v>da</c:v>
                </c:pt>
                <c:pt idx="1">
                  <c:v>mogoče</c:v>
                </c:pt>
                <c:pt idx="2">
                  <c:v>ne vem</c:v>
                </c:pt>
                <c:pt idx="3">
                  <c:v>ne</c:v>
                </c:pt>
              </c:strCache>
            </c:strRef>
          </c:cat>
          <c:val>
            <c:numRef>
              <c:f>List1!$B$49:$B$52</c:f>
              <c:numCache>
                <c:formatCode>General</c:formatCode>
                <c:ptCount val="4"/>
                <c:pt idx="0">
                  <c:v>63</c:v>
                </c:pt>
                <c:pt idx="1">
                  <c:v>27</c:v>
                </c:pt>
                <c:pt idx="2">
                  <c:v>17</c:v>
                </c:pt>
                <c:pt idx="3">
                  <c:v>13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noFill/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C84FA13-A16F-4165-876E-B4F411DFD868}" type="datetimeFigureOut">
              <a:rPr lang="sl-SI"/>
              <a:pPr>
                <a:defRPr/>
              </a:pPr>
              <a:t>4.4.2011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5B8B4E6-C8FF-4934-9BF1-2B4E26B75E4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074733B9-E0F7-4CD3-B691-9751F044A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367644" y="3933056"/>
            <a:ext cx="6408712" cy="64807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511300" y="4941168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357188" y="6429375"/>
            <a:ext cx="5616575" cy="428625"/>
          </a:xfrm>
        </p:spPr>
        <p:txBody>
          <a:bodyPr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DE92C75-A6E6-4378-A8BE-F252C8D95A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5EB4B4C-F696-47ED-910A-5468358EA0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DA432F6-D305-4E02-9D36-AA3740A75F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E41CFFE-D78C-4BE2-8413-3C1E8B7CE5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DF8481A-712D-4D71-9E4F-E63BB5E739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4B59F5B-69DA-43DE-A347-AEB06C55BF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532E163-713C-4439-B41C-D65185B08C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0FCF51B-B1FD-41AE-9480-D639F240EE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7E8066F-BA3A-42F4-8C6E-7289BFE173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C4D61D4-3BFA-4368-ACF5-748813167C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7DE08E2-97F3-427B-818A-D1AE5F7658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3B561AD-37AD-49E9-9B38-EB47984E1E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A3E531E-0639-4202-93DF-6079D39CC3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82AF05D-542F-47CE-89EC-AF73218AF0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F718D9E-6357-43E5-B7A3-7E21EDEB70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16D9D52-8770-440A-9189-77AEDF87CF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6534BEB-FDA6-49E4-99C1-4AEE47D6C0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4607121-249E-40ED-88CE-B31BCFC07F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20F805C-98F5-4C54-8318-EFA22D44AB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5A5EF58-AB07-4A16-812E-B8A094793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C8BC964-0652-4941-B040-BD1A0A2695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275FA39-CD78-4410-AEE0-680078DAB9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F2C1CE6-31C5-44A3-BC3A-C85041E758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F4B9211-B8E9-411B-A495-449A81B12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  <p:sldLayoutId id="2147484052" r:id="rId12"/>
    <p:sldLayoutId id="2147484053" r:id="rId13"/>
    <p:sldLayoutId id="2147484054" r:id="rId14"/>
    <p:sldLayoutId id="2147484055" r:id="rId15"/>
    <p:sldLayoutId id="2147484056" r:id="rId16"/>
    <p:sldLayoutId id="2147484057" r:id="rId17"/>
    <p:sldLayoutId id="2147484058" r:id="rId18"/>
    <p:sldLayoutId id="2147484059" r:id="rId19"/>
    <p:sldLayoutId id="2147484060" r:id="rId20"/>
    <p:sldLayoutId id="2147484061" r:id="rId21"/>
    <p:sldLayoutId id="2147484062" r:id="rId22"/>
    <p:sldLayoutId id="2147484063" r:id="rId23"/>
    <p:sldLayoutId id="2147484064" r:id="rId2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1619672" y="3789040"/>
            <a:ext cx="6407150" cy="1224136"/>
          </a:xfrm>
        </p:spPr>
        <p:txBody>
          <a:bodyPr/>
          <a:lstStyle/>
          <a:p>
            <a:r>
              <a:rPr lang="sl-SI" sz="3000" dirty="0" smtClean="0"/>
              <a:t>Uporaba spletne učilnice </a:t>
            </a:r>
            <a:r>
              <a:rPr lang="sl-SI" sz="3000" dirty="0" err="1" smtClean="0"/>
              <a:t>Moodle</a:t>
            </a:r>
            <a:r>
              <a:rPr lang="sl-SI" sz="3000" dirty="0" smtClean="0"/>
              <a:t> med dijaki na srednji šoli</a:t>
            </a:r>
            <a:br>
              <a:rPr lang="sl-SI" sz="3000" dirty="0" smtClean="0"/>
            </a:br>
            <a:endParaRPr lang="sl-SI" sz="3000" dirty="0" smtClean="0"/>
          </a:p>
        </p:txBody>
      </p:sp>
      <p:sp>
        <p:nvSpPr>
          <p:cNvPr id="2662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547664" y="4869160"/>
            <a:ext cx="7200800" cy="863376"/>
          </a:xfrm>
        </p:spPr>
        <p:txBody>
          <a:bodyPr/>
          <a:lstStyle/>
          <a:p>
            <a:pPr algn="ctr"/>
            <a:r>
              <a:rPr lang="sl-SI" sz="2400" dirty="0" smtClean="0"/>
              <a:t>Jana Jemec, ESIC Ekonomsko-trgovska šola Kranj, </a:t>
            </a:r>
            <a:r>
              <a:rPr lang="sl-SI" sz="2400" dirty="0" err="1" smtClean="0"/>
              <a:t>jana.jemec@siol.net</a:t>
            </a:r>
            <a:endParaRPr 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457200" y="836712"/>
          <a:ext cx="8229600" cy="509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020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08720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sz="3200" dirty="0" smtClean="0"/>
              <a:t>Zaključek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800"/>
            <a:ext cx="8507288" cy="4300513"/>
          </a:xfrm>
        </p:spPr>
        <p:txBody>
          <a:bodyPr/>
          <a:lstStyle/>
          <a:p>
            <a:pPr eaLnBrk="1" hangingPunct="1"/>
            <a:r>
              <a:rPr lang="sl-SI" sz="3200" dirty="0" smtClean="0"/>
              <a:t>Učenje je učinkovitejše</a:t>
            </a:r>
          </a:p>
          <a:p>
            <a:pPr eaLnBrk="1" hangingPunct="1"/>
            <a:r>
              <a:rPr lang="sl-SI" sz="3200" dirty="0" smtClean="0"/>
              <a:t>Večja dinamičnost pri pouku</a:t>
            </a:r>
          </a:p>
          <a:p>
            <a:pPr eaLnBrk="1" hangingPunct="1"/>
            <a:r>
              <a:rPr lang="sl-SI" sz="3200" dirty="0" smtClean="0"/>
              <a:t>Možnost ponavljanja in učenja doma </a:t>
            </a:r>
          </a:p>
          <a:p>
            <a:pPr eaLnBrk="1" hangingPunct="1"/>
            <a:r>
              <a:rPr lang="sl-SI" sz="3200" dirty="0" smtClean="0"/>
              <a:t>Večje navdušenje za delo</a:t>
            </a:r>
          </a:p>
          <a:p>
            <a:pPr eaLnBrk="1" hangingPunct="1"/>
            <a:r>
              <a:rPr lang="sl-SI" sz="3200" dirty="0" smtClean="0"/>
              <a:t>Lažje pridejo do pravih vsebin </a:t>
            </a:r>
          </a:p>
          <a:p>
            <a:pPr eaLnBrk="1" hangingPunct="1"/>
            <a:r>
              <a:rPr lang="sl-SI" sz="3200" dirty="0" smtClean="0"/>
              <a:t>Učijo se z delom - izvajajo aktivne metode učenja </a:t>
            </a:r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03CB4FD4-DE90-442A-86FA-EE481BEAA209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196752"/>
            <a:ext cx="8496944" cy="3900488"/>
          </a:xfrm>
        </p:spPr>
        <p:txBody>
          <a:bodyPr/>
          <a:lstStyle/>
          <a:p>
            <a:pPr eaLnBrk="1" hangingPunct="1"/>
            <a:r>
              <a:rPr lang="sl-SI" sz="3200" dirty="0" smtClean="0"/>
              <a:t>Nivo znanja se je dvignil (več, hitreje, bolje)</a:t>
            </a:r>
            <a:endParaRPr lang="en-US" sz="3200" dirty="0" smtClean="0"/>
          </a:p>
          <a:p>
            <a:pPr eaLnBrk="1" hangingPunct="1"/>
            <a:r>
              <a:rPr lang="sl-SI" sz="3200" dirty="0" smtClean="0"/>
              <a:t>Znanje je trajnejše</a:t>
            </a:r>
          </a:p>
          <a:p>
            <a:pPr eaLnBrk="1" hangingPunct="1"/>
            <a:r>
              <a:rPr lang="sl-SI" sz="3200" dirty="0" smtClean="0"/>
              <a:t>Dijak aktivno vključen v učni proces</a:t>
            </a:r>
          </a:p>
          <a:p>
            <a:pPr eaLnBrk="1" hangingPunct="1"/>
            <a:r>
              <a:rPr lang="sl-SI" sz="3200" dirty="0" smtClean="0"/>
              <a:t>Učitelj - ima vlogo mentorja in koordinatorja dela </a:t>
            </a:r>
          </a:p>
          <a:p>
            <a:pPr eaLnBrk="1" hangingPunct="1"/>
            <a:endParaRPr lang="sl-SI" sz="3200" dirty="0" smtClean="0"/>
          </a:p>
          <a:p>
            <a:pPr eaLnBrk="1" hangingPunct="1"/>
            <a:endParaRPr lang="en-US" sz="3200" dirty="0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dirty="0" smtClean="0"/>
          </a:p>
          <a:p>
            <a:r>
              <a:rPr lang="sl-SI" dirty="0" smtClean="0"/>
              <a:t>ima</a:t>
            </a:r>
            <a:fld id="{03CB4FD4-DE90-442A-86FA-EE481BEAA209}" type="slidenum">
              <a:rPr lang="en-US" smtClean="0"/>
              <a:pPr/>
              <a:t>13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3200" dirty="0" smtClean="0">
                <a:solidFill>
                  <a:schemeClr val="tx2"/>
                </a:solidFill>
              </a:rPr>
              <a:t>Hvala za pozornost.</a:t>
            </a:r>
            <a:endParaRPr lang="sl-SI" sz="3200" dirty="0">
              <a:solidFill>
                <a:schemeClr val="tx2"/>
              </a:solidFill>
            </a:endParaRP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8578" y="2469469"/>
            <a:ext cx="2566843" cy="30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PoljeZBesedilom 6"/>
          <p:cNvSpPr txBox="1"/>
          <p:nvPr/>
        </p:nvSpPr>
        <p:spPr>
          <a:xfrm>
            <a:off x="1475656" y="2492896"/>
            <a:ext cx="136815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600" dirty="0" smtClean="0"/>
              <a:t>?</a:t>
            </a:r>
            <a:endParaRPr lang="sl-SI" sz="1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660570"/>
          </a:xfrm>
        </p:spPr>
        <p:txBody>
          <a:bodyPr/>
          <a:lstStyle/>
          <a:p>
            <a:r>
              <a:rPr lang="sl-SI" sz="3200" dirty="0" smtClean="0"/>
              <a:t>Današnja generacija mladih raste z uporabo sodobne IKT</a:t>
            </a:r>
          </a:p>
          <a:p>
            <a:r>
              <a:rPr lang="sl-SI" sz="3200" dirty="0" smtClean="0"/>
              <a:t>Mladi odprti za spremembe in novosti </a:t>
            </a:r>
          </a:p>
          <a:p>
            <a:r>
              <a:rPr lang="sl-SI" sz="3200" dirty="0" smtClean="0"/>
              <a:t>Spletna učilnica ponuja veliko možnosti za sodobno e-šolstvo </a:t>
            </a:r>
          </a:p>
          <a:p>
            <a:r>
              <a:rPr lang="sl-SI" sz="3200" dirty="0" smtClean="0"/>
              <a:t>Je nov izziv za izboljšanje procesa učenja in poučevanja </a:t>
            </a:r>
          </a:p>
          <a:p>
            <a:endParaRPr lang="sl-SI" sz="3200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sz="3200" dirty="0" smtClean="0"/>
              <a:t>Raziskava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sz="3200" dirty="0" smtClean="0"/>
              <a:t>Kako se je z uporabo spletne učilnice pri dijakih spremenila kvaliteta pouka </a:t>
            </a:r>
          </a:p>
          <a:p>
            <a:pPr eaLnBrk="1" hangingPunct="1"/>
            <a:r>
              <a:rPr lang="sl-SI" sz="3200" dirty="0" smtClean="0"/>
              <a:t>V kolikšni meri se je pri tem dvignil nivo znanja</a:t>
            </a:r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03CB4FD4-DE90-442A-86FA-EE481BEAA209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980728"/>
            <a:ext cx="8784976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sz="3200" dirty="0" smtClean="0"/>
              <a:t>Anketa: Uporaba spletne učilnice med dijaki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800"/>
            <a:ext cx="8229600" cy="4300513"/>
          </a:xfrm>
        </p:spPr>
        <p:txBody>
          <a:bodyPr/>
          <a:lstStyle/>
          <a:p>
            <a:pPr eaLnBrk="1" hangingPunct="1"/>
            <a:r>
              <a:rPr lang="sl-SI" sz="3200" dirty="0" smtClean="0"/>
              <a:t>Pogostost uporabe</a:t>
            </a:r>
          </a:p>
          <a:p>
            <a:pPr eaLnBrk="1" hangingPunct="1"/>
            <a:r>
              <a:rPr lang="sl-SI" sz="3200" dirty="0" smtClean="0"/>
              <a:t>Katere aktivnosti in vire najpogosteje uporabljajo</a:t>
            </a:r>
          </a:p>
          <a:p>
            <a:pPr eaLnBrk="1" hangingPunct="1"/>
            <a:r>
              <a:rPr lang="sl-SI" sz="3200" dirty="0" smtClean="0"/>
              <a:t>S katerimi predmeti sodelujejo</a:t>
            </a:r>
          </a:p>
          <a:p>
            <a:pPr eaLnBrk="1" hangingPunct="1"/>
            <a:r>
              <a:rPr lang="sl-SI" sz="3200" dirty="0" smtClean="0"/>
              <a:t>Prednosti spletne učilnice</a:t>
            </a:r>
          </a:p>
          <a:p>
            <a:pPr eaLnBrk="1" hangingPunct="1"/>
            <a:r>
              <a:rPr lang="sl-SI" sz="3200" dirty="0" smtClean="0"/>
              <a:t>Slabosti</a:t>
            </a:r>
          </a:p>
          <a:p>
            <a:pPr eaLnBrk="1" hangingPunct="1"/>
            <a:r>
              <a:rPr lang="sl-SI" sz="3200" dirty="0" smtClean="0"/>
              <a:t>Priložnosti</a:t>
            </a:r>
          </a:p>
          <a:p>
            <a:pPr eaLnBrk="1" hangingPunct="1"/>
            <a:endParaRPr lang="en-US" sz="3200" dirty="0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03CB4FD4-DE90-442A-86FA-EE481BEAA209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0" y="836712"/>
          <a:ext cx="9144000" cy="509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179512" y="836712"/>
          <a:ext cx="8784976" cy="509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107504" y="908720"/>
          <a:ext cx="8856984" cy="5020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457200" y="836712"/>
          <a:ext cx="8229600" cy="509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E6534BEB-FDA6-49E4-99C1-4AEE47D6C07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107504" y="836712"/>
          <a:ext cx="8928992" cy="509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483</TotalTime>
  <Words>227</Words>
  <Application>Microsoft Office PowerPoint</Application>
  <PresentationFormat>Diaprojekcija na zaslonu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5" baseType="lpstr">
      <vt:lpstr>arnes_presentation_slo</vt:lpstr>
      <vt:lpstr>Uporaba spletne učilnice Moodle med dijaki na srednji šoli </vt:lpstr>
      <vt:lpstr>Diapozitiv 2</vt:lpstr>
      <vt:lpstr>Raziskava</vt:lpstr>
      <vt:lpstr>Anketa: Uporaba spletne učilnice med dijaki</vt:lpstr>
      <vt:lpstr>Diapozitiv 5</vt:lpstr>
      <vt:lpstr>Diapozitiv 6</vt:lpstr>
      <vt:lpstr>Diapozitiv 7</vt:lpstr>
      <vt:lpstr>Diapozitiv 8</vt:lpstr>
      <vt:lpstr>Diapozitiv 9</vt:lpstr>
      <vt:lpstr>Diapozitiv 10</vt:lpstr>
      <vt:lpstr>Diapozitiv 11</vt:lpstr>
      <vt:lpstr>Zaključek</vt:lpstr>
      <vt:lpstr>Diapozitiv 13</vt:lpstr>
      <vt:lpstr>Hvala za pozornost.</vt:lpstr>
    </vt:vector>
  </TitlesOfParts>
  <Company>ARNES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Pouk</cp:lastModifiedBy>
  <cp:revision>81</cp:revision>
  <dcterms:created xsi:type="dcterms:W3CDTF">2007-04-11T10:22:40Z</dcterms:created>
  <dcterms:modified xsi:type="dcterms:W3CDTF">2011-04-04T09:56:44Z</dcterms:modified>
</cp:coreProperties>
</file>