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2" r:id="rId6"/>
    <p:sldId id="261" r:id="rId7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EB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3738" y="-108"/>
      </p:cViewPr>
      <p:guideLst>
        <p:guide orient="horz" pos="3223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36A19F3-7CAD-473D-B39A-A823FA629B8E}" type="datetimeFigureOut">
              <a:rPr lang="sl-SI"/>
              <a:pPr>
                <a:defRPr/>
              </a:pPr>
              <a:t>15.4.2011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AA66398-3506-4904-9551-52F44467C16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87C86717-D633-42E5-A145-77EDC2FDBE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80513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1367644" y="3933056"/>
            <a:ext cx="6408712" cy="64807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1511300" y="4941168"/>
            <a:ext cx="6121400" cy="432047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6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3"/>
          </p:nvPr>
        </p:nvSpPr>
        <p:spPr>
          <a:xfrm>
            <a:off x="357188" y="6429375"/>
            <a:ext cx="5616575" cy="428625"/>
          </a:xfrm>
        </p:spPr>
        <p:txBody>
          <a:bodyPr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E19C7048-E1FC-4B35-A8B0-3329B26D88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4421"/>
            <a:ext cx="5486400" cy="35131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619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1A6C0D48-68C1-4631-A257-83AB80765E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2147"/>
            <a:ext cx="8229600" cy="38671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19CD4A8B-DDD0-479C-936C-6DCA8BF79D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7298"/>
            <a:ext cx="2057400" cy="45863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7298"/>
            <a:ext cx="6019800" cy="4586302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3D77247D-C4D8-44BC-B70D-B44820D5FE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C57C9717-A23E-44D9-9605-ED4B0A2C0F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2147"/>
            <a:ext cx="8229600" cy="3867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EF0A787E-2135-4FFA-8C74-C55C63CAAF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627313" y="476250"/>
            <a:ext cx="6048375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23D71531-9AF2-4E6C-B12C-CE746B249F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A295A023-DDF9-4B43-B601-EF77A79DA6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7489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114659"/>
            <a:ext cx="4040188" cy="28146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7489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114659"/>
            <a:ext cx="4041775" cy="28146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5336B656-0EEE-4074-98F6-2A81AF0779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9B96E630-11C3-459D-894F-3412BCFA1D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62C5DCC2-FFAE-4249-B7E1-80F8DC0BF4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2555776" y="476672"/>
            <a:ext cx="6120631" cy="360362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48DE69A5-4289-4C8D-BA36-3DD8631E73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4423"/>
            <a:ext cx="5111750" cy="47149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76473"/>
            <a:ext cx="3008313" cy="35528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3B5C40BD-9CE0-431D-A8AE-0EDA341317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357297"/>
            <a:ext cx="5486400" cy="337027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619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FC9A86F3-0708-473D-9A72-C795169D5D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2147"/>
            <a:ext cx="8229600" cy="38671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F2D02797-24D9-43A5-91F9-8C49E6BEFB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7298"/>
            <a:ext cx="2057400" cy="45863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7298"/>
            <a:ext cx="6019800" cy="45863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526F89DE-FFD3-4AB2-AB9F-D30EBCF4A7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08077"/>
            <a:ext cx="8204200" cy="7921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28844"/>
            <a:ext cx="8229600" cy="3900486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1A60630F-DAD4-49F3-815A-F77E2B5C9E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C0B19FB8-3AD7-4FAC-A36A-8A8B51C4B8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62147"/>
            <a:ext cx="4038600" cy="386718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CC1A62E3-DD8D-4167-83BD-938FB37EE6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857256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7167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711440"/>
            <a:ext cx="4040188" cy="32178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07167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711440"/>
            <a:ext cx="4041775" cy="32178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AB4EBE0D-42A5-48EE-9D7F-7905793459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214422"/>
            <a:ext cx="8204200" cy="7921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20581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E00FF930-873B-448C-B0DC-76C49720B7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19813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338CBD6C-A371-4EC5-8555-AE6073E301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4423"/>
            <a:ext cx="5111750" cy="471490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76473"/>
            <a:ext cx="3008313" cy="35528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2555875" y="476250"/>
            <a:ext cx="6120581" cy="360363"/>
          </a:xfrm>
        </p:spPr>
        <p:txBody>
          <a:bodyPr/>
          <a:lstStyle>
            <a:lvl1pPr marL="0" indent="0" algn="r">
              <a:buNone/>
              <a:defRPr sz="20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68313" y="6429375"/>
            <a:ext cx="8207375" cy="428625"/>
          </a:xfrm>
        </p:spPr>
        <p:txBody>
          <a:bodyPr/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012B15D5-D2B0-444C-99D2-0DCCBE911A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/>
          <p:cNvPicPr>
            <a:picLocks noChangeAspect="1"/>
          </p:cNvPicPr>
          <p:nvPr userDrawn="1"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6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71488" y="981075"/>
            <a:ext cx="82042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0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19250" y="6357938"/>
            <a:ext cx="554513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800" b="1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sl-SI"/>
          </a:p>
          <a:p>
            <a:pPr>
              <a:defRPr/>
            </a:pPr>
            <a:fld id="{9E043886-7F17-4F85-B6D7-FF69A803C2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1" r:id="rId1"/>
    <p:sldLayoutId id="2147484042" r:id="rId2"/>
    <p:sldLayoutId id="2147484043" r:id="rId3"/>
    <p:sldLayoutId id="2147484044" r:id="rId4"/>
    <p:sldLayoutId id="2147484045" r:id="rId5"/>
    <p:sldLayoutId id="2147484046" r:id="rId6"/>
    <p:sldLayoutId id="2147484047" r:id="rId7"/>
    <p:sldLayoutId id="2147484048" r:id="rId8"/>
    <p:sldLayoutId id="2147484049" r:id="rId9"/>
    <p:sldLayoutId id="2147484050" r:id="rId10"/>
    <p:sldLayoutId id="2147484051" r:id="rId11"/>
    <p:sldLayoutId id="2147484052" r:id="rId12"/>
    <p:sldLayoutId id="2147484053" r:id="rId13"/>
    <p:sldLayoutId id="2147484054" r:id="rId14"/>
    <p:sldLayoutId id="2147484055" r:id="rId15"/>
    <p:sldLayoutId id="2147484056" r:id="rId16"/>
    <p:sldLayoutId id="2147484057" r:id="rId17"/>
    <p:sldLayoutId id="2147484058" r:id="rId18"/>
    <p:sldLayoutId id="2147484059" r:id="rId19"/>
    <p:sldLayoutId id="2147484060" r:id="rId20"/>
    <p:sldLayoutId id="2147484061" r:id="rId21"/>
    <p:sldLayoutId id="2147484062" r:id="rId22"/>
    <p:sldLayoutId id="2147484063" r:id="rId23"/>
    <p:sldLayoutId id="2147484064" r:id="rId2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>
          <a:solidFill>
            <a:srgbClr val="7F7F7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7F7F7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7F7F7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7F7F7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7F7F7F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apminder.org/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si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4"/>
          <p:cNvSpPr>
            <a:spLocks noGrp="1"/>
          </p:cNvSpPr>
          <p:nvPr>
            <p:ph type="ctrTitle"/>
          </p:nvPr>
        </p:nvSpPr>
        <p:spPr>
          <a:xfrm>
            <a:off x="1368425" y="3933825"/>
            <a:ext cx="6407150" cy="647700"/>
          </a:xfrm>
        </p:spPr>
        <p:txBody>
          <a:bodyPr/>
          <a:lstStyle/>
          <a:p>
            <a:r>
              <a:rPr lang="sl-SI" dirty="0" err="1" smtClean="0"/>
              <a:t>Gapminder</a:t>
            </a:r>
            <a:r>
              <a:rPr lang="sl-SI" dirty="0" smtClean="0"/>
              <a:t> in njegov didaktični potencial</a:t>
            </a:r>
          </a:p>
        </p:txBody>
      </p:sp>
      <p:sp>
        <p:nvSpPr>
          <p:cNvPr id="26627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331640" y="4941888"/>
            <a:ext cx="6121400" cy="431800"/>
          </a:xfrm>
        </p:spPr>
        <p:txBody>
          <a:bodyPr/>
          <a:lstStyle/>
          <a:p>
            <a:r>
              <a:rPr lang="sl-SI" dirty="0" smtClean="0"/>
              <a:t>mag. Mojca </a:t>
            </a:r>
            <a:r>
              <a:rPr lang="sl-SI" smtClean="0"/>
              <a:t>Suban Ambrož</a:t>
            </a:r>
            <a:endParaRPr lang="sl-SI" dirty="0" smtClean="0"/>
          </a:p>
          <a:p>
            <a:r>
              <a:rPr lang="sl-SI" dirty="0" smtClean="0"/>
              <a:t>Zavod RS za šolstvo, OE Novo mesto</a:t>
            </a:r>
          </a:p>
          <a:p>
            <a:r>
              <a:rPr lang="sl-SI" dirty="0" err="1" smtClean="0"/>
              <a:t>mojca.suban</a:t>
            </a:r>
            <a:r>
              <a:rPr lang="sl-SI" dirty="0" err="1" smtClean="0">
                <a:latin typeface="Trebuchet MS"/>
              </a:rPr>
              <a:t>@zrss.si</a:t>
            </a:r>
            <a:endParaRPr lang="sl-S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1208088"/>
            <a:ext cx="8204200" cy="792162"/>
          </a:xfrm>
        </p:spPr>
        <p:txBody>
          <a:bodyPr/>
          <a:lstStyle/>
          <a:p>
            <a:pPr eaLnBrk="1" hangingPunct="1">
              <a:defRPr/>
            </a:pPr>
            <a:endParaRPr lang="sl-SI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28825"/>
            <a:ext cx="8229600" cy="3900488"/>
          </a:xfrm>
        </p:spPr>
        <p:txBody>
          <a:bodyPr/>
          <a:lstStyle/>
          <a:p>
            <a:pPr eaLnBrk="1" hangingPunct="1"/>
            <a:r>
              <a:rPr lang="sl-SI" dirty="0" smtClean="0"/>
              <a:t>Predstavitev orodja</a:t>
            </a:r>
          </a:p>
          <a:p>
            <a:pPr lvl="1" eaLnBrk="1" hangingPunct="1"/>
            <a:r>
              <a:rPr lang="sl-SI" dirty="0" smtClean="0"/>
              <a:t> lažje in učinkovito proučevanje odnosov med podatki, ki so praviloma obsežni in posledično nepregledni (dinamični </a:t>
            </a:r>
            <a:r>
              <a:rPr lang="sl-SI" dirty="0" err="1" smtClean="0"/>
              <a:t>razsevni</a:t>
            </a:r>
            <a:r>
              <a:rPr lang="sl-SI" dirty="0" smtClean="0"/>
              <a:t> prikazi). </a:t>
            </a:r>
          </a:p>
          <a:p>
            <a:pPr eaLnBrk="1" hangingPunct="1"/>
            <a:r>
              <a:rPr lang="sl-SI" u="sng" dirty="0" smtClean="0">
                <a:hlinkClick r:id="rId2"/>
              </a:rPr>
              <a:t>http://www.gapminder.org/</a:t>
            </a:r>
            <a:endParaRPr lang="sl-SI" dirty="0" smtClean="0"/>
          </a:p>
          <a:p>
            <a:pPr eaLnBrk="1" hangingPunct="1"/>
            <a:r>
              <a:rPr lang="sl-SI" dirty="0" smtClean="0"/>
              <a:t>Primer 1</a:t>
            </a:r>
          </a:p>
          <a:p>
            <a:pPr eaLnBrk="1" hangingPunct="1"/>
            <a:r>
              <a:rPr lang="sl-SI" dirty="0" smtClean="0"/>
              <a:t>Primer 2 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7652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sl-SI" smtClean="0"/>
          </a:p>
        </p:txBody>
      </p:sp>
      <p:sp>
        <p:nvSpPr>
          <p:cNvPr id="2765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sl-SI" smtClean="0"/>
          </a:p>
          <a:p>
            <a:fld id="{E3424EC2-7950-4AED-BAEB-A60D5F30935B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besedila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grada številke diapoz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338CBD6C-A371-4EC5-8555-AE6073E301E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4" name="Slika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40" y="1628089"/>
            <a:ext cx="5760720" cy="3601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115616" y="1196752"/>
            <a:ext cx="6958013" cy="4419600"/>
            <a:chOff x="516" y="8904"/>
            <a:chExt cx="10956" cy="6960"/>
          </a:xfrm>
        </p:grpSpPr>
        <p:sp>
          <p:nvSpPr>
            <p:cNvPr id="1027" name="AutoShape 3"/>
            <p:cNvSpPr>
              <a:spLocks/>
            </p:cNvSpPr>
            <p:nvPr/>
          </p:nvSpPr>
          <p:spPr bwMode="auto">
            <a:xfrm>
              <a:off x="732" y="10476"/>
              <a:ext cx="636" cy="348"/>
            </a:xfrm>
            <a:prstGeom prst="borderCallout2">
              <a:avLst>
                <a:gd name="adj1" fmla="val 51722"/>
                <a:gd name="adj2" fmla="val 118866"/>
                <a:gd name="adj3" fmla="val 51722"/>
                <a:gd name="adj4" fmla="val 155662"/>
                <a:gd name="adj5" fmla="val 106898"/>
                <a:gd name="adj6" fmla="val 26603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Os y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8" name="AutoShape 4"/>
            <p:cNvSpPr>
              <a:spLocks/>
            </p:cNvSpPr>
            <p:nvPr/>
          </p:nvSpPr>
          <p:spPr bwMode="auto">
            <a:xfrm>
              <a:off x="516" y="11124"/>
              <a:ext cx="852" cy="348"/>
            </a:xfrm>
            <a:prstGeom prst="borderCallout2">
              <a:avLst>
                <a:gd name="adj1" fmla="val 51722"/>
                <a:gd name="adj2" fmla="val 114083"/>
                <a:gd name="adj3" fmla="val 51722"/>
                <a:gd name="adj4" fmla="val 188731"/>
                <a:gd name="adj5" fmla="val 303449"/>
                <a:gd name="adj6" fmla="val 412676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Država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9" name="AutoShape 5"/>
            <p:cNvSpPr>
              <a:spLocks/>
            </p:cNvSpPr>
            <p:nvPr/>
          </p:nvSpPr>
          <p:spPr bwMode="auto">
            <a:xfrm>
              <a:off x="732" y="13032"/>
              <a:ext cx="636" cy="324"/>
            </a:xfrm>
            <a:prstGeom prst="borderCallout2">
              <a:avLst>
                <a:gd name="adj1" fmla="val 55556"/>
                <a:gd name="adj2" fmla="val 118866"/>
                <a:gd name="adj3" fmla="val 55556"/>
                <a:gd name="adj4" fmla="val 168398"/>
                <a:gd name="adj5" fmla="val 329630"/>
                <a:gd name="adj6" fmla="val 316981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Viri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0" name="AutoShape 6"/>
            <p:cNvSpPr>
              <a:spLocks/>
            </p:cNvSpPr>
            <p:nvPr/>
          </p:nvSpPr>
          <p:spPr bwMode="auto">
            <a:xfrm>
              <a:off x="648" y="15264"/>
              <a:ext cx="1080" cy="384"/>
            </a:xfrm>
            <a:prstGeom prst="borderCallout2">
              <a:avLst>
                <a:gd name="adj1" fmla="val 46875"/>
                <a:gd name="adj2" fmla="val 111111"/>
                <a:gd name="adj3" fmla="val 46875"/>
                <a:gd name="adj4" fmla="val 134722"/>
                <a:gd name="adj5" fmla="val -90625"/>
                <a:gd name="adj6" fmla="val 205556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Krmiljenje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1" name="AutoShape 7"/>
            <p:cNvSpPr>
              <a:spLocks/>
            </p:cNvSpPr>
            <p:nvPr/>
          </p:nvSpPr>
          <p:spPr bwMode="auto">
            <a:xfrm>
              <a:off x="3108" y="15264"/>
              <a:ext cx="636" cy="312"/>
            </a:xfrm>
            <a:prstGeom prst="borderCallout2">
              <a:avLst>
                <a:gd name="adj1" fmla="val 57694"/>
                <a:gd name="adj2" fmla="val 118866"/>
                <a:gd name="adj3" fmla="val 57694"/>
                <a:gd name="adj4" fmla="val 133491"/>
                <a:gd name="adj5" fmla="val -161537"/>
                <a:gd name="adj6" fmla="val 177356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Čas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2" name="AutoShape 8"/>
            <p:cNvSpPr>
              <a:spLocks/>
            </p:cNvSpPr>
            <p:nvPr/>
          </p:nvSpPr>
          <p:spPr bwMode="auto">
            <a:xfrm>
              <a:off x="5592" y="15264"/>
              <a:ext cx="792" cy="312"/>
            </a:xfrm>
            <a:prstGeom prst="borderCallout2">
              <a:avLst>
                <a:gd name="adj1" fmla="val 57694"/>
                <a:gd name="adj2" fmla="val 115153"/>
                <a:gd name="adj3" fmla="val 57694"/>
                <a:gd name="adj4" fmla="val 147347"/>
                <a:gd name="adj5" fmla="val -146153"/>
                <a:gd name="adj6" fmla="val 24394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Sled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3" name="AutoShape 9"/>
            <p:cNvSpPr>
              <a:spLocks/>
            </p:cNvSpPr>
            <p:nvPr/>
          </p:nvSpPr>
          <p:spPr bwMode="auto">
            <a:xfrm>
              <a:off x="9636" y="15264"/>
              <a:ext cx="924" cy="600"/>
            </a:xfrm>
            <a:prstGeom prst="borderCallout2">
              <a:avLst>
                <a:gd name="adj1" fmla="val 30000"/>
                <a:gd name="adj2" fmla="val -12986"/>
                <a:gd name="adj3" fmla="val 30000"/>
                <a:gd name="adj4" fmla="val -28898"/>
                <a:gd name="adj5" fmla="val -92000"/>
                <a:gd name="adj6" fmla="val -76625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Velikost kroga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4" name="AutoShape 10"/>
            <p:cNvSpPr>
              <a:spLocks/>
            </p:cNvSpPr>
            <p:nvPr/>
          </p:nvSpPr>
          <p:spPr bwMode="auto">
            <a:xfrm>
              <a:off x="10548" y="13848"/>
              <a:ext cx="924" cy="540"/>
            </a:xfrm>
            <a:prstGeom prst="borderCallout2">
              <a:avLst>
                <a:gd name="adj1" fmla="val 33333"/>
                <a:gd name="adj2" fmla="val -12986"/>
                <a:gd name="adj3" fmla="val 33333"/>
                <a:gd name="adj4" fmla="val -50000"/>
                <a:gd name="adj5" fmla="val 104444"/>
                <a:gd name="adj6" fmla="val -16103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Indikator velikosti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5" name="AutoShape 11"/>
            <p:cNvSpPr>
              <a:spLocks/>
            </p:cNvSpPr>
            <p:nvPr/>
          </p:nvSpPr>
          <p:spPr bwMode="auto">
            <a:xfrm>
              <a:off x="10560" y="12828"/>
              <a:ext cx="912" cy="324"/>
            </a:xfrm>
            <a:prstGeom prst="borderCallout2">
              <a:avLst>
                <a:gd name="adj1" fmla="val 55556"/>
                <a:gd name="adj2" fmla="val -13157"/>
                <a:gd name="adj3" fmla="val 55556"/>
                <a:gd name="adj4" fmla="val -60856"/>
                <a:gd name="adj5" fmla="val 377778"/>
                <a:gd name="adj6" fmla="val -203949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Motnost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6" name="AutoShape 12"/>
            <p:cNvSpPr>
              <a:spLocks/>
            </p:cNvSpPr>
            <p:nvPr/>
          </p:nvSpPr>
          <p:spPr bwMode="auto">
            <a:xfrm>
              <a:off x="5772" y="13584"/>
              <a:ext cx="1212" cy="408"/>
            </a:xfrm>
            <a:prstGeom prst="borderCallout2">
              <a:avLst>
                <a:gd name="adj1" fmla="val 44116"/>
                <a:gd name="adj2" fmla="val 109903"/>
                <a:gd name="adj3" fmla="val 44116"/>
                <a:gd name="adj4" fmla="val 127477"/>
                <a:gd name="adj5" fmla="val 120588"/>
                <a:gd name="adj6" fmla="val 180199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Povečava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7" name="AutoShape 13"/>
            <p:cNvSpPr>
              <a:spLocks/>
            </p:cNvSpPr>
            <p:nvPr/>
          </p:nvSpPr>
          <p:spPr bwMode="auto">
            <a:xfrm>
              <a:off x="5772" y="12828"/>
              <a:ext cx="1212" cy="612"/>
            </a:xfrm>
            <a:prstGeom prst="borderCallout2">
              <a:avLst>
                <a:gd name="adj1" fmla="val 29412"/>
                <a:gd name="adj2" fmla="val 109903"/>
                <a:gd name="adj3" fmla="val 29412"/>
                <a:gd name="adj4" fmla="val 132426"/>
                <a:gd name="adj5" fmla="val 160782"/>
                <a:gd name="adj6" fmla="val 20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Brisanje izbora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8" name="AutoShape 14"/>
            <p:cNvSpPr>
              <a:spLocks/>
            </p:cNvSpPr>
            <p:nvPr/>
          </p:nvSpPr>
          <p:spPr bwMode="auto">
            <a:xfrm>
              <a:off x="3744" y="13584"/>
              <a:ext cx="1212" cy="408"/>
            </a:xfrm>
            <a:prstGeom prst="borderCallout2">
              <a:avLst>
                <a:gd name="adj1" fmla="val 44116"/>
                <a:gd name="adj2" fmla="val -9903"/>
                <a:gd name="adj3" fmla="val 44116"/>
                <a:gd name="adj4" fmla="val -12130"/>
                <a:gd name="adj5" fmla="val 270588"/>
                <a:gd name="adj6" fmla="val -1881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Hitrost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9" name="AutoShape 15"/>
            <p:cNvSpPr>
              <a:spLocks/>
            </p:cNvSpPr>
            <p:nvPr/>
          </p:nvSpPr>
          <p:spPr bwMode="auto">
            <a:xfrm>
              <a:off x="3420" y="10476"/>
              <a:ext cx="756" cy="408"/>
            </a:xfrm>
            <a:prstGeom prst="borderCallout2">
              <a:avLst>
                <a:gd name="adj1" fmla="val 44116"/>
                <a:gd name="adj2" fmla="val -15875"/>
                <a:gd name="adj3" fmla="val 44116"/>
                <a:gd name="adj4" fmla="val -36509"/>
                <a:gd name="adj5" fmla="val -23528"/>
                <a:gd name="adj6" fmla="val -98412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Skala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0" name="AutoShape 16"/>
            <p:cNvSpPr>
              <a:spLocks/>
            </p:cNvSpPr>
            <p:nvPr/>
          </p:nvSpPr>
          <p:spPr bwMode="auto">
            <a:xfrm>
              <a:off x="3624" y="8904"/>
              <a:ext cx="1176" cy="396"/>
            </a:xfrm>
            <a:prstGeom prst="borderCallout2">
              <a:avLst>
                <a:gd name="adj1" fmla="val 45454"/>
                <a:gd name="adj2" fmla="val -10204"/>
                <a:gd name="adj3" fmla="val 45454"/>
                <a:gd name="adj4" fmla="val -10204"/>
                <a:gd name="adj5" fmla="val 318181"/>
                <a:gd name="adj6" fmla="val -1020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Pogled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1" name="AutoShape 17"/>
            <p:cNvSpPr>
              <a:spLocks/>
            </p:cNvSpPr>
            <p:nvPr/>
          </p:nvSpPr>
          <p:spPr bwMode="auto">
            <a:xfrm>
              <a:off x="10548" y="10608"/>
              <a:ext cx="924" cy="516"/>
            </a:xfrm>
            <a:prstGeom prst="borderCallout2">
              <a:avLst>
                <a:gd name="adj1" fmla="val 34884"/>
                <a:gd name="adj2" fmla="val -12986"/>
                <a:gd name="adj3" fmla="val 34884"/>
                <a:gd name="adj4" fmla="val -52273"/>
                <a:gd name="adj5" fmla="val 272093"/>
                <a:gd name="adj6" fmla="val -17013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Izbiranje držav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2" name="AutoShape 18"/>
            <p:cNvSpPr>
              <a:spLocks/>
            </p:cNvSpPr>
            <p:nvPr/>
          </p:nvSpPr>
          <p:spPr bwMode="auto">
            <a:xfrm>
              <a:off x="10548" y="9096"/>
              <a:ext cx="756" cy="396"/>
            </a:xfrm>
            <a:prstGeom prst="borderCallout2">
              <a:avLst>
                <a:gd name="adj1" fmla="val 45454"/>
                <a:gd name="adj2" fmla="val -15875"/>
                <a:gd name="adj3" fmla="val 45454"/>
                <a:gd name="adj4" fmla="val -52778"/>
                <a:gd name="adj5" fmla="val 318181"/>
                <a:gd name="adj6" fmla="val -163491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Barva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" name="PoljeZBesedilom 21"/>
          <p:cNvSpPr txBox="1"/>
          <p:nvPr/>
        </p:nvSpPr>
        <p:spPr>
          <a:xfrm>
            <a:off x="179512" y="5733256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err="1" smtClean="0"/>
              <a:t>Free</a:t>
            </a:r>
            <a:r>
              <a:rPr lang="sl-SI" dirty="0" smtClean="0"/>
              <a:t> material </a:t>
            </a:r>
            <a:r>
              <a:rPr lang="sl-SI" dirty="0" err="1" smtClean="0"/>
              <a:t>from</a:t>
            </a:r>
            <a:r>
              <a:rPr lang="sl-SI" dirty="0" smtClean="0"/>
              <a:t> </a:t>
            </a:r>
            <a:r>
              <a:rPr lang="sl-SI" smtClean="0"/>
              <a:t>gapminder.desktop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5877271"/>
          </a:xfrm>
        </p:spPr>
        <p:txBody>
          <a:bodyPr/>
          <a:lstStyle/>
          <a:p>
            <a:pPr lvl="0"/>
            <a:r>
              <a:rPr lang="sl-SI" sz="1400" dirty="0" smtClean="0"/>
              <a:t/>
            </a:r>
            <a:br>
              <a:rPr lang="sl-SI" sz="1400" dirty="0" smtClean="0"/>
            </a:br>
            <a:r>
              <a:rPr lang="sl-SI" sz="1800" dirty="0" smtClean="0"/>
              <a:t> </a:t>
            </a:r>
            <a:br>
              <a:rPr lang="sl-SI" sz="1800" dirty="0" smtClean="0"/>
            </a:br>
            <a:r>
              <a:rPr lang="en-GB" sz="1800" dirty="0" err="1" smtClean="0"/>
              <a:t>Za</a:t>
            </a:r>
            <a:r>
              <a:rPr lang="en-GB" sz="1800" dirty="0" smtClean="0"/>
              <a:t> </a:t>
            </a:r>
            <a:r>
              <a:rPr lang="en-GB" sz="1800" dirty="0" err="1" smtClean="0"/>
              <a:t>os</a:t>
            </a:r>
            <a:r>
              <a:rPr lang="en-GB" sz="1800" dirty="0" smtClean="0"/>
              <a:t> x je </a:t>
            </a:r>
            <a:r>
              <a:rPr lang="en-GB" sz="1800" dirty="0" err="1" smtClean="0"/>
              <a:t>možna</a:t>
            </a:r>
            <a:r>
              <a:rPr lang="en-GB" sz="1800" dirty="0" smtClean="0"/>
              <a:t> </a:t>
            </a:r>
            <a:r>
              <a:rPr lang="en-GB" sz="1800" dirty="0" err="1" smtClean="0"/>
              <a:t>izbira</a:t>
            </a:r>
            <a:r>
              <a:rPr lang="en-GB" sz="1800" dirty="0" smtClean="0"/>
              <a:t> </a:t>
            </a:r>
            <a:r>
              <a:rPr lang="en-GB" sz="1800" dirty="0" err="1" smtClean="0"/>
              <a:t>spremenljivke</a:t>
            </a:r>
            <a:r>
              <a:rPr lang="en-GB" sz="1800" dirty="0" smtClean="0"/>
              <a:t> med </a:t>
            </a:r>
            <a:r>
              <a:rPr lang="en-GB" sz="1800" dirty="0" err="1" smtClean="0"/>
              <a:t>naslednjimi</a:t>
            </a:r>
            <a:r>
              <a:rPr lang="en-GB" sz="1800" dirty="0" smtClean="0"/>
              <a:t> 16-imi </a:t>
            </a:r>
            <a:r>
              <a:rPr lang="en-GB" sz="1800" dirty="0" err="1" smtClean="0"/>
              <a:t>področji</a:t>
            </a:r>
            <a:r>
              <a:rPr lang="en-GB" sz="1800" dirty="0" smtClean="0"/>
              <a:t>:</a:t>
            </a:r>
            <a:r>
              <a:rPr lang="sl-SI" sz="1400" dirty="0" smtClean="0"/>
              <a:t/>
            </a:r>
            <a:br>
              <a:rPr lang="sl-SI" sz="1400" dirty="0" smtClean="0"/>
            </a:br>
            <a:r>
              <a:rPr lang="sl-SI" sz="1400" dirty="0" smtClean="0"/>
              <a:t/>
            </a:r>
            <a:br>
              <a:rPr lang="sl-SI" sz="1400" dirty="0" smtClean="0"/>
            </a:br>
            <a:r>
              <a:rPr lang="en-GB" sz="1600" dirty="0" err="1" smtClean="0"/>
              <a:t>Število</a:t>
            </a:r>
            <a:r>
              <a:rPr lang="en-GB" sz="1600" dirty="0" smtClean="0"/>
              <a:t> </a:t>
            </a:r>
            <a:r>
              <a:rPr lang="en-GB" sz="1600" dirty="0" err="1" smtClean="0"/>
              <a:t>otrok</a:t>
            </a:r>
            <a:r>
              <a:rPr lang="en-GB" sz="1600" dirty="0" smtClean="0"/>
              <a:t> </a:t>
            </a:r>
            <a:r>
              <a:rPr lang="en-GB" sz="1600" dirty="0" err="1" smtClean="0"/>
              <a:t>na</a:t>
            </a:r>
            <a:r>
              <a:rPr lang="en-GB" sz="1600" dirty="0" smtClean="0"/>
              <a:t> </a:t>
            </a:r>
            <a:r>
              <a:rPr lang="en-GB" sz="1600" dirty="0" err="1" smtClean="0"/>
              <a:t>žensko</a:t>
            </a:r>
            <a:r>
              <a:rPr lang="en-GB" sz="1600" dirty="0" smtClean="0"/>
              <a:t> (</a:t>
            </a:r>
            <a:r>
              <a:rPr lang="en-GB" sz="1600" i="1" dirty="0" smtClean="0"/>
              <a:t>Children per woman-total fertility</a:t>
            </a:r>
            <a:r>
              <a:rPr lang="en-GB" sz="1600" dirty="0" smtClean="0"/>
              <a:t>)</a:t>
            </a:r>
            <a:r>
              <a:rPr lang="sl-SI" sz="1600" dirty="0" smtClean="0"/>
              <a:t/>
            </a:r>
            <a:br>
              <a:rPr lang="sl-SI" sz="1600" dirty="0" smtClean="0"/>
            </a:br>
            <a:r>
              <a:rPr lang="en-GB" sz="1600" dirty="0" err="1" smtClean="0"/>
              <a:t>Izpusti</a:t>
            </a:r>
            <a:r>
              <a:rPr lang="en-GB" sz="1600" dirty="0" smtClean="0"/>
              <a:t> Co</a:t>
            </a:r>
            <a:r>
              <a:rPr lang="en-GB" sz="1600" baseline="-25000" dirty="0" smtClean="0"/>
              <a:t>2</a:t>
            </a:r>
            <a:r>
              <a:rPr lang="en-GB" sz="1600" dirty="0" smtClean="0"/>
              <a:t> (</a:t>
            </a:r>
            <a:r>
              <a:rPr lang="en-GB" sz="1600" i="1" dirty="0" smtClean="0"/>
              <a:t>CO2 emissions-tonnes per person</a:t>
            </a:r>
            <a:r>
              <a:rPr lang="en-GB" sz="1600" dirty="0" smtClean="0"/>
              <a:t>)</a:t>
            </a:r>
            <a:r>
              <a:rPr lang="sl-SI" sz="1600" dirty="0" smtClean="0"/>
              <a:t/>
            </a:r>
            <a:br>
              <a:rPr lang="sl-SI" sz="1600" dirty="0" smtClean="0"/>
            </a:br>
            <a:r>
              <a:rPr lang="en-GB" sz="1600" dirty="0" err="1" smtClean="0"/>
              <a:t>Prihodek</a:t>
            </a:r>
            <a:r>
              <a:rPr lang="en-GB" sz="1600" dirty="0" smtClean="0"/>
              <a:t> </a:t>
            </a:r>
            <a:r>
              <a:rPr lang="en-GB" sz="1600" dirty="0" err="1" smtClean="0"/>
              <a:t>na</a:t>
            </a:r>
            <a:r>
              <a:rPr lang="en-GB" sz="1600" dirty="0" smtClean="0"/>
              <a:t> </a:t>
            </a:r>
            <a:r>
              <a:rPr lang="en-GB" sz="1600" dirty="0" err="1" smtClean="0"/>
              <a:t>osebo</a:t>
            </a:r>
            <a:r>
              <a:rPr lang="en-GB" sz="1600" dirty="0" smtClean="0"/>
              <a:t> (</a:t>
            </a:r>
            <a:r>
              <a:rPr lang="en-GB" sz="1600" i="1" dirty="0" smtClean="0"/>
              <a:t>Income per person-GDP/capita, PPP$ inflation adjusted</a:t>
            </a:r>
            <a:r>
              <a:rPr lang="en-GB" sz="1600" dirty="0" smtClean="0"/>
              <a:t>)</a:t>
            </a:r>
            <a:r>
              <a:rPr lang="sl-SI" sz="1600" dirty="0" smtClean="0"/>
              <a:t/>
            </a:r>
            <a:br>
              <a:rPr lang="sl-SI" sz="1600" dirty="0" smtClean="0"/>
            </a:br>
            <a:r>
              <a:rPr lang="en-GB" sz="1600" dirty="0" err="1" smtClean="0"/>
              <a:t>Umrljivost</a:t>
            </a:r>
            <a:r>
              <a:rPr lang="en-GB" sz="1600" dirty="0" smtClean="0"/>
              <a:t> </a:t>
            </a:r>
            <a:r>
              <a:rPr lang="en-GB" sz="1600" dirty="0" err="1" smtClean="0"/>
              <a:t>otrok</a:t>
            </a:r>
            <a:r>
              <a:rPr lang="en-GB" sz="1600" dirty="0" smtClean="0"/>
              <a:t> (</a:t>
            </a:r>
            <a:r>
              <a:rPr lang="en-GB" sz="1600" i="1" dirty="0" smtClean="0"/>
              <a:t>Child mortality-years</a:t>
            </a:r>
            <a:r>
              <a:rPr lang="en-GB" sz="1600" dirty="0" smtClean="0"/>
              <a:t>)</a:t>
            </a:r>
            <a:r>
              <a:rPr lang="sl-SI" sz="1600" dirty="0" smtClean="0"/>
              <a:t/>
            </a:r>
            <a:br>
              <a:rPr lang="sl-SI" sz="1600" dirty="0" smtClean="0"/>
            </a:br>
            <a:r>
              <a:rPr lang="en-GB" sz="1600" dirty="0" err="1" smtClean="0"/>
              <a:t>Ekonomija</a:t>
            </a:r>
            <a:r>
              <a:rPr lang="en-GB" sz="1600" dirty="0" smtClean="0"/>
              <a:t> (</a:t>
            </a:r>
            <a:r>
              <a:rPr lang="en-GB" sz="1600" i="1" dirty="0" smtClean="0"/>
              <a:t>Economy</a:t>
            </a:r>
            <a:r>
              <a:rPr lang="en-GB" sz="1600" dirty="0" smtClean="0"/>
              <a:t>)</a:t>
            </a:r>
            <a:r>
              <a:rPr lang="sl-SI" sz="1600" dirty="0" smtClean="0"/>
              <a:t/>
            </a:r>
            <a:br>
              <a:rPr lang="sl-SI" sz="1600" dirty="0" smtClean="0"/>
            </a:br>
            <a:r>
              <a:rPr lang="en-GB" sz="1600" dirty="0" err="1" smtClean="0"/>
              <a:t>Družba</a:t>
            </a:r>
            <a:r>
              <a:rPr lang="en-GB" sz="1600" dirty="0" smtClean="0"/>
              <a:t> (</a:t>
            </a:r>
            <a:r>
              <a:rPr lang="en-GB" sz="1600" i="1" dirty="0" smtClean="0"/>
              <a:t>Society</a:t>
            </a:r>
            <a:r>
              <a:rPr lang="en-GB" sz="1600" dirty="0" smtClean="0"/>
              <a:t>)</a:t>
            </a:r>
            <a:r>
              <a:rPr lang="sl-SI" sz="1600" dirty="0" smtClean="0"/>
              <a:t/>
            </a:r>
            <a:br>
              <a:rPr lang="sl-SI" sz="1600" dirty="0" smtClean="0"/>
            </a:br>
            <a:r>
              <a:rPr lang="en-GB" sz="1600" dirty="0" err="1" smtClean="0"/>
              <a:t>Izobraževanje</a:t>
            </a:r>
            <a:r>
              <a:rPr lang="en-GB" sz="1600" dirty="0" smtClean="0"/>
              <a:t> (</a:t>
            </a:r>
            <a:r>
              <a:rPr lang="en-GB" sz="1600" i="1" dirty="0" smtClean="0"/>
              <a:t>Education</a:t>
            </a:r>
            <a:r>
              <a:rPr lang="en-GB" sz="1600" dirty="0" smtClean="0"/>
              <a:t>)</a:t>
            </a:r>
            <a:r>
              <a:rPr lang="sl-SI" sz="1600" dirty="0" smtClean="0"/>
              <a:t/>
            </a:r>
            <a:br>
              <a:rPr lang="sl-SI" sz="1600" dirty="0" smtClean="0"/>
            </a:br>
            <a:r>
              <a:rPr lang="en-GB" sz="1600" dirty="0" err="1" smtClean="0"/>
              <a:t>Energija</a:t>
            </a:r>
            <a:r>
              <a:rPr lang="en-GB" sz="1600" dirty="0" smtClean="0"/>
              <a:t> (</a:t>
            </a:r>
            <a:r>
              <a:rPr lang="en-GB" sz="1600" i="1" dirty="0" smtClean="0"/>
              <a:t>Energy</a:t>
            </a:r>
            <a:r>
              <a:rPr lang="en-GB" sz="1600" dirty="0" smtClean="0"/>
              <a:t>)</a:t>
            </a:r>
            <a:r>
              <a:rPr lang="sl-SI" sz="1600" dirty="0" smtClean="0"/>
              <a:t/>
            </a:r>
            <a:br>
              <a:rPr lang="sl-SI" sz="1600" dirty="0" smtClean="0"/>
            </a:br>
            <a:r>
              <a:rPr lang="en-GB" sz="1600" dirty="0" err="1" smtClean="0"/>
              <a:t>Okolje</a:t>
            </a:r>
            <a:r>
              <a:rPr lang="en-GB" sz="1600" dirty="0" smtClean="0"/>
              <a:t> (</a:t>
            </a:r>
            <a:r>
              <a:rPr lang="en-GB" sz="1600" i="1" dirty="0" smtClean="0"/>
              <a:t>Environment</a:t>
            </a:r>
            <a:r>
              <a:rPr lang="en-GB" sz="1600" dirty="0" smtClean="0"/>
              <a:t>)</a:t>
            </a:r>
            <a:r>
              <a:rPr lang="sl-SI" sz="1600" dirty="0" smtClean="0"/>
              <a:t/>
            </a:r>
            <a:br>
              <a:rPr lang="sl-SI" sz="1600" dirty="0" smtClean="0"/>
            </a:br>
            <a:r>
              <a:rPr lang="en-GB" sz="1600" dirty="0" err="1" smtClean="0"/>
              <a:t>Zdravje</a:t>
            </a:r>
            <a:r>
              <a:rPr lang="en-GB" sz="1600" dirty="0" smtClean="0"/>
              <a:t> (</a:t>
            </a:r>
            <a:r>
              <a:rPr lang="en-GB" sz="1600" i="1" dirty="0" smtClean="0"/>
              <a:t>Health</a:t>
            </a:r>
            <a:r>
              <a:rPr lang="en-GB" sz="1600" dirty="0" smtClean="0"/>
              <a:t>)</a:t>
            </a:r>
            <a:r>
              <a:rPr lang="sl-SI" sz="1600" dirty="0" smtClean="0"/>
              <a:t/>
            </a:r>
            <a:br>
              <a:rPr lang="sl-SI" sz="1600" dirty="0" smtClean="0"/>
            </a:br>
            <a:r>
              <a:rPr lang="en-GB" sz="1600" dirty="0" err="1" smtClean="0"/>
              <a:t>Infrastruktura</a:t>
            </a:r>
            <a:r>
              <a:rPr lang="en-GB" sz="1600" dirty="0" smtClean="0"/>
              <a:t> (</a:t>
            </a:r>
            <a:r>
              <a:rPr lang="en-GB" sz="1600" i="1" dirty="0" smtClean="0"/>
              <a:t>Infrastructure</a:t>
            </a:r>
            <a:r>
              <a:rPr lang="en-GB" sz="1600" dirty="0" smtClean="0"/>
              <a:t>)</a:t>
            </a:r>
            <a:r>
              <a:rPr lang="sl-SI" sz="1600" dirty="0" smtClean="0"/>
              <a:t/>
            </a:r>
            <a:br>
              <a:rPr lang="sl-SI" sz="1600" dirty="0" smtClean="0"/>
            </a:br>
            <a:r>
              <a:rPr lang="en-GB" sz="1600" dirty="0" err="1" smtClean="0"/>
              <a:t>Prebivalstvo</a:t>
            </a:r>
            <a:r>
              <a:rPr lang="en-GB" sz="1600" dirty="0" smtClean="0"/>
              <a:t> (</a:t>
            </a:r>
            <a:r>
              <a:rPr lang="en-GB" sz="1600" i="1" dirty="0" smtClean="0"/>
              <a:t>Population</a:t>
            </a:r>
            <a:r>
              <a:rPr lang="en-GB" sz="1600" dirty="0" smtClean="0"/>
              <a:t>)</a:t>
            </a:r>
            <a:r>
              <a:rPr lang="sl-SI" sz="1600" dirty="0" smtClean="0"/>
              <a:t/>
            </a:r>
            <a:br>
              <a:rPr lang="sl-SI" sz="1600" dirty="0" smtClean="0"/>
            </a:br>
            <a:r>
              <a:rPr lang="en-GB" sz="1600" dirty="0" err="1" smtClean="0"/>
              <a:t>Delo</a:t>
            </a:r>
            <a:r>
              <a:rPr lang="en-GB" sz="1600" dirty="0" smtClean="0"/>
              <a:t> (</a:t>
            </a:r>
            <a:r>
              <a:rPr lang="en-GB" sz="1600" i="1" dirty="0" smtClean="0"/>
              <a:t>Work</a:t>
            </a:r>
            <a:r>
              <a:rPr lang="en-GB" sz="1600" dirty="0" smtClean="0"/>
              <a:t>)</a:t>
            </a:r>
            <a:r>
              <a:rPr lang="sl-SI" sz="1600" dirty="0" smtClean="0"/>
              <a:t/>
            </a:r>
            <a:br>
              <a:rPr lang="sl-SI" sz="1600" dirty="0" smtClean="0"/>
            </a:br>
            <a:r>
              <a:rPr lang="en-GB" sz="1600" dirty="0" err="1" smtClean="0"/>
              <a:t>Za</a:t>
            </a:r>
            <a:r>
              <a:rPr lang="en-GB" sz="1600" dirty="0" smtClean="0"/>
              <a:t> </a:t>
            </a:r>
            <a:r>
              <a:rPr lang="en-GB" sz="1600" dirty="0" err="1" smtClean="0"/>
              <a:t>napredne</a:t>
            </a:r>
            <a:r>
              <a:rPr lang="en-GB" sz="1600" dirty="0" smtClean="0"/>
              <a:t> </a:t>
            </a:r>
            <a:r>
              <a:rPr lang="en-GB" sz="1600" dirty="0" err="1" smtClean="0"/>
              <a:t>uporabnike</a:t>
            </a:r>
            <a:r>
              <a:rPr lang="en-GB" sz="1600" dirty="0" smtClean="0"/>
              <a:t> (</a:t>
            </a:r>
            <a:r>
              <a:rPr lang="en-GB" sz="1600" i="1" dirty="0" smtClean="0"/>
              <a:t>For advanced users</a:t>
            </a:r>
            <a:r>
              <a:rPr lang="en-GB" sz="1600" dirty="0" smtClean="0"/>
              <a:t>)</a:t>
            </a:r>
            <a:r>
              <a:rPr lang="sl-SI" sz="1600" dirty="0" smtClean="0"/>
              <a:t/>
            </a:r>
            <a:br>
              <a:rPr lang="sl-SI" sz="1600" dirty="0" smtClean="0"/>
            </a:br>
            <a:r>
              <a:rPr lang="en-GB" sz="1600" dirty="0" err="1" smtClean="0"/>
              <a:t>Čas</a:t>
            </a:r>
            <a:r>
              <a:rPr lang="en-GB" sz="1600" dirty="0" smtClean="0"/>
              <a:t> (</a:t>
            </a:r>
            <a:r>
              <a:rPr lang="en-GB" sz="1600" i="1" dirty="0" smtClean="0"/>
              <a:t>Time</a:t>
            </a:r>
            <a:r>
              <a:rPr lang="en-GB" sz="1600" dirty="0" smtClean="0"/>
              <a:t>)</a:t>
            </a:r>
            <a:r>
              <a:rPr lang="sl-SI" sz="1600" dirty="0" smtClean="0"/>
              <a:t/>
            </a:r>
            <a:br>
              <a:rPr lang="sl-SI" sz="1600" dirty="0" smtClean="0"/>
            </a:br>
            <a:endParaRPr lang="en-GB" sz="1600" dirty="0"/>
          </a:p>
        </p:txBody>
      </p:sp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48DE69A5-4289-4C8D-BA36-3DD8631E736B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Predstavitev možnosti izdelave lastnega dinamičnega </a:t>
            </a:r>
            <a:r>
              <a:rPr lang="sl-SI" dirty="0" err="1" smtClean="0"/>
              <a:t>razsevnega</a:t>
            </a:r>
            <a:r>
              <a:rPr lang="sl-SI" dirty="0" smtClean="0"/>
              <a:t> prikaza</a:t>
            </a:r>
            <a:br>
              <a:rPr lang="sl-SI" dirty="0" smtClean="0"/>
            </a:br>
            <a:endParaRPr lang="en-GB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http://www.google.si</a:t>
            </a:r>
            <a:r>
              <a:rPr lang="en-GB" dirty="0" smtClean="0">
                <a:hlinkClick r:id="rId2"/>
              </a:rPr>
              <a:t>/</a:t>
            </a:r>
            <a:r>
              <a:rPr lang="sl-SI" dirty="0" smtClean="0"/>
              <a:t> </a:t>
            </a:r>
            <a:endParaRPr lang="en-GB" dirty="0"/>
          </a:p>
        </p:txBody>
      </p:sp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48DE69A5-4289-4C8D-BA36-3DD8631E736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772400" cy="4968551"/>
          </a:xfrm>
        </p:spPr>
        <p:txBody>
          <a:bodyPr/>
          <a:lstStyle/>
          <a:p>
            <a:r>
              <a:rPr lang="sl-SI" sz="2400" dirty="0" smtClean="0"/>
              <a:t/>
            </a:r>
            <a:br>
              <a:rPr lang="sl-SI" sz="2400" dirty="0" smtClean="0"/>
            </a:br>
            <a:r>
              <a:rPr lang="sl-SI" sz="2400" dirty="0" smtClean="0"/>
              <a:t>Uporaba pri pouku je lahko raznovrstna:</a:t>
            </a:r>
            <a:br>
              <a:rPr lang="sl-SI" sz="2400" dirty="0" smtClean="0"/>
            </a:br>
            <a:r>
              <a:rPr lang="sl-SI" sz="2400" dirty="0" smtClean="0"/>
              <a:t> </a:t>
            </a:r>
            <a:br>
              <a:rPr lang="sl-SI" sz="2400" dirty="0" smtClean="0"/>
            </a:br>
            <a:r>
              <a:rPr lang="sl-SI" sz="2400" dirty="0" smtClean="0"/>
              <a:t>-kot učiteljeva demonstracija in podkrepitev dejstev, kot izhodišče za kritično razpravo in posledično razvijanje zmožnosti za utemeljevanje učenčevih/dijakovih trditev ter zmožnosti za razvijanje kritičnega mišljenja, kot izhodišče za projektno/raziskovalno nalogo (npr. Ali je res, da je…? ). </a:t>
            </a:r>
            <a:br>
              <a:rPr lang="sl-SI" sz="2400" dirty="0" smtClean="0"/>
            </a:br>
            <a:r>
              <a:rPr lang="sl-SI" sz="2400" dirty="0" smtClean="0"/>
              <a:t>-po drugi strani pa po vzoru </a:t>
            </a:r>
            <a:r>
              <a:rPr lang="sl-SI" sz="2400" dirty="0" err="1" smtClean="0"/>
              <a:t>Gapminder</a:t>
            </a:r>
            <a:r>
              <a:rPr lang="sl-SI" sz="2400" dirty="0" smtClean="0"/>
              <a:t> grafov učitelj/učenec/dijak lahko izdela lastno predstavitev, ki jo vključi v domače delo, projektno ali raziskovalno nalogo pri </a:t>
            </a:r>
            <a:r>
              <a:rPr lang="sl-SI" sz="2400" dirty="0" err="1" smtClean="0"/>
              <a:t>medpredmetnem</a:t>
            </a:r>
            <a:r>
              <a:rPr lang="sl-SI" sz="2400" dirty="0" smtClean="0"/>
              <a:t> povezovanju.</a:t>
            </a:r>
            <a:r>
              <a:rPr lang="sl-SI" dirty="0" smtClean="0"/>
              <a:t/>
            </a:r>
            <a:br>
              <a:rPr lang="sl-SI" dirty="0" smtClean="0"/>
            </a:br>
            <a:endParaRPr lang="en-GB" dirty="0"/>
          </a:p>
        </p:txBody>
      </p:sp>
      <p:sp>
        <p:nvSpPr>
          <p:cNvPr id="4" name="Ograda vsebine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smtClean="0"/>
          </a:p>
          <a:p>
            <a:pPr>
              <a:defRPr/>
            </a:pPr>
            <a:fld id="{48DE69A5-4289-4C8D-BA36-3DD8631E736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nes_presentation_slo">
  <a:themeElements>
    <a:clrScheme name="arnes_presentation_slo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3300"/>
      </a:hlink>
      <a:folHlink>
        <a:srgbClr val="FF3300"/>
      </a:folHlink>
    </a:clrScheme>
    <a:fontScheme name="arnes_presentation_slo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rnes_presentation_sl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nes_presentation_sl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nes_presentation_slo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3300"/>
        </a:hlink>
        <a:folHlink>
          <a:srgbClr val="FF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arnes_presentation_slo</Template>
  <TotalTime>520</TotalTime>
  <Words>91</Words>
  <Application>Microsoft Office PowerPoint</Application>
  <PresentationFormat>Diaprojekcija na zaslonu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arnes_presentation_slo</vt:lpstr>
      <vt:lpstr>Gapminder in njegov didaktični potencial</vt:lpstr>
      <vt:lpstr>Diapozitiv 2</vt:lpstr>
      <vt:lpstr>Diapozitiv 3</vt:lpstr>
      <vt:lpstr>   Za os x je možna izbira spremenljivke med naslednjimi 16-imi področji:  Število otrok na žensko (Children per woman-total fertility) Izpusti Co2 (CO2 emissions-tonnes per person) Prihodek na osebo (Income per person-GDP/capita, PPP$ inflation adjusted) Umrljivost otrok (Child mortality-years) Ekonomija (Economy) Družba (Society) Izobraževanje (Education) Energija (Energy) Okolje (Environment) Zdravje (Health) Infrastruktura (Infrastructure) Prebivalstvo (Population) Delo (Work) Za napredne uporabnike (For advanced users) Čas (Time) </vt:lpstr>
      <vt:lpstr>Predstavitev možnosti izdelave lastnega dinamičnega razsevnega prikaza </vt:lpstr>
      <vt:lpstr> Uporaba pri pouku je lahko raznovrstna:   -kot učiteljeva demonstracija in podkrepitev dejstev, kot izhodišče za kritično razpravo in posledično razvijanje zmožnosti za utemeljevanje učenčevih/dijakovih trditev ter zmožnosti za razvijanje kritičnega mišljenja, kot izhodišče za projektno/raziskovalno nalogo (npr. Ali je res, da je…? ).  -po drugi strani pa po vzoru Gapminder grafov učitelj/učenec/dijak lahko izdela lastno predstavitev, ki jo vključi v domače delo, projektno ali raziskovalno nalogo pri medpredmetnem povezovanju. </vt:lpstr>
    </vt:vector>
  </TitlesOfParts>
  <Company>ARNES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 predavanja</dc:title>
  <dc:creator>Domen</dc:creator>
  <cp:lastModifiedBy>Sirikt</cp:lastModifiedBy>
  <cp:revision>61</cp:revision>
  <dcterms:created xsi:type="dcterms:W3CDTF">2007-04-11T10:22:40Z</dcterms:created>
  <dcterms:modified xsi:type="dcterms:W3CDTF">2011-04-15T12:08:42Z</dcterms:modified>
</cp:coreProperties>
</file>