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1" r:id="rId5"/>
    <p:sldId id="264" r:id="rId6"/>
    <p:sldId id="262" r:id="rId7"/>
    <p:sldId id="263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JP\Desktop\SirIKT_2011\Tortice_ex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JP\Desktop\SirIKT_2011\Tortice_e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view3D>
      <c:perspective val="0"/>
    </c:view3D>
    <c:plotArea>
      <c:layout>
        <c:manualLayout>
          <c:layoutTarget val="inner"/>
          <c:xMode val="edge"/>
          <c:yMode val="edge"/>
          <c:x val="0.14345128907395996"/>
          <c:y val="0.32472383231202567"/>
          <c:w val="0.49896100547464489"/>
          <c:h val="0.35055413715502687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sl-SI"/>
              </a:p>
            </c:txPr>
            <c:showPercent val="1"/>
            <c:showLeaderLines val="1"/>
          </c:dLbls>
          <c:cat>
            <c:strRef>
              <c:f>List1!$A$1:$C$1</c:f>
              <c:strCache>
                <c:ptCount val="3"/>
                <c:pt idx="0">
                  <c:v>Pozitivna ocena </c:v>
                </c:pt>
                <c:pt idx="1">
                  <c:v>Negativna ocena</c:v>
                </c:pt>
                <c:pt idx="2">
                  <c:v>Nevtralno</c:v>
                </c:pt>
              </c:strCache>
            </c:strRef>
          </c:cat>
          <c:val>
            <c:numRef>
              <c:f>List1!$A$2:$C$2</c:f>
              <c:numCache>
                <c:formatCode>General</c:formatCode>
                <c:ptCount val="3"/>
                <c:pt idx="0">
                  <c:v>574</c:v>
                </c:pt>
                <c:pt idx="1">
                  <c:v>25</c:v>
                </c:pt>
                <c:pt idx="2">
                  <c:v>10</c:v>
                </c:pt>
              </c:numCache>
            </c:numRef>
          </c:val>
        </c:ser>
        <c:dLbls>
          <c:showVal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754756686465187"/>
          <c:y val="0.394834659743031"/>
          <c:w val="0.20582141475829041"/>
          <c:h val="0.2140225258420164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view3D>
      <c:perspective val="0"/>
    </c:view3D>
    <c:plotArea>
      <c:layout>
        <c:manualLayout>
          <c:layoutTarget val="inner"/>
          <c:xMode val="edge"/>
          <c:yMode val="edge"/>
          <c:x val="0.14137228488448264"/>
          <c:y val="0.33333453897041138"/>
          <c:w val="0.4760919593903889"/>
          <c:h val="0.33703825607008131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sl-SI"/>
              </a:p>
            </c:txPr>
            <c:showPercent val="1"/>
            <c:showLeaderLines val="1"/>
          </c:dLbls>
          <c:cat>
            <c:strRef>
              <c:f>List1!$A$22:$C$22</c:f>
              <c:strCache>
                <c:ptCount val="3"/>
                <c:pt idx="0">
                  <c:v>Oblike dela </c:v>
                </c:pt>
                <c:pt idx="1">
                  <c:v>Učenje</c:v>
                </c:pt>
                <c:pt idx="2">
                  <c:v>Motivacijski element</c:v>
                </c:pt>
              </c:strCache>
            </c:strRef>
          </c:cat>
          <c:val>
            <c:numRef>
              <c:f>List1!$A$23:$C$23</c:f>
              <c:numCache>
                <c:formatCode>General</c:formatCode>
                <c:ptCount val="3"/>
                <c:pt idx="0">
                  <c:v>401</c:v>
                </c:pt>
                <c:pt idx="1">
                  <c:v>138</c:v>
                </c:pt>
                <c:pt idx="2">
                  <c:v>298</c:v>
                </c:pt>
              </c:numCache>
            </c:numRef>
          </c:val>
        </c:ser>
        <c:dLbls>
          <c:showVal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052051240144424"/>
          <c:y val="0.39629772966482174"/>
          <c:w val="0.23284846922150024"/>
          <c:h val="0.21481559178093143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l-SI"/>
        </a:p>
      </c:txPr>
    </c:legend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l-SI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697EF4-0D92-4183-9A1C-51879F2CA6DE}" type="datetimeFigureOut">
              <a:rPr lang="sl-SI"/>
              <a:pPr>
                <a:defRPr/>
              </a:pPr>
              <a:t>4.4.2011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9D1E51-DE9A-4C9D-8D11-188E8C63ED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A3EB6BEB-9915-4660-9759-32CBDFD44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2A33F2A-F193-4B49-A4B8-5326DC35C3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CB095F9-8A5C-4F40-9587-C30872C46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FE7F31C-D7B5-4816-AE8D-2818902DB0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4129559-1B73-4869-979E-D1A8D2F617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3F29495-ADB4-4745-B178-234F5F0BF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5A715BA-8E56-48DC-8008-4255430B84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D5F3CAA-32C8-4EAF-8903-B563387B4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A7B201D-4F44-41D6-8ED5-FCCAFD146D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8C8C7FC-4103-46A1-9A51-3F650DC520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CB0EDD2-33E1-471C-8A36-CF5CB1FEDF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EBE8637-1369-47EE-9553-B08AC93511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7AE31EF-8BCD-404E-B9A8-F14E13DD5F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BFD2CD3-2288-4D87-95A9-33A4D122E4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DAFE84F-5EF8-4848-953C-B2E5F9116E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49386A6-915E-448C-AF7B-894A658696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3F3482D-43DA-4BCF-81CF-995C59516B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0344038-2E31-4516-BDAB-4C6EEE4D81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B3B7A98-A8F4-4227-90B8-0416D9BC0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326232E-1835-4247-AEFD-29B4157B9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3223A86-8322-4B4D-9792-481BEBE397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D344714-2638-4728-8F85-6CF2195D6C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CAF6F56-7E49-4F78-9CBD-40E9D8F091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B4AB6EE-1AEE-4CFD-90F2-218290998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2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F19050C-1F1A-4C4D-BEA9-0FBDA8CC2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  <p:sldLayoutId id="2147484054" r:id="rId14"/>
    <p:sldLayoutId id="2147484055" r:id="rId15"/>
    <p:sldLayoutId id="2147484056" r:id="rId16"/>
    <p:sldLayoutId id="2147484057" r:id="rId17"/>
    <p:sldLayoutId id="2147484058" r:id="rId18"/>
    <p:sldLayoutId id="2147484059" r:id="rId19"/>
    <p:sldLayoutId id="2147484060" r:id="rId20"/>
    <p:sldLayoutId id="2147484061" r:id="rId21"/>
    <p:sldLayoutId id="2147484062" r:id="rId22"/>
    <p:sldLayoutId id="2147484063" r:id="rId23"/>
    <p:sldLayoutId id="2147484064" r:id="rId2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imona.granfol@guest.arnes.si" TargetMode="External"/><Relationship Id="rId2" Type="http://schemas.openxmlformats.org/officeDocument/2006/relationships/hyperlink" Target="mailto:anton.grosek@guest.arnes.s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368425" y="3357562"/>
            <a:ext cx="6407150" cy="1571636"/>
          </a:xfrm>
        </p:spPr>
        <p:txBody>
          <a:bodyPr/>
          <a:lstStyle/>
          <a:p>
            <a:r>
              <a:rPr lang="sl-SI" dirty="0" smtClean="0"/>
              <a:t>Rezultati šolskega projekta </a:t>
            </a:r>
            <a:br>
              <a:rPr lang="sl-SI" dirty="0" smtClean="0"/>
            </a:br>
            <a:r>
              <a:rPr lang="sl-SI" dirty="0" smtClean="0"/>
              <a:t>Digitalno opismenjevanje na Gimnaziji Jožeta Plečnika Ljubljana</a:t>
            </a:r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214414" y="4941888"/>
            <a:ext cx="6929486" cy="701690"/>
          </a:xfrm>
        </p:spPr>
        <p:txBody>
          <a:bodyPr/>
          <a:lstStyle/>
          <a:p>
            <a:pPr algn="ctr"/>
            <a:r>
              <a:rPr lang="sl-SI" dirty="0" smtClean="0"/>
              <a:t>Anton </a:t>
            </a:r>
            <a:r>
              <a:rPr lang="sl-SI" dirty="0" err="1" smtClean="0"/>
              <a:t>Grosek</a:t>
            </a:r>
            <a:r>
              <a:rPr lang="sl-SI" dirty="0" smtClean="0"/>
              <a:t>, Simona </a:t>
            </a:r>
            <a:r>
              <a:rPr lang="sl-SI" dirty="0" err="1" smtClean="0"/>
              <a:t>Granfol</a:t>
            </a:r>
            <a:r>
              <a:rPr lang="sl-SI" dirty="0" smtClean="0"/>
              <a:t>, Gimnazija Jožeta Plečnika Ljubljana</a:t>
            </a:r>
          </a:p>
          <a:p>
            <a:pPr algn="ctr"/>
            <a:r>
              <a:rPr lang="sl-SI" dirty="0" err="1" smtClean="0">
                <a:solidFill>
                  <a:srgbClr val="0070C0"/>
                </a:solidFill>
                <a:hlinkClick r:id="rId2"/>
              </a:rPr>
              <a:t>anton.grosek@guest.arnes.si</a:t>
            </a:r>
            <a:r>
              <a:rPr lang="sl-SI" dirty="0" smtClean="0">
                <a:solidFill>
                  <a:srgbClr val="0070C0"/>
                </a:solidFill>
              </a:rPr>
              <a:t> </a:t>
            </a:r>
            <a:r>
              <a:rPr lang="sl-SI" dirty="0" err="1" smtClean="0">
                <a:solidFill>
                  <a:srgbClr val="0070C0"/>
                </a:solidFill>
                <a:hlinkClick r:id="rId3"/>
              </a:rPr>
              <a:t>simona.granfol@guest.arnes.si</a:t>
            </a:r>
            <a:r>
              <a:rPr lang="sl-SI" dirty="0" smtClean="0">
                <a:solidFill>
                  <a:srgbClr val="0070C0"/>
                </a:solidFill>
              </a:rPr>
              <a:t> </a:t>
            </a:r>
            <a:endParaRPr lang="sl-SI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Izhodišča za izvajanje projekta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b="1" dirty="0" smtClean="0"/>
              <a:t>digitalna kompetenca </a:t>
            </a:r>
            <a:r>
              <a:rPr lang="sl-SI" dirty="0" smtClean="0"/>
              <a:t>kot del posodobljenih učnih načrtov za gimnazijo</a:t>
            </a:r>
          </a:p>
          <a:p>
            <a:pPr eaLnBrk="1" hangingPunct="1"/>
            <a:r>
              <a:rPr lang="sl-SI" dirty="0" smtClean="0"/>
              <a:t>vključitev šole v </a:t>
            </a:r>
            <a:r>
              <a:rPr lang="sl-SI" b="1" dirty="0" smtClean="0"/>
              <a:t>projekt e-šolstvo</a:t>
            </a:r>
          </a:p>
          <a:p>
            <a:pPr eaLnBrk="1" hangingPunct="1"/>
            <a:r>
              <a:rPr lang="sl-SI" b="1" dirty="0" smtClean="0"/>
              <a:t>opremljenost </a:t>
            </a:r>
            <a:r>
              <a:rPr lang="sl-SI" dirty="0" smtClean="0"/>
              <a:t>šole, zaposlen </a:t>
            </a:r>
            <a:r>
              <a:rPr lang="sl-SI" b="1" dirty="0" smtClean="0"/>
              <a:t>vzdrževalec učne tehnologije</a:t>
            </a:r>
          </a:p>
          <a:p>
            <a:pPr eaLnBrk="1" hangingPunct="1"/>
            <a:r>
              <a:rPr lang="sl-SI" dirty="0" smtClean="0"/>
              <a:t>usposobljeni </a:t>
            </a:r>
            <a:r>
              <a:rPr lang="sl-SI" b="1" dirty="0" smtClean="0"/>
              <a:t>učitelji</a:t>
            </a:r>
          </a:p>
          <a:p>
            <a:pPr eaLnBrk="1" hangingPunct="1"/>
            <a:r>
              <a:rPr lang="sl-SI" b="1" dirty="0" smtClean="0"/>
              <a:t>ravnatelj</a:t>
            </a:r>
            <a:r>
              <a:rPr lang="sl-SI" dirty="0" smtClean="0"/>
              <a:t> kot vodja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Kako so dijaki ocenili pouk z uporabo IKT</a:t>
            </a:r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3</a:t>
            </a:fld>
            <a:endParaRPr lang="en-US" smtClean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</p:nvPr>
        </p:nvGraphicFramePr>
        <p:xfrm>
          <a:off x="1071538" y="2071678"/>
          <a:ext cx="6043626" cy="2900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sl-SI" dirty="0" smtClean="0"/>
              <a:t>Argumenti dijakov za pozitivno oceno pouka z uporabo IKT</a:t>
            </a:r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4</a:t>
            </a:fld>
            <a:endParaRPr lang="en-US" smtClean="0"/>
          </a:p>
        </p:txBody>
      </p:sp>
      <p:graphicFrame>
        <p:nvGraphicFramePr>
          <p:cNvPr id="7" name="Ograda vsebine 6"/>
          <p:cNvGraphicFramePr>
            <a:graphicFrameLocks noGrp="1"/>
          </p:cNvGraphicFramePr>
          <p:nvPr>
            <p:ph idx="1"/>
          </p:nvPr>
        </p:nvGraphicFramePr>
        <p:xfrm>
          <a:off x="1285852" y="2285992"/>
          <a:ext cx="6143668" cy="2786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algn="ctr" eaLnBrk="1" hangingPunct="1">
              <a:defRPr/>
            </a:pPr>
            <a:r>
              <a:rPr lang="sl-SI" dirty="0" smtClean="0"/>
              <a:t>Argumenti dijakov za pozitivno oceno pouka z uporabo IKT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r>
              <a:rPr lang="sl-SI" b="1" dirty="0" smtClean="0"/>
              <a:t>Oblike dela </a:t>
            </a:r>
            <a:r>
              <a:rPr lang="sl-SI" sz="2400" b="1" dirty="0" smtClean="0"/>
              <a:t>(401 navedb): </a:t>
            </a:r>
            <a:r>
              <a:rPr lang="sl-SI" sz="2400" dirty="0" smtClean="0"/>
              <a:t>delo z računalnikom, samostojno delo, sodelovanje s sošolci …</a:t>
            </a:r>
          </a:p>
          <a:p>
            <a:r>
              <a:rPr lang="sl-SI" b="1" dirty="0" smtClean="0"/>
              <a:t>Učenje </a:t>
            </a:r>
            <a:r>
              <a:rPr lang="sl-SI" sz="2400" b="1" dirty="0" smtClean="0"/>
              <a:t>(138 navedb): </a:t>
            </a:r>
            <a:r>
              <a:rPr lang="sl-SI" sz="2400" dirty="0" smtClean="0"/>
              <a:t>si lažje predstavljam/ razumem, delo poteka hitreje, več smo se naučili, si lažje zapomnim, lažje razumemo, vsak lahko dela v svojem tempu, lažje sledim pouku ...</a:t>
            </a:r>
          </a:p>
          <a:p>
            <a:r>
              <a:rPr lang="sl-SI" b="1" dirty="0" smtClean="0"/>
              <a:t>Motivacijski element </a:t>
            </a:r>
            <a:r>
              <a:rPr lang="sl-SI" sz="2400" b="1" dirty="0" smtClean="0"/>
              <a:t>(298 navedb): </a:t>
            </a:r>
            <a:r>
              <a:rPr lang="sl-SI" sz="2400" dirty="0" smtClean="0"/>
              <a:t>(bolj) zanimivo, zabavno, moderno, smo bolj sodelovali, ni dolgčas, je bolj sproščeno …</a:t>
            </a:r>
          </a:p>
          <a:p>
            <a:r>
              <a:rPr lang="sl-SI" sz="2400" b="1" dirty="0" smtClean="0"/>
              <a:t> </a:t>
            </a:r>
            <a:endParaRPr lang="sl-SI" sz="2400" dirty="0" smtClean="0"/>
          </a:p>
          <a:p>
            <a:r>
              <a:rPr lang="sl-SI" sz="2400" b="1" dirty="0" smtClean="0"/>
              <a:t> </a:t>
            </a:r>
            <a:endParaRPr lang="sl-SI" sz="2400" dirty="0" smtClean="0"/>
          </a:p>
          <a:p>
            <a:endParaRPr lang="sl-SI" sz="2400" dirty="0" smtClean="0"/>
          </a:p>
          <a:p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Zaključek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uspešno uvajanje posodobljenih učnih načrtov</a:t>
            </a:r>
          </a:p>
          <a:p>
            <a:pPr eaLnBrk="1" hangingPunct="1"/>
            <a:endParaRPr lang="sl-SI" sz="1400" dirty="0" smtClean="0"/>
          </a:p>
          <a:p>
            <a:pPr eaLnBrk="1" hangingPunct="1"/>
            <a:r>
              <a:rPr lang="sl-SI" dirty="0" smtClean="0"/>
              <a:t>izboljšave  na področju pedagoškega dela:</a:t>
            </a:r>
          </a:p>
          <a:p>
            <a:pPr lvl="1" eaLnBrk="1" hangingPunct="1">
              <a:buNone/>
            </a:pPr>
            <a:r>
              <a:rPr lang="sl-SI" dirty="0" smtClean="0"/>
              <a:t>- timsko in </a:t>
            </a:r>
            <a:r>
              <a:rPr lang="sl-SI" dirty="0" err="1" smtClean="0"/>
              <a:t>medpredmetno</a:t>
            </a:r>
            <a:r>
              <a:rPr lang="sl-SI" dirty="0" smtClean="0"/>
              <a:t> načrtovanje pouka</a:t>
            </a:r>
          </a:p>
          <a:p>
            <a:pPr lvl="1" eaLnBrk="1" hangingPunct="1">
              <a:buNone/>
            </a:pPr>
            <a:r>
              <a:rPr lang="sl-SI" dirty="0" smtClean="0"/>
              <a:t>- (samo)evalvacija pouka</a:t>
            </a:r>
          </a:p>
          <a:p>
            <a:pPr lvl="1" eaLnBrk="1" hangingPunct="1">
              <a:buFontTx/>
              <a:buChar char="-"/>
            </a:pPr>
            <a:r>
              <a:rPr lang="sl-SI" dirty="0" smtClean="0"/>
              <a:t>dodatno strokovno usposabljanje učiteljev</a:t>
            </a:r>
          </a:p>
          <a:p>
            <a:pPr lvl="1" eaLnBrk="1" hangingPunct="1">
              <a:buFontTx/>
              <a:buChar char="-"/>
            </a:pPr>
            <a:endParaRPr lang="sl-SI" sz="1400" dirty="0" smtClean="0"/>
          </a:p>
          <a:p>
            <a:pPr eaLnBrk="1" hangingPunct="1"/>
            <a:r>
              <a:rPr lang="sl-SI" dirty="0" smtClean="0"/>
              <a:t>motivacija dijakov</a:t>
            </a:r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r>
              <a:rPr lang="sl-SI" dirty="0" smtClean="0"/>
              <a:t>Nadaljevanje projekta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algn="ctr" eaLnBrk="1" hangingPunct="1">
              <a:buNone/>
            </a:pPr>
            <a:r>
              <a:rPr lang="sl-SI" dirty="0" smtClean="0"/>
              <a:t>Naš cilj je, da </a:t>
            </a:r>
            <a:r>
              <a:rPr lang="sl-SI" b="1" dirty="0" smtClean="0"/>
              <a:t>vsako leto </a:t>
            </a:r>
            <a:r>
              <a:rPr lang="sl-SI" dirty="0" smtClean="0"/>
              <a:t>opredelimo </a:t>
            </a:r>
            <a:r>
              <a:rPr lang="sl-SI" b="1" dirty="0" smtClean="0"/>
              <a:t>nove učne </a:t>
            </a:r>
          </a:p>
          <a:p>
            <a:pPr algn="ctr" eaLnBrk="1" hangingPunct="1">
              <a:buNone/>
            </a:pPr>
            <a:r>
              <a:rPr lang="sl-SI" b="1" dirty="0" smtClean="0"/>
              <a:t>cilje</a:t>
            </a:r>
            <a:r>
              <a:rPr lang="sl-SI" dirty="0" smtClean="0"/>
              <a:t>, ki jih bomo kot šola uresničevali s pomočjo </a:t>
            </a:r>
          </a:p>
          <a:p>
            <a:pPr algn="ctr" eaLnBrk="1" hangingPunct="1">
              <a:buNone/>
            </a:pPr>
            <a:r>
              <a:rPr lang="sl-SI" dirty="0" smtClean="0"/>
              <a:t>IKT in hkrati dopolnimo tiste, ki jih že izvajamo.</a:t>
            </a:r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A7074A52-724E-4AD6-B6C7-C8F0FE01382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455</TotalTime>
  <Words>219</Words>
  <Application>Microsoft Office PowerPoint</Application>
  <PresentationFormat>Diaprojekcija na zaslonu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arnes_presentation_slo</vt:lpstr>
      <vt:lpstr>Rezultati šolskega projekta  Digitalno opismenjevanje na Gimnaziji Jožeta Plečnika Ljubljana</vt:lpstr>
      <vt:lpstr>Izhodišča za izvajanje projekta</vt:lpstr>
      <vt:lpstr>Kako so dijaki ocenili pouk z uporabo IKT</vt:lpstr>
      <vt:lpstr>Argumenti dijakov za pozitivno oceno pouka z uporabo IKT</vt:lpstr>
      <vt:lpstr>Argumenti dijakov za pozitivno oceno pouka z uporabo IKT</vt:lpstr>
      <vt:lpstr>Zaključek </vt:lpstr>
      <vt:lpstr>Nadaljevanje projekta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gjp14</cp:lastModifiedBy>
  <cp:revision>56</cp:revision>
  <dcterms:created xsi:type="dcterms:W3CDTF">2007-04-11T10:22:40Z</dcterms:created>
  <dcterms:modified xsi:type="dcterms:W3CDTF">2011-04-04T18:53:04Z</dcterms:modified>
</cp:coreProperties>
</file>