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29D7CE5-F92D-489A-BF47-5C2EF5772ABE}" type="datetimeFigureOut">
              <a:rPr lang="sl-SI"/>
              <a:pPr>
                <a:defRPr/>
              </a:pPr>
              <a:t>3.4.2011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174F35-9BE1-4381-9365-A66B8E5FE61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7055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fld id="{4D57AA40-D4E4-47DB-8F1E-1FAB99FC3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7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67644" y="3933056"/>
            <a:ext cx="6408712" cy="64807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511300" y="4941168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357188" y="6429375"/>
            <a:ext cx="5616575" cy="428625"/>
          </a:xfrm>
        </p:spPr>
        <p:txBody>
          <a:bodyPr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D73E038-01EE-4D5A-9D35-C1ABBB3BC0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3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CFF7A90-2A6A-4932-94A5-E9DFE3E260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180D999-B08C-4AAC-89C9-AAB4AAAED8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542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188D391-DEAE-485B-9A3B-7B43770ABE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16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DAD60E1-7E84-445A-BE47-FFABEA269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03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B1D4DA9-B1FB-4832-BE7E-FC459AE22D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484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A438550-217B-46EC-9633-0E2EB3B77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75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6421305-3D9D-4346-A21E-2F56F85CB5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5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5DAFAA2-C22C-4D2E-B677-D9BB749A66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74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239500C-914A-4F94-93C8-0DF01B8603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537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48C5BFC-E0D8-454F-904F-B5B16EC197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119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CD46F9E-8451-4BF8-99CC-9827439BA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7414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072BC37-92BB-4F42-AFD5-17F1FF4F3E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898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0CE761F-FFC5-44B1-9800-B2CDC2C0D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50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8E2DB38-775D-456E-983A-6D7A3F1A10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7650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9D64F95-4005-47BB-B5E0-6A30A5F99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2626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216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7F7C8D2-AF16-47B1-834A-0A4936A292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21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4D9E4D9-FCA7-4F3A-AD7D-D084728AEA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71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7156700-DD7B-4D7A-890B-10EA2FC394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8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290530B-0EDA-46A0-B1D4-91B884155F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3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38CE9CF-83D3-4451-98E8-A1FA54197E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4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70151F7-5A9B-41F7-AEC9-B6C3D4185E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5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B349D54-5AB1-4DBE-ACA4-650F2DA29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68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041F30B-A311-4577-AB50-EA4C07849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  <p:sldLayoutId id="2147484052" r:id="rId12"/>
    <p:sldLayoutId id="2147484053" r:id="rId13"/>
    <p:sldLayoutId id="2147484054" r:id="rId14"/>
    <p:sldLayoutId id="2147484055" r:id="rId15"/>
    <p:sldLayoutId id="2147484056" r:id="rId16"/>
    <p:sldLayoutId id="2147484057" r:id="rId17"/>
    <p:sldLayoutId id="2147484058" r:id="rId18"/>
    <p:sldLayoutId id="2147484059" r:id="rId19"/>
    <p:sldLayoutId id="2147484060" r:id="rId20"/>
    <p:sldLayoutId id="2147484061" r:id="rId21"/>
    <p:sldLayoutId id="2147484062" r:id="rId22"/>
    <p:sldLayoutId id="2147484063" r:id="rId23"/>
    <p:sldLayoutId id="2147484064" r:id="rId2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hrrS0dFzySo?fs=1&amp;hl=en_US&amp;rel=0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video" Target="http://www.youtube.com/v/Fj58uA4cjrQ?fs=1&amp;hl=en_US&amp;rel=0" TargetMode="Externa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971600" y="2741091"/>
            <a:ext cx="7524055" cy="647700"/>
          </a:xfrm>
        </p:spPr>
        <p:txBody>
          <a:bodyPr/>
          <a:lstStyle/>
          <a:p>
            <a:r>
              <a:rPr lang="sl-SI" dirty="0" smtClean="0">
                <a:latin typeface="Arial" pitchFamily="34" charset="0"/>
              </a:rPr>
              <a:t/>
            </a:r>
            <a:br>
              <a:rPr lang="sl-SI" dirty="0" smtClean="0">
                <a:latin typeface="Arial" pitchFamily="34" charset="0"/>
              </a:rPr>
            </a:br>
            <a:r>
              <a:rPr lang="sl-SI" dirty="0">
                <a:latin typeface="Arial" pitchFamily="34" charset="0"/>
              </a:rPr>
              <a:t/>
            </a:r>
            <a:br>
              <a:rPr lang="sl-SI" dirty="0">
                <a:latin typeface="Arial" pitchFamily="34" charset="0"/>
              </a:rPr>
            </a:br>
            <a:r>
              <a:rPr lang="sl-SI" dirty="0" smtClean="0">
                <a:latin typeface="Arial" pitchFamily="34" charset="0"/>
              </a:rPr>
              <a:t/>
            </a:r>
            <a:br>
              <a:rPr lang="sl-SI" dirty="0" smtClean="0">
                <a:latin typeface="Arial" pitchFamily="34" charset="0"/>
              </a:rPr>
            </a:br>
            <a:r>
              <a:rPr lang="sl-SI" dirty="0">
                <a:latin typeface="Arial" pitchFamily="34" charset="0"/>
              </a:rPr>
              <a:t/>
            </a:r>
            <a:br>
              <a:rPr lang="sl-SI" dirty="0">
                <a:latin typeface="Arial" pitchFamily="34" charset="0"/>
              </a:rPr>
            </a:br>
            <a:r>
              <a:rPr lang="en-US" sz="1800" dirty="0" err="1" smtClean="0">
                <a:solidFill>
                  <a:srgbClr val="FFC000"/>
                </a:solidFill>
                <a:latin typeface="Arial" pitchFamily="34" charset="0"/>
              </a:rPr>
              <a:t>DELAVNICA</a:t>
            </a:r>
            <a:r>
              <a:rPr lang="en-US" sz="1800" dirty="0">
                <a:solidFill>
                  <a:srgbClr val="FFC000"/>
                </a:solidFill>
                <a:latin typeface="Arial" pitchFamily="34" charset="0"/>
              </a:rPr>
              <a:t>: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latin typeface="Arial" pitchFamily="34" charset="0"/>
              </a:rPr>
              <a:t> 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err="1">
                <a:latin typeface="Arial" pitchFamily="34" charset="0"/>
              </a:rPr>
              <a:t>Uporaba</a:t>
            </a:r>
            <a:r>
              <a:rPr lang="en-US" sz="1800" dirty="0">
                <a:latin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</a:rPr>
              <a:t>eTwinning</a:t>
            </a:r>
            <a:r>
              <a:rPr lang="en-US" sz="1800" dirty="0">
                <a:latin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</a:rPr>
              <a:t>namizja</a:t>
            </a:r>
            <a:r>
              <a:rPr lang="en-US" sz="1800" dirty="0">
                <a:latin typeface="Arial" pitchFamily="34" charset="0"/>
              </a:rPr>
              <a:t> 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sl-SI" sz="1800" dirty="0" smtClean="0">
                <a:latin typeface="Arial" pitchFamily="34" charset="0"/>
              </a:rPr>
              <a:t>in</a:t>
            </a:r>
            <a:r>
              <a:rPr lang="en-US" sz="1800" dirty="0" smtClean="0">
                <a:latin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</a:rPr>
              <a:t>spletne</a:t>
            </a:r>
            <a:r>
              <a:rPr lang="en-US" sz="1800" dirty="0">
                <a:latin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</a:rPr>
              <a:t>učilnic</a:t>
            </a:r>
            <a:r>
              <a:rPr lang="sl-SI" sz="1800" dirty="0" smtClean="0">
                <a:latin typeface="Arial" pitchFamily="34" charset="0"/>
              </a:rPr>
              <a:t>e </a:t>
            </a:r>
            <a:r>
              <a:rPr lang="en-US" sz="1800" dirty="0" smtClean="0">
                <a:latin typeface="Arial" pitchFamily="34" charset="0"/>
              </a:rPr>
              <a:t>Twin</a:t>
            </a:r>
            <a:r>
              <a:rPr lang="sl-SI" sz="1800" dirty="0" smtClean="0">
                <a:latin typeface="Arial" pitchFamily="34" charset="0"/>
              </a:rPr>
              <a:t>S</a:t>
            </a:r>
            <a:r>
              <a:rPr lang="en-US" sz="1800" dirty="0" smtClean="0">
                <a:latin typeface="Arial" pitchFamily="34" charset="0"/>
              </a:rPr>
              <a:t>pace</a:t>
            </a:r>
            <a:r>
              <a:rPr lang="en-US" sz="1800" dirty="0">
                <a:latin typeface="Arial" pitchFamily="34" charset="0"/>
              </a:rPr>
              <a:t> 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>
                <a:latin typeface="Arial" pitchFamily="34" charset="0"/>
              </a:rPr>
              <a:t>(</a:t>
            </a:r>
            <a:r>
              <a:rPr lang="en-US" sz="1800" dirty="0" err="1">
                <a:latin typeface="Arial" pitchFamily="34" charset="0"/>
              </a:rPr>
              <a:t>za</a:t>
            </a:r>
            <a:r>
              <a:rPr lang="en-US" sz="1800" dirty="0">
                <a:latin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</a:rPr>
              <a:t>izkušene</a:t>
            </a:r>
            <a:r>
              <a:rPr lang="en-US" sz="1800" dirty="0">
                <a:latin typeface="Arial" pitchFamily="34" charset="0"/>
              </a:rPr>
              <a:t> </a:t>
            </a:r>
            <a:r>
              <a:rPr lang="en-US" sz="1800" dirty="0" err="1">
                <a:latin typeface="Arial" pitchFamily="34" charset="0"/>
              </a:rPr>
              <a:t>eTwinnerje</a:t>
            </a:r>
            <a:r>
              <a:rPr lang="en-US" sz="1800" dirty="0">
                <a:latin typeface="Arial" pitchFamily="34" charset="0"/>
              </a:rPr>
              <a:t>)</a:t>
            </a:r>
            <a:r>
              <a:rPr lang="en-US" sz="1800" dirty="0"/>
              <a:t/>
            </a:r>
            <a:br>
              <a:rPr lang="en-US" sz="1800" dirty="0"/>
            </a:br>
            <a:endParaRPr lang="sl-SI" sz="1800" dirty="0" smtClean="0"/>
          </a:p>
        </p:txBody>
      </p:sp>
      <p:sp>
        <p:nvSpPr>
          <p:cNvPr id="2662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691680" y="4725144"/>
            <a:ext cx="6121400" cy="431800"/>
          </a:xfrm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en-US" dirty="0" err="1">
                <a:latin typeface="Arial" pitchFamily="34" charset="0"/>
              </a:rPr>
              <a:t>Dejan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Kramžar</a:t>
            </a:r>
            <a:r>
              <a:rPr lang="en-US" dirty="0">
                <a:latin typeface="Arial" pitchFamily="34" charset="0"/>
              </a:rPr>
              <a:t>, </a:t>
            </a:r>
            <a:r>
              <a:rPr lang="en-US" dirty="0" err="1">
                <a:latin typeface="Arial" pitchFamily="34" charset="0"/>
              </a:rPr>
              <a:t>OŠ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Toneta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</a:rPr>
              <a:t>Okrogarj</a:t>
            </a:r>
            <a:r>
              <a:rPr lang="sl-SI" dirty="0" smtClean="0">
                <a:latin typeface="Arial" pitchFamily="34" charset="0"/>
              </a:rPr>
              <a:t>a, </a:t>
            </a:r>
            <a:r>
              <a:rPr lang="en-US" dirty="0" err="1" smtClean="0">
                <a:latin typeface="Arial" pitchFamily="34" charset="0"/>
              </a:rPr>
              <a:t>Zagorje</a:t>
            </a:r>
            <a:r>
              <a:rPr lang="en-US" dirty="0" smtClean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ob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Savi</a:t>
            </a:r>
            <a:endParaRPr lang="en-US" dirty="0"/>
          </a:p>
          <a:p>
            <a:pPr algn="ctr">
              <a:lnSpc>
                <a:spcPct val="95000"/>
              </a:lnSpc>
            </a:pPr>
            <a:r>
              <a:rPr lang="en-US" dirty="0" err="1">
                <a:latin typeface="Arial" pitchFamily="34" charset="0"/>
              </a:rPr>
              <a:t>Tatjana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Gulič</a:t>
            </a:r>
            <a:r>
              <a:rPr lang="en-US" dirty="0">
                <a:latin typeface="Arial" pitchFamily="34" charset="0"/>
              </a:rPr>
              <a:t>, </a:t>
            </a:r>
            <a:r>
              <a:rPr lang="en-US" dirty="0" err="1">
                <a:latin typeface="Arial" pitchFamily="34" charset="0"/>
              </a:rPr>
              <a:t>OŠ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Preska</a:t>
            </a:r>
            <a:r>
              <a:rPr lang="en-US" dirty="0">
                <a:latin typeface="Arial" pitchFamily="34" charset="0"/>
              </a:rPr>
              <a:t>, </a:t>
            </a:r>
            <a:r>
              <a:rPr lang="en-US" dirty="0" err="1">
                <a:latin typeface="Arial" pitchFamily="34" charset="0"/>
              </a:rPr>
              <a:t>Medvode</a:t>
            </a:r>
            <a:r>
              <a:rPr lang="en-US" dirty="0">
                <a:latin typeface="Arial" pitchFamily="34" charset="0"/>
              </a:rPr>
              <a:t> </a:t>
            </a:r>
            <a:endParaRPr lang="en-US" dirty="0"/>
          </a:p>
          <a:p>
            <a:pPr algn="ctr">
              <a:lnSpc>
                <a:spcPct val="95000"/>
              </a:lnSpc>
            </a:pPr>
            <a:r>
              <a:rPr lang="en-US" dirty="0" err="1">
                <a:latin typeface="Arial" pitchFamily="34" charset="0"/>
              </a:rPr>
              <a:t>Tomi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Viher</a:t>
            </a:r>
            <a:r>
              <a:rPr lang="en-US" dirty="0">
                <a:latin typeface="Arial" pitchFamily="34" charset="0"/>
              </a:rPr>
              <a:t>, </a:t>
            </a:r>
            <a:r>
              <a:rPr lang="en-US" dirty="0" err="1">
                <a:latin typeface="Arial" pitchFamily="34" charset="0"/>
              </a:rPr>
              <a:t>Šolski</a:t>
            </a:r>
            <a:r>
              <a:rPr lang="en-US" dirty="0">
                <a:latin typeface="Arial" pitchFamily="34" charset="0"/>
              </a:rPr>
              <a:t> center </a:t>
            </a:r>
            <a:r>
              <a:rPr lang="en-US" dirty="0" err="1">
                <a:latin typeface="Arial" pitchFamily="34" charset="0"/>
              </a:rPr>
              <a:t>Celje</a:t>
            </a:r>
            <a:r>
              <a:rPr lang="en-US" dirty="0">
                <a:latin typeface="Arial" pitchFamily="34" charset="0"/>
              </a:rPr>
              <a:t>, </a:t>
            </a:r>
            <a:r>
              <a:rPr lang="en-US" dirty="0" err="1">
                <a:latin typeface="Arial" pitchFamily="34" charset="0"/>
              </a:rPr>
              <a:t>Gimnazija</a:t>
            </a:r>
            <a:r>
              <a:rPr lang="en-US" dirty="0">
                <a:latin typeface="Arial" pitchFamily="34" charset="0"/>
              </a:rPr>
              <a:t> Lava</a:t>
            </a:r>
            <a:endParaRPr lang="en-US" dirty="0"/>
          </a:p>
          <a:p>
            <a:pPr algn="ctr">
              <a:lnSpc>
                <a:spcPct val="95000"/>
              </a:lnSpc>
            </a:pPr>
            <a:r>
              <a:rPr lang="en-US" dirty="0">
                <a:latin typeface="Arial" pitchFamily="34" charset="0"/>
              </a:rPr>
              <a:t>Ingrid </a:t>
            </a:r>
            <a:r>
              <a:rPr lang="en-US" dirty="0" err="1">
                <a:latin typeface="Arial" pitchFamily="34" charset="0"/>
              </a:rPr>
              <a:t>Zupanc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Brečko</a:t>
            </a:r>
            <a:r>
              <a:rPr lang="en-US" dirty="0">
                <a:latin typeface="Arial" pitchFamily="34" charset="0"/>
              </a:rPr>
              <a:t>, I. </a:t>
            </a:r>
            <a:r>
              <a:rPr lang="en-US" dirty="0" err="1">
                <a:latin typeface="Arial" pitchFamily="34" charset="0"/>
              </a:rPr>
              <a:t>osnovna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šola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Celje</a:t>
            </a:r>
            <a:endParaRPr lang="en-US" dirty="0">
              <a:latin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7" y="620688"/>
            <a:ext cx="3496056" cy="1176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314" y="56824"/>
            <a:ext cx="1345124" cy="115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65942"/>
            <a:ext cx="1238538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hrrS0dFzySo?fs=1&amp;hl=en_US&amp;rel=0"/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6281238" y="1662275"/>
            <a:ext cx="2699665" cy="20247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latin typeface="Arial" pitchFamily="34" charset="0"/>
              </a:rPr>
              <a:t>Vsebina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delavnice</a:t>
            </a:r>
            <a:endParaRPr lang="sl-SI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229600" cy="3900488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kratek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pregled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eTwinning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namizja</a:t>
            </a:r>
            <a:endParaRPr lang="en-US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     </a:t>
            </a:r>
            <a:r>
              <a:rPr lang="sl-SI" dirty="0" smtClean="0">
                <a:solidFill>
                  <a:srgbClr val="000000"/>
                </a:solidFill>
                <a:latin typeface="Arial" pitchFamily="34" charset="0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</a:rPr>
              <a:t>eTwinning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 Desktop)</a:t>
            </a:r>
            <a:endParaRPr lang="en-US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uporaba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in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pregled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projektne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spletne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učilnice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(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TwinSpace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  <a:endParaRPr lang="en-US" sz="2800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naloge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za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udeležence</a:t>
            </a:r>
            <a:endParaRPr lang="en-US" sz="2800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diskusija</a:t>
            </a:r>
            <a:endParaRPr lang="en-US" sz="28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sl-SI" dirty="0" smtClean="0"/>
          </a:p>
          <a:p>
            <a:pPr eaLnBrk="1" hangingPunct="1"/>
            <a:fld id="{163C073C-370D-4071-82A2-4E12C81EFFC3}" type="slidenum">
              <a:rPr lang="en-US" smtClean="0"/>
              <a:pPr eaLnBrk="1" hangingPunct="1"/>
              <a:t>2</a:t>
            </a:fld>
            <a:endParaRPr lang="en-US" dirty="0" smtClean="0"/>
          </a:p>
        </p:txBody>
      </p:sp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039" y="2437595"/>
            <a:ext cx="3531962" cy="528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836" y="4663388"/>
            <a:ext cx="137426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555" y="3861048"/>
            <a:ext cx="273685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04200" cy="792163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</a:rPr>
              <a:t>eTwinning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Namizje</a:t>
            </a:r>
            <a:r>
              <a:rPr lang="en-US" dirty="0">
                <a:latin typeface="Arial" pitchFamily="34" charset="0"/>
              </a:rPr>
              <a:t>/</a:t>
            </a:r>
            <a:r>
              <a:rPr lang="en-US" dirty="0" err="1">
                <a:latin typeface="Arial" pitchFamily="34" charset="0"/>
              </a:rPr>
              <a:t>eTwinningDesktop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900486"/>
          </a:xfrm>
        </p:spPr>
        <p:txBody>
          <a:bodyPr/>
          <a:lstStyle/>
          <a:p>
            <a:pPr lvl="1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Groups</a:t>
            </a:r>
            <a:endParaRPr lang="en-US" sz="2800" dirty="0" smtClean="0"/>
          </a:p>
          <a:p>
            <a:pPr>
              <a:lnSpc>
                <a:spcPct val="95000"/>
              </a:lnSpc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Learning Labs </a:t>
            </a:r>
            <a:endParaRPr lang="en-US" sz="2800" dirty="0" smtClean="0"/>
          </a:p>
          <a:p>
            <a:pPr>
              <a:lnSpc>
                <a:spcPct val="95000"/>
              </a:lnSpc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1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Teachers Rooms (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odprto</a:t>
            </a:r>
            <a:r>
              <a:rPr lang="sl-SI" sz="28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za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SIRIKT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  <a:endParaRPr lang="en-US" sz="2800" dirty="0" smtClean="0"/>
          </a:p>
          <a:p>
            <a:pPr lvl="2">
              <a:lnSpc>
                <a:spcPct val="95000"/>
              </a:lnSpc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uporabne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povezave</a:t>
            </a:r>
            <a:endParaRPr lang="en-US" sz="2800" dirty="0" smtClean="0"/>
          </a:p>
          <a:p>
            <a:pPr lvl="2">
              <a:lnSpc>
                <a:spcPct val="95000"/>
              </a:lnSpc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diskusija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na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daljavo</a:t>
            </a:r>
            <a:endParaRPr lang="en-US" sz="2800" dirty="0" smtClean="0"/>
          </a:p>
          <a:p>
            <a:pPr lvl="1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Resources</a:t>
            </a:r>
            <a:endParaRPr lang="en-US" sz="2800" dirty="0" smtClean="0"/>
          </a:p>
          <a:p>
            <a:pPr lvl="1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sl-SI" sz="2800" dirty="0">
                <a:solidFill>
                  <a:srgbClr val="000000"/>
                </a:solidFill>
                <a:latin typeface="Arial" pitchFamily="34" charset="0"/>
              </a:rPr>
              <a:t>n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ovost</a:t>
            </a:r>
            <a:r>
              <a:rPr lang="sl-SI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sl-SI" sz="2800" dirty="0" smtClean="0">
                <a:solidFill>
                  <a:srgbClr val="000000"/>
                </a:solidFill>
                <a:latin typeface="Arial" pitchFamily="34" charset="0"/>
              </a:rPr>
              <a:t>- 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Helpdesk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77F7C8D2-AF16-47B1-834A-0A4936A292B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107" y="1772816"/>
            <a:ext cx="306084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396" y="2996953"/>
            <a:ext cx="3299260" cy="529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138" y="4221088"/>
            <a:ext cx="1053518" cy="1016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53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04200" cy="792163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</a:rPr>
              <a:t>TwinSpace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24544" y="1772816"/>
            <a:ext cx="9649072" cy="3900486"/>
          </a:xfrm>
        </p:spPr>
        <p:txBody>
          <a:bodyPr/>
          <a:lstStyle/>
          <a:p>
            <a:pPr lvl="2">
              <a:lnSpc>
                <a:spcPct val="150000"/>
              </a:lnSpc>
              <a:buClr>
                <a:srgbClr val="000000"/>
              </a:buClr>
              <a:buSzPct val="80000"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kaj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ponuja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kje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se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nahaja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in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kdaj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se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aktivira</a:t>
            </a:r>
            <a:endParaRPr lang="en-US" sz="2800" dirty="0" smtClean="0"/>
          </a:p>
          <a:p>
            <a:pPr lvl="2">
              <a:lnSpc>
                <a:spcPct val="150000"/>
              </a:lnSpc>
              <a:buClr>
                <a:srgbClr val="000000"/>
              </a:buClr>
              <a:buSzPct val="80000"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kako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povabiti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učence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učitelje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obiskovalce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(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starše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  <a:endParaRPr lang="en-US" sz="2800" dirty="0" smtClean="0"/>
          </a:p>
          <a:p>
            <a:pPr lvl="2">
              <a:lnSpc>
                <a:spcPct val="150000"/>
              </a:lnSpc>
              <a:buClr>
                <a:srgbClr val="000000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e-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pošta</a:t>
            </a:r>
            <a:endParaRPr lang="en-US" sz="2800" dirty="0" smtClean="0"/>
          </a:p>
          <a:p>
            <a:pPr lvl="2">
              <a:lnSpc>
                <a:spcPct val="150000"/>
              </a:lnSpc>
              <a:buClr>
                <a:srgbClr val="000000"/>
              </a:buClr>
              <a:buSzPct val="80000"/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blog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na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vstopni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strani</a:t>
            </a:r>
            <a:endParaRPr lang="en-US" sz="2800" dirty="0" smtClean="0"/>
          </a:p>
          <a:p>
            <a:pPr lvl="2">
              <a:lnSpc>
                <a:spcPct val="150000"/>
              </a:lnSpc>
              <a:buClr>
                <a:srgbClr val="000000"/>
              </a:buClr>
              <a:buSzPct val="80000"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napotki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za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uporabo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</a:p>
          <a:p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77F7C8D2-AF16-47B1-834A-0A4936A292B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24744"/>
            <a:ext cx="2736304" cy="62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279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04200" cy="792163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</a:rPr>
              <a:t>TwinSpace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784976" cy="3900486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urejanje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profila</a:t>
            </a:r>
            <a:r>
              <a:rPr lang="sl-SI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</a:rPr>
              <a:t>(</a:t>
            </a:r>
            <a:r>
              <a:rPr lang="sl-SI" dirty="0">
                <a:solidFill>
                  <a:schemeClr val="tx1"/>
                </a:solidFill>
                <a:latin typeface="Arial" pitchFamily="34" charset="0"/>
              </a:rPr>
              <a:t>http://new-twinspace.etwinning.net)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chat</a:t>
            </a:r>
            <a:endParaRPr lang="en-US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koledar</a:t>
            </a:r>
            <a:endParaRPr lang="en-US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zbornica</a:t>
            </a:r>
            <a:endParaRPr lang="en-US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kotiček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za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učence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77F7C8D2-AF16-47B1-834A-0A4936A292B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980727"/>
            <a:ext cx="2736304" cy="62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53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04200" cy="792163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</a:rPr>
              <a:t>TwinSpace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68560" y="1772816"/>
            <a:ext cx="8229600" cy="3900486"/>
          </a:xfrm>
        </p:spPr>
        <p:txBody>
          <a:bodyPr/>
          <a:lstStyle/>
          <a:p>
            <a:pPr lvl="2">
              <a:lnSpc>
                <a:spcPct val="95000"/>
              </a:lnSpc>
              <a:buClr>
                <a:srgbClr val="000000"/>
              </a:buClr>
              <a:buSzPct val="80000"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dodajanje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aktivnosti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z moduli </a:t>
            </a:r>
            <a:endParaRPr lang="en-US" sz="2800" dirty="0" smtClean="0"/>
          </a:p>
          <a:p>
            <a:pPr lvl="3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dodajanje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vsebine</a:t>
            </a:r>
            <a:endParaRPr lang="en-US" sz="2800" dirty="0" smtClean="0"/>
          </a:p>
          <a:p>
            <a:pPr lvl="4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0000"/>
                </a:solidFill>
                <a:latin typeface="Arial" pitchFamily="34" charset="0"/>
              </a:rPr>
              <a:t>Collaboration</a:t>
            </a:r>
            <a:endParaRPr lang="en-US" sz="2800" dirty="0" smtClean="0"/>
          </a:p>
          <a:p>
            <a:pPr lvl="4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0000"/>
                </a:solidFill>
                <a:latin typeface="Arial" pitchFamily="34" charset="0"/>
              </a:rPr>
              <a:t>Content Management</a:t>
            </a:r>
            <a:endParaRPr lang="en-US" sz="2800" dirty="0" smtClean="0"/>
          </a:p>
          <a:p>
            <a:pPr lvl="3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vstavljanje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kode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(v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modulu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spletna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stran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,</a:t>
            </a:r>
            <a:r>
              <a:rPr lang="sl-SI" sz="2800" dirty="0" smtClean="0">
                <a:solidFill>
                  <a:srgbClr val="000000"/>
                </a:solidFill>
                <a:latin typeface="Arial" pitchFamily="34" charset="0"/>
              </a:rPr>
              <a:t> npr. </a:t>
            </a:r>
            <a:r>
              <a:rPr lang="sl-SI" sz="2800" i="1" dirty="0" smtClean="0">
                <a:solidFill>
                  <a:srgbClr val="000000"/>
                </a:solidFill>
                <a:latin typeface="Arial" pitchFamily="34" charset="0"/>
              </a:rPr>
              <a:t>Y</a:t>
            </a:r>
            <a:r>
              <a:rPr lang="en-US" sz="2800" i="1" dirty="0" err="1" smtClean="0">
                <a:solidFill>
                  <a:srgbClr val="000000"/>
                </a:solidFill>
                <a:latin typeface="Arial" pitchFamily="34" charset="0"/>
              </a:rPr>
              <a:t>ouTube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) </a:t>
            </a:r>
            <a:endParaRPr lang="en-US" sz="2800" dirty="0" smtClean="0"/>
          </a:p>
          <a:p>
            <a:pPr lvl="3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wiki (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vstavljanje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slike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  <a:endParaRPr lang="en-US" sz="2800" dirty="0" smtClean="0"/>
          </a:p>
          <a:p>
            <a:pPr lvl="3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objava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aktivnosti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</a:p>
          <a:p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77F7C8D2-AF16-47B1-834A-0A4936A292B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980727"/>
            <a:ext cx="2736304" cy="62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23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44" y="1268760"/>
            <a:ext cx="8204200" cy="792163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</a:rPr>
              <a:t>Delavnica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77F7C8D2-AF16-47B1-834A-0A4936A292B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16632"/>
            <a:ext cx="2952328" cy="67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8354" y="2215408"/>
            <a:ext cx="76525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sl-SI" sz="2800" dirty="0"/>
              <a:t>d</a:t>
            </a:r>
            <a:r>
              <a:rPr lang="sl-SI" sz="2800" dirty="0" smtClean="0"/>
              <a:t>odelitev up</a:t>
            </a:r>
            <a:r>
              <a:rPr lang="sl-SI" sz="2800" dirty="0" smtClean="0"/>
              <a:t>orabniškega</a:t>
            </a:r>
            <a:r>
              <a:rPr lang="sl-SI" sz="2800" dirty="0" smtClean="0"/>
              <a:t> imena </a:t>
            </a:r>
            <a:r>
              <a:rPr lang="sl-SI" sz="2800" dirty="0" smtClean="0"/>
              <a:t>in gesla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sl-SI" sz="2800" dirty="0"/>
              <a:t>a</a:t>
            </a:r>
            <a:r>
              <a:rPr lang="sl-SI" sz="2800" dirty="0" smtClean="0"/>
              <a:t>ktivnosti v </a:t>
            </a:r>
            <a:r>
              <a:rPr lang="sl-SI" sz="2800" dirty="0" err="1" smtClean="0"/>
              <a:t>Twinspacu</a:t>
            </a:r>
            <a:endParaRPr lang="sl-SI" sz="2800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sl-SI" sz="2800" dirty="0" smtClean="0"/>
              <a:t>samostojno delo z </a:t>
            </a:r>
            <a:r>
              <a:rPr lang="sl-SI" sz="2800" dirty="0" smtClean="0"/>
              <a:t>nalogami</a:t>
            </a:r>
            <a:endParaRPr lang="sl-SI" sz="2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279125"/>
            <a:ext cx="1944216" cy="1935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85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Diskusija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1021" y="2060848"/>
            <a:ext cx="8229600" cy="3900486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refleksija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po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opravljenih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nalogah</a:t>
            </a:r>
            <a:endParaRPr lang="en-US" sz="2800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sl-SI" sz="2800" dirty="0" err="1">
                <a:solidFill>
                  <a:srgbClr val="000000"/>
                </a:solidFill>
                <a:latin typeface="Arial" pitchFamily="34" charset="0"/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zkušnje</a:t>
            </a:r>
            <a:r>
              <a:rPr lang="sl-SI" sz="28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z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eTwinningom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</a:rPr>
              <a:t> in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TwinSpacom</a:t>
            </a:r>
            <a:endParaRPr lang="en-US" sz="2800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vp</a:t>
            </a:r>
            <a:r>
              <a:rPr lang="sl-SI" sz="2800" dirty="0" smtClean="0">
                <a:solidFill>
                  <a:srgbClr val="000000"/>
                </a:solidFill>
                <a:latin typeface="Arial" pitchFamily="34" charset="0"/>
              </a:rPr>
              <a:t>r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ašanja</a:t>
            </a:r>
            <a:endParaRPr lang="en-US" sz="2800" dirty="0" smtClean="0"/>
          </a:p>
          <a:p>
            <a:pPr lvl="1">
              <a:lnSpc>
                <a:spcPct val="150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sl-SI" sz="2800" dirty="0">
                <a:solidFill>
                  <a:srgbClr val="000000"/>
                </a:solidFill>
                <a:latin typeface="Arial" pitchFamily="34" charset="0"/>
              </a:rPr>
              <a:t>r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</a:rPr>
              <a:t>azno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77F7C8D2-AF16-47B1-834A-0A4936A292B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Fj58uA4cjrQ?fs=1&amp;hl=en_US&amp;rel=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07704" y="1916832"/>
            <a:ext cx="4968552" cy="3726414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77F7C8D2-AF16-47B1-834A-0A4936A292B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246" y="1124744"/>
            <a:ext cx="4333875" cy="8905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99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529</TotalTime>
  <Words>139</Words>
  <Application>Microsoft Office PowerPoint</Application>
  <PresentationFormat>On-screen Show (4:3)</PresentationFormat>
  <Paragraphs>66</Paragraphs>
  <Slides>9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arnes_presentation_slo</vt:lpstr>
      <vt:lpstr>    DELAVNICA:   Uporaba eTwinning namizja  in spletne učilnice TwinSpace  (za izkušene eTwinnerje) </vt:lpstr>
      <vt:lpstr>Vsebina delavnice</vt:lpstr>
      <vt:lpstr>eTwinning Namizje/eTwinningDesktop</vt:lpstr>
      <vt:lpstr>TwinSpace</vt:lpstr>
      <vt:lpstr>TwinSpace</vt:lpstr>
      <vt:lpstr>TwinSpace</vt:lpstr>
      <vt:lpstr>Delavnica</vt:lpstr>
      <vt:lpstr>Diskusija</vt:lpstr>
      <vt:lpstr>PowerPoint Presentation</vt:lpstr>
    </vt:vector>
  </TitlesOfParts>
  <Company>ARNES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Dejan</cp:lastModifiedBy>
  <cp:revision>61</cp:revision>
  <dcterms:created xsi:type="dcterms:W3CDTF">2007-04-11T10:22:40Z</dcterms:created>
  <dcterms:modified xsi:type="dcterms:W3CDTF">2011-04-03T18:18:45Z</dcterms:modified>
</cp:coreProperties>
</file>