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74" r:id="rId4"/>
    <p:sldId id="262" r:id="rId5"/>
    <p:sldId id="265" r:id="rId6"/>
    <p:sldId id="266" r:id="rId7"/>
    <p:sldId id="267" r:id="rId8"/>
    <p:sldId id="264" r:id="rId9"/>
    <p:sldId id="263" r:id="rId10"/>
    <p:sldId id="260" r:id="rId11"/>
    <p:sldId id="270" r:id="rId12"/>
    <p:sldId id="268" r:id="rId13"/>
    <p:sldId id="273" r:id="rId14"/>
    <p:sldId id="269" r:id="rId15"/>
    <p:sldId id="272" r:id="rId16"/>
    <p:sldId id="271" r:id="rId17"/>
    <p:sldId id="259" r:id="rId1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CC00"/>
    <a:srgbClr val="336600"/>
    <a:srgbClr val="002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3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738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0E7893B-71AB-463A-A0AB-27FCCAF257FA}" type="datetimeFigureOut">
              <a:rPr lang="sl-SI"/>
              <a:pPr>
                <a:defRPr/>
              </a:pPr>
              <a:t>3/31/11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DDE1605-431D-4FDD-BC0D-03AC108E7BD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0429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D3685AB3-D6AA-44EB-9065-A1333616E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74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367644" y="3933056"/>
            <a:ext cx="6408712" cy="6480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511300" y="4941168"/>
            <a:ext cx="6121400" cy="43204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357188" y="6429375"/>
            <a:ext cx="5616575" cy="428625"/>
          </a:xfr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8B1C9097-ABC6-4703-944F-FAD70038FF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0BBF28B3-7B0A-42DD-84B0-25CA629C1A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1D17EA4A-4F2E-41D2-A5AF-7B24E574D0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70F26787-EE24-40F2-A921-BA32FCA4F9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645B684F-A114-41D3-BE25-E12C5DFEEA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2147"/>
            <a:ext cx="8229600" cy="3867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B80387C2-A642-4B06-BD52-4937FC9E30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27313" y="476250"/>
            <a:ext cx="6048375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B0335961-5A91-4F45-A827-99448F67B0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8DF67CBC-D6AF-49CB-9BF8-2CE84332AF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489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14659"/>
            <a:ext cx="4040188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7489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14659"/>
            <a:ext cx="4041775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AE62D0CE-5D7E-42D1-A6F8-72E063A383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D1277EA0-17C1-4A49-B6C9-7D76A6389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2474126B-06FC-4968-986A-3E35BDAAE0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555776" y="476672"/>
            <a:ext cx="6120631" cy="360362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881B677D-F1E9-4C40-BAEA-1C8DB3D2C3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43B3C91D-AF5E-4E42-BA85-44E1F6DEC9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C325E5E5-54C2-45DF-9E43-13E28B660E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042DA271-3A7A-4527-AA9A-EB87BC30A0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DE0AF76A-A1BD-435C-84DF-4549AFBD6D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08077"/>
            <a:ext cx="8204200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8844"/>
            <a:ext cx="8229600" cy="390048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A56AEDDC-B98F-4FCE-9B4C-4A31E2002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8EFAABCA-0604-48AA-91C0-36CCFC1042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8D9CC651-F1AA-4A31-B8E8-2AB778F035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8572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11440"/>
            <a:ext cx="4040188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11440"/>
            <a:ext cx="4041775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E1D2F0A7-2716-4558-AC33-401A4841C0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3B58499F-2F07-4056-9256-5AAB07B5BD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7432AC4B-CAFF-47D2-8A05-23D70CE11E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5685F76F-E051-4014-BFA2-0370E70958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2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981075"/>
            <a:ext cx="8204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19250" y="6357938"/>
            <a:ext cx="55451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D17C65C2-E3AB-4D09-9B08-E0D8EB815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  <p:sldLayoutId id="2147484055" r:id="rId15"/>
    <p:sldLayoutId id="2147484056" r:id="rId16"/>
    <p:sldLayoutId id="2147484057" r:id="rId17"/>
    <p:sldLayoutId id="2147484058" r:id="rId18"/>
    <p:sldLayoutId id="2147484059" r:id="rId19"/>
    <p:sldLayoutId id="2147484060" r:id="rId20"/>
    <p:sldLayoutId id="2147484061" r:id="rId21"/>
    <p:sldLayoutId id="2147484062" r:id="rId22"/>
    <p:sldLayoutId id="2147484063" r:id="rId23"/>
    <p:sldLayoutId id="2147484064" r:id="rId2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F7F7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F7F7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F7F7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F7F7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Geo_zrcaljenje.ggb" TargetMode="External"/><Relationship Id="rId4" Type="http://schemas.openxmlformats.org/officeDocument/2006/relationships/hyperlink" Target="Geo_lastnosti.ggb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Geo_sled.ggb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dmentrard.free.fr/GEOGEBRA/Maths/Elementaire/CONSTRUIREMEDIA.html" TargetMode="External"/><Relationship Id="rId3" Type="http://schemas.openxmlformats.org/officeDocument/2006/relationships/hyperlink" Target="http://dmentrard.free.fr/GEOGEBRA/Maths/Elementaire/Compas/compasbisec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dmentrard.free.fr/GEOGEBRA/Maths/Elementaire/Elementaire2/Coccinelle.html" TargetMode="Externa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://www.innovationslearning.co.uk/subjects/maths/activities/year3/symmetry/shape_game.asp" TargetMode="External"/><Relationship Id="rId5" Type="http://schemas.openxmlformats.org/officeDocument/2006/relationships/image" Target="../media/image18.png"/><Relationship Id="rId6" Type="http://schemas.openxmlformats.org/officeDocument/2006/relationships/hyperlink" Target="http://www.teacherled.com/resources/symreflectflip/reflectsymload.html" TargetMode="External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teacherled.com/resources/symreflect/reflectsymload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nlvm.usu.edu/en/nav/frames_asid_292_g_3_t_1.html?open=activities&amp;from=grade_g_3.html" TargetMode="Externa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educa.fmf.uni-lj.si/izodel/sola/2000/dira/jelka/zrcaljenjecezpremico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Learning%20Math%20(Funny)%20%5Bwww.keepvid.com%5D.mp4" TargetMode="Externa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Simetrija.avi" TargetMode="Externa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hyperlink" Target="http://dmentrard.free.fr/GEOGEBRA/Maths/Geometrie/Symnature.html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dmentrard.free.fr/GEOGEBRA/Maths/Elementaire/Elementaire2/Coccinelle.html" TargetMode="Externa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led.com/resources/mirror/mirrorload.html" TargetMode="External"/><Relationship Id="rId4" Type="http://schemas.openxmlformats.org/officeDocument/2006/relationships/hyperlink" Target="http://dmentrard.free.fr/GEOGEBRA/Maths/Espace/Pliageespace.html" TargetMode="External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dmentrard.free.fr/GEOGEBRA/Maths/Geometrie/Symnature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Geo_zrcaljenje.ggb" TargetMode="External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ctrTitle"/>
          </p:nvPr>
        </p:nvSpPr>
        <p:spPr>
          <a:xfrm>
            <a:off x="1331640" y="3212976"/>
            <a:ext cx="7164015" cy="2520677"/>
          </a:xfrm>
        </p:spPr>
        <p:txBody>
          <a:bodyPr/>
          <a:lstStyle/>
          <a:p>
            <a:r>
              <a:rPr lang="sl-SI" dirty="0" smtClean="0">
                <a:ln>
                  <a:solidFill>
                    <a:srgbClr val="33660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INETRAKTIVNI POUK PRI MATEMATIKI NA PREDMETNI STOPNJI </a:t>
            </a:r>
            <a:br>
              <a:rPr lang="sl-SI" dirty="0" smtClean="0">
                <a:ln>
                  <a:solidFill>
                    <a:srgbClr val="33660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sl-SI" dirty="0" smtClean="0">
                <a:ln>
                  <a:solidFill>
                    <a:srgbClr val="33660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NA PRIMERU TRANSFORMACIJ 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 smtClean="0"/>
          </a:p>
        </p:txBody>
      </p:sp>
      <p:sp>
        <p:nvSpPr>
          <p:cNvPr id="2662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59632" y="5085184"/>
            <a:ext cx="7632700" cy="431800"/>
          </a:xfrm>
        </p:spPr>
        <p:txBody>
          <a:bodyPr/>
          <a:lstStyle/>
          <a:p>
            <a:r>
              <a:rPr lang="sl-SI" dirty="0" smtClean="0"/>
              <a:t>Antonija Miklavčič-Jenič, OŠ Dolenjske Toplice, </a:t>
            </a:r>
            <a:r>
              <a:rPr lang="sl-SI" dirty="0" err="1" smtClean="0"/>
              <a:t>antonija.jenic@guest.arnes.si</a:t>
            </a:r>
            <a:endParaRPr lang="sl-SI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</a:rPr>
              <a:t>Potek </a:t>
            </a:r>
            <a:r>
              <a:rPr lang="sl-SI" dirty="0" err="1" smtClean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</a:rPr>
              <a:t>nadaljnega</a:t>
            </a:r>
            <a:r>
              <a:rPr lang="sl-SI" dirty="0" smtClean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</a:rPr>
              <a:t> dela</a:t>
            </a:r>
            <a:endParaRPr lang="sl-SI" dirty="0">
              <a:effectLst>
                <a:outerShdw blurRad="38100" dist="38100" dir="2700000" algn="tl">
                  <a:srgbClr val="C0C0C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Zapis zapisa zrcaljenja,</a:t>
            </a:r>
          </a:p>
          <a:p>
            <a:r>
              <a:rPr lang="sl-SI" dirty="0" smtClean="0">
                <a:hlinkClick r:id="rId2" action="ppaction://hlinkfile"/>
              </a:rPr>
              <a:t>sled točke</a:t>
            </a:r>
            <a:r>
              <a:rPr lang="sl-SI" dirty="0" smtClean="0"/>
              <a:t>,</a:t>
            </a:r>
          </a:p>
          <a:p>
            <a:r>
              <a:rPr lang="sl-SI" dirty="0" smtClean="0">
                <a:hlinkClick r:id="rId3" action="ppaction://hlinkfile"/>
              </a:rPr>
              <a:t>zrcaljenje osnovnih geometrijskih elementov</a:t>
            </a:r>
            <a:r>
              <a:rPr lang="sl-SI" dirty="0" smtClean="0"/>
              <a:t>,</a:t>
            </a:r>
          </a:p>
          <a:p>
            <a:r>
              <a:rPr lang="sl-SI" dirty="0" smtClean="0">
                <a:hlinkClick r:id="rId4" action="ppaction://hlinkfile"/>
              </a:rPr>
              <a:t>raziskovanje lastnosti na primerih</a:t>
            </a:r>
            <a:r>
              <a:rPr lang="sl-SI" dirty="0" smtClean="0"/>
              <a:t>,</a:t>
            </a:r>
          </a:p>
          <a:p>
            <a:r>
              <a:rPr lang="sl-SI" dirty="0" smtClean="0"/>
              <a:t>zapis lastnosti.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A56AEDDC-B98F-4FCE-9B4C-4A31E200281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</a:rPr>
              <a:t>Simetrala daljice, kota</a:t>
            </a:r>
            <a:endParaRPr lang="sl-SI" dirty="0">
              <a:effectLst>
                <a:outerShdw blurRad="38100" dist="38100" dir="2700000" algn="tl">
                  <a:srgbClr val="C0C0C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hlinkClick r:id="rId2"/>
              </a:rPr>
              <a:t>Konstrukcija</a:t>
            </a:r>
            <a:r>
              <a:rPr lang="sl-SI" dirty="0" smtClean="0"/>
              <a:t> simetrale daljice.</a:t>
            </a:r>
          </a:p>
          <a:p>
            <a:r>
              <a:rPr lang="sl-SI" dirty="0" smtClean="0">
                <a:hlinkClick r:id="rId3"/>
              </a:rPr>
              <a:t>Konstrukcija </a:t>
            </a:r>
            <a:r>
              <a:rPr lang="sl-SI" dirty="0" smtClean="0"/>
              <a:t>simetrale kota.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A56AEDDC-B98F-4FCE-9B4C-4A31E200281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Oddaljenost od oglišč daljice,</a:t>
            </a:r>
          </a:p>
          <a:p>
            <a:r>
              <a:rPr lang="sl-SI" dirty="0" smtClean="0"/>
              <a:t>oddaljenost od krakov kota.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A56AEDDC-B98F-4FCE-9B4C-4A31E200281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6056" t="17764" r="29349" b="7952"/>
          <a:stretch>
            <a:fillRect/>
          </a:stretch>
        </p:blipFill>
        <p:spPr bwMode="auto">
          <a:xfrm>
            <a:off x="1619672" y="3212976"/>
            <a:ext cx="3600400" cy="25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 l="11525" t="17122" r="44023" b="6486"/>
          <a:stretch>
            <a:fillRect/>
          </a:stretch>
        </p:blipFill>
        <p:spPr bwMode="auto">
          <a:xfrm>
            <a:off x="5436096" y="1484784"/>
            <a:ext cx="3096344" cy="332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Raziskovanje lastnosti simetral</a:t>
            </a:r>
            <a:endParaRPr lang="sl-SI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</a:rPr>
              <a:t>Natančno določanje pik </a:t>
            </a:r>
          </a:p>
        </p:txBody>
      </p:sp>
      <p:sp>
        <p:nvSpPr>
          <p:cNvPr id="27652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9E888F63-D117-4900-825E-3C29AFBF4A87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175" t="20632" r="41786" b="11210"/>
          <a:stretch>
            <a:fillRect/>
          </a:stretch>
        </p:blipFill>
        <p:spPr bwMode="auto">
          <a:xfrm>
            <a:off x="2051720" y="2132856"/>
            <a:ext cx="4824536" cy="373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</a:rPr>
              <a:t>Spletne animacije</a:t>
            </a:r>
            <a:endParaRPr lang="sl-SI" dirty="0">
              <a:effectLst>
                <a:outerShdw blurRad="38100" dist="38100" dir="2700000" algn="tl">
                  <a:srgbClr val="C0C0C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53344" y="3469004"/>
            <a:ext cx="8229600" cy="3900486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A56AEDDC-B98F-4FCE-9B4C-4A31E200281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Slika 5">
            <a:hlinkClick r:id="rId2"/>
          </p:cNvPr>
          <p:cNvPicPr/>
          <p:nvPr/>
        </p:nvPicPr>
        <p:blipFill>
          <a:blip r:embed="rId3" cstate="print"/>
          <a:srcRect l="13884" t="21164" r="11901" b="7672"/>
          <a:stretch>
            <a:fillRect/>
          </a:stretch>
        </p:blipFill>
        <p:spPr bwMode="auto">
          <a:xfrm>
            <a:off x="683568" y="1988840"/>
            <a:ext cx="25922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>
            <a:hlinkClick r:id="rId4"/>
          </p:cNvPr>
          <p:cNvPicPr/>
          <p:nvPr/>
        </p:nvPicPr>
        <p:blipFill>
          <a:blip r:embed="rId5" cstate="print"/>
          <a:srcRect t="18531" r="45091" b="15022"/>
          <a:stretch>
            <a:fillRect/>
          </a:stretch>
        </p:blipFill>
        <p:spPr bwMode="auto">
          <a:xfrm>
            <a:off x="5796136" y="1628800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8375" t="21840" r="19676" b="7601"/>
          <a:stretch>
            <a:fillRect/>
          </a:stretch>
        </p:blipFill>
        <p:spPr bwMode="auto">
          <a:xfrm>
            <a:off x="3059832" y="3861048"/>
            <a:ext cx="2520280" cy="17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</a:rPr>
              <a:t>Spletne animacije</a:t>
            </a:r>
            <a:endParaRPr lang="sl-SI" dirty="0">
              <a:effectLst>
                <a:outerShdw blurRad="38100" dist="38100" dir="2700000" algn="tl">
                  <a:srgbClr val="C0C0C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neinteraktivne</a:t>
            </a:r>
            <a:r>
              <a:rPr lang="sl-SI" dirty="0" smtClean="0"/>
              <a:t>,</a:t>
            </a:r>
          </a:p>
          <a:p>
            <a:r>
              <a:rPr lang="sl-SI" dirty="0" smtClean="0"/>
              <a:t>interaktivne.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A56AEDDC-B98F-4FCE-9B4C-4A31E200281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" name="Slika 7">
            <a:hlinkClick r:id="rId2"/>
          </p:cNvPr>
          <p:cNvPicPr/>
          <p:nvPr/>
        </p:nvPicPr>
        <p:blipFill>
          <a:blip r:embed="rId3" cstate="print"/>
          <a:srcRect l="19669" t="28043" r="40495" b="13757"/>
          <a:stretch>
            <a:fillRect/>
          </a:stretch>
        </p:blipFill>
        <p:spPr bwMode="auto">
          <a:xfrm>
            <a:off x="4211960" y="1844824"/>
            <a:ext cx="468052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</a:rPr>
              <a:t>Kvizi</a:t>
            </a:r>
            <a:endParaRPr lang="sl-SI" dirty="0">
              <a:effectLst>
                <a:outerShdw blurRad="38100" dist="38100" dir="2700000" algn="tl">
                  <a:srgbClr val="C0C0C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u="sng" dirty="0" smtClean="0">
                <a:hlinkClick r:id="rId2"/>
              </a:rPr>
              <a:t>http://www.educa.fmf.uni-lj.si/izodel/sola/2000/dira/jelka/zrcaljenjecezpremico.html</a:t>
            </a:r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A56AEDDC-B98F-4FCE-9B4C-4A31E200281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" name="Ograda vsebine 7" descr="Untitled 3.jpg"/>
          <p:cNvPicPr>
            <a:picLocks noGrp="1" noChangeAspect="1"/>
          </p:cNvPicPr>
          <p:nvPr>
            <p:ph sz="quarter" idx="1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412776"/>
            <a:ext cx="6612466" cy="4471809"/>
          </a:xfrm>
        </p:spPr>
      </p:pic>
      <p:pic>
        <p:nvPicPr>
          <p:cNvPr id="11" name="Slika 10" descr="Untitled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268760"/>
            <a:ext cx="7027572" cy="4752528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t="49192" b="-907"/>
          <a:stretch>
            <a:fillRect/>
          </a:stretch>
        </p:blipFill>
        <p:spPr bwMode="auto">
          <a:xfrm>
            <a:off x="1979712" y="908720"/>
            <a:ext cx="6120680" cy="497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A56AEDDC-B98F-4FCE-9B4C-4A31E200281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6300" t="13440" r="30442" b="11801"/>
          <a:stretch>
            <a:fillRect/>
          </a:stretch>
        </p:blipFill>
        <p:spPr bwMode="auto">
          <a:xfrm>
            <a:off x="1115616" y="1196752"/>
            <a:ext cx="6444208" cy="475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 rot="1931494">
            <a:off x="5281948" y="1868729"/>
            <a:ext cx="1940272" cy="792163"/>
          </a:xfrm>
        </p:spPr>
        <p:txBody>
          <a:bodyPr/>
          <a:lstStyle/>
          <a:p>
            <a:r>
              <a:rPr lang="sl-SI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  <a:reflection blurRad="6350" stA="55000" endA="50" endPos="85000" dist="60007" dir="5400000" sy="-100000" algn="bl" rotWithShape="0"/>
                </a:effectLst>
              </a:rPr>
              <a:t>ZA konec!</a:t>
            </a:r>
            <a:endParaRPr lang="sl-SI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9" name="Naslov 1"/>
          <p:cNvSpPr txBox="1">
            <a:spLocks/>
          </p:cNvSpPr>
          <p:nvPr/>
        </p:nvSpPr>
        <p:spPr bwMode="auto">
          <a:xfrm>
            <a:off x="6300192" y="3212976"/>
            <a:ext cx="1650614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  <a:reflection blurRad="6350" stA="55000" endA="50" endPos="85000" dist="60007" dir="5400000" sy="-100000" algn="bl" rotWithShape="0"/>
                </a:effectLst>
                <a:uLnTx/>
                <a:uFillTx/>
                <a:latin typeface="+mn-lt"/>
                <a:ea typeface="+mj-ea"/>
                <a:cs typeface="+mj-cs"/>
              </a:rPr>
              <a:t>HVALA!</a:t>
            </a:r>
            <a:endParaRPr kumimoji="0" lang="sl-SI" sz="28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  <a:reflection blurRad="6350" stA="55000" endA="50" endPos="85000" dist="60007" dir="5400000" sy="-100000" algn="bl" rotWithShape="0"/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</a:rPr>
              <a:t>Oh ta MATEMATIKA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r>
              <a:rPr lang="sl-SI" dirty="0" smtClean="0"/>
              <a:t>PA ZAKAJ?</a:t>
            </a:r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9E888F63-D117-4900-825E-3C29AFBF4A8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1" name="Ograda vsebine 10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/>
          </a:p>
        </p:txBody>
      </p:sp>
      <p:grpSp>
        <p:nvGrpSpPr>
          <p:cNvPr id="14" name="Skupina 13"/>
          <p:cNvGrpSpPr/>
          <p:nvPr/>
        </p:nvGrpSpPr>
        <p:grpSpPr>
          <a:xfrm>
            <a:off x="683568" y="1988840"/>
            <a:ext cx="7892549" cy="3744416"/>
            <a:chOff x="683568" y="1988840"/>
            <a:chExt cx="7892549" cy="3744416"/>
          </a:xfrm>
        </p:grpSpPr>
        <p:pic>
          <p:nvPicPr>
            <p:cNvPr id="2" name="Picture 2">
              <a:hlinkClick r:id="rId2" action="ppaction://hlinkfile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25067" t="18400" r="30834" b="30361"/>
            <a:stretch>
              <a:fillRect/>
            </a:stretch>
          </p:blipFill>
          <p:spPr bwMode="auto">
            <a:xfrm>
              <a:off x="3419872" y="1988840"/>
              <a:ext cx="5156245" cy="3744416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3" name="Pravokotnik 12"/>
            <p:cNvSpPr/>
            <p:nvPr/>
          </p:nvSpPr>
          <p:spPr>
            <a:xfrm>
              <a:off x="683568" y="5013176"/>
              <a:ext cx="25202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l-SI" sz="1200" dirty="0" smtClean="0"/>
                <a:t>http://www.youtube.com/watch?v=vU5LoCLGMdQ</a:t>
              </a:r>
              <a:endParaRPr lang="sl-SI" sz="12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</a:rPr>
              <a:t>Zrcaljenje čez premico (uvod)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r>
              <a:rPr lang="sl-SI" dirty="0" smtClean="0"/>
              <a:t>ogled video filma</a:t>
            </a:r>
          </a:p>
          <a:p>
            <a:pPr eaLnBrk="1" hangingPunct="1"/>
            <a:r>
              <a:rPr lang="sl-SI" dirty="0" smtClean="0"/>
              <a:t>simetrije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9E888F63-D117-4900-825E-3C29AFBF4A87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13799" t="4740" r="13771" b="11105"/>
          <a:stretch>
            <a:fillRect/>
          </a:stretch>
        </p:blipFill>
        <p:spPr bwMode="auto">
          <a:xfrm>
            <a:off x="3779912" y="1988840"/>
            <a:ext cx="5057086" cy="3672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Ograda vsebine 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</a:rPr>
              <a:t>Ponovitev somernosti</a:t>
            </a:r>
          </a:p>
        </p:txBody>
      </p:sp>
      <p:sp>
        <p:nvSpPr>
          <p:cNvPr id="27652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dirty="0" smtClean="0"/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9E888F63-D117-4900-825E-3C29AFBF4A87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0648"/>
            <a:ext cx="4104456" cy="267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68960"/>
            <a:ext cx="4104456" cy="271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Raven konektor 15"/>
          <p:cNvCxnSpPr/>
          <p:nvPr/>
        </p:nvCxnSpPr>
        <p:spPr>
          <a:xfrm flipV="1">
            <a:off x="4572000" y="1628800"/>
            <a:ext cx="4572000" cy="72008"/>
          </a:xfrm>
          <a:prstGeom prst="line">
            <a:avLst/>
          </a:prstGeom>
          <a:ln w="190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konektor 17"/>
          <p:cNvCxnSpPr/>
          <p:nvPr/>
        </p:nvCxnSpPr>
        <p:spPr>
          <a:xfrm>
            <a:off x="4572000" y="4509120"/>
            <a:ext cx="4572000" cy="0"/>
          </a:xfrm>
          <a:prstGeom prst="line">
            <a:avLst/>
          </a:prstGeom>
          <a:ln w="190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jeZBesedilom 20"/>
          <p:cNvSpPr txBox="1"/>
          <p:nvPr/>
        </p:nvSpPr>
        <p:spPr>
          <a:xfrm>
            <a:off x="4283968" y="306896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FFC000"/>
                </a:solidFill>
              </a:rPr>
              <a:t>s</a:t>
            </a:r>
            <a:r>
              <a:rPr lang="sl-SI" sz="2800" baseline="-25000" dirty="0" smtClean="0">
                <a:solidFill>
                  <a:srgbClr val="FFC000"/>
                </a:solidFill>
              </a:rPr>
              <a:t>1</a:t>
            </a:r>
            <a:endParaRPr lang="sl-SI" sz="2800" dirty="0" smtClean="0">
              <a:solidFill>
                <a:srgbClr val="FFC000"/>
              </a:solidFill>
            </a:endParaRPr>
          </a:p>
        </p:txBody>
      </p:sp>
      <p:sp>
        <p:nvSpPr>
          <p:cNvPr id="22" name="PoljeZBesedilom 21"/>
          <p:cNvSpPr txBox="1"/>
          <p:nvPr/>
        </p:nvSpPr>
        <p:spPr>
          <a:xfrm>
            <a:off x="8603432" y="1196752"/>
            <a:ext cx="54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FFC000"/>
                </a:solidFill>
              </a:rPr>
              <a:t>s</a:t>
            </a:r>
            <a:r>
              <a:rPr lang="sl-SI" sz="2800" baseline="-25000" dirty="0" smtClean="0">
                <a:solidFill>
                  <a:srgbClr val="FFC000"/>
                </a:solidFill>
              </a:rPr>
              <a:t>2</a:t>
            </a:r>
            <a:endParaRPr lang="sl-SI" sz="2800" dirty="0" smtClean="0">
              <a:solidFill>
                <a:srgbClr val="FFC000"/>
              </a:solidFill>
            </a:endParaRPr>
          </a:p>
        </p:txBody>
      </p:sp>
      <p:sp>
        <p:nvSpPr>
          <p:cNvPr id="23" name="PoljeZBesedilom 22"/>
          <p:cNvSpPr txBox="1"/>
          <p:nvPr/>
        </p:nvSpPr>
        <p:spPr>
          <a:xfrm>
            <a:off x="8676456" y="407707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FFC000"/>
                </a:solidFill>
              </a:rPr>
              <a:t>s</a:t>
            </a:r>
            <a:r>
              <a:rPr lang="sl-SI" sz="2800" baseline="-25000" dirty="0" smtClean="0">
                <a:solidFill>
                  <a:srgbClr val="FFC000"/>
                </a:solidFill>
              </a:rPr>
              <a:t>3</a:t>
            </a:r>
            <a:endParaRPr lang="sl-SI" sz="2800" dirty="0" smtClean="0">
              <a:solidFill>
                <a:srgbClr val="FFC000"/>
              </a:solidFill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323528" y="2132856"/>
            <a:ext cx="4248472" cy="3341985"/>
            <a:chOff x="323528" y="2132856"/>
            <a:chExt cx="4248472" cy="334198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2132856"/>
              <a:ext cx="4032448" cy="2688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Pravokotnik 23">
              <a:hlinkClick r:id="rId5"/>
            </p:cNvPr>
            <p:cNvSpPr/>
            <p:nvPr/>
          </p:nvSpPr>
          <p:spPr>
            <a:xfrm>
              <a:off x="395536" y="5013176"/>
              <a:ext cx="41764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l-SI" sz="1200" dirty="0" smtClean="0"/>
                <a:t>http://dmentrard.free.fr/GEOGEBRA/Maths/Geometrie/Symnature.html</a:t>
              </a:r>
              <a:endParaRPr lang="sl-SI" sz="1200" dirty="0"/>
            </a:p>
          </p:txBody>
        </p:sp>
      </p:grpSp>
      <p:cxnSp>
        <p:nvCxnSpPr>
          <p:cNvPr id="12" name="Raven konektor 11"/>
          <p:cNvCxnSpPr/>
          <p:nvPr/>
        </p:nvCxnSpPr>
        <p:spPr>
          <a:xfrm flipV="1">
            <a:off x="179512" y="3501008"/>
            <a:ext cx="4392488" cy="72008"/>
          </a:xfrm>
          <a:prstGeom prst="line">
            <a:avLst/>
          </a:prstGeom>
          <a:ln w="190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</a:rPr>
              <a:t>Dopolnjevanje slike</a:t>
            </a:r>
          </a:p>
        </p:txBody>
      </p:sp>
      <p:sp>
        <p:nvSpPr>
          <p:cNvPr id="27652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9E888F63-D117-4900-825E-3C29AFBF4A8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Slika 6"/>
          <p:cNvPicPr/>
          <p:nvPr/>
        </p:nvPicPr>
        <p:blipFill>
          <a:blip r:embed="rId2" cstate="print"/>
          <a:srcRect l="13052" t="28087" r="31984" b="5820"/>
          <a:stretch>
            <a:fillRect/>
          </a:stretch>
        </p:blipFill>
        <p:spPr bwMode="auto">
          <a:xfrm>
            <a:off x="1403648" y="1916832"/>
            <a:ext cx="590465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</a:rPr>
              <a:t>Tekmovanje v sestavljanju celotne slike</a:t>
            </a:r>
          </a:p>
        </p:txBody>
      </p:sp>
      <p:sp>
        <p:nvSpPr>
          <p:cNvPr id="27652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9E888F63-D117-4900-825E-3C29AFBF4A8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" name="Slika 7"/>
          <p:cNvPicPr/>
          <p:nvPr/>
        </p:nvPicPr>
        <p:blipFill>
          <a:blip r:embed="rId2" cstate="print"/>
          <a:srcRect l="11877" t="16931" r="26480" b="11905"/>
          <a:stretch>
            <a:fillRect/>
          </a:stretch>
        </p:blipFill>
        <p:spPr bwMode="auto">
          <a:xfrm>
            <a:off x="1907704" y="1916832"/>
            <a:ext cx="547260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</a:rPr>
              <a:t>Tekmovanje v sestavljanju celotne slike</a:t>
            </a:r>
          </a:p>
        </p:txBody>
      </p:sp>
      <p:sp>
        <p:nvSpPr>
          <p:cNvPr id="27652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9E888F63-D117-4900-825E-3C29AFBF4A87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175" t="20632" r="41786" b="11210"/>
          <a:stretch>
            <a:fillRect/>
          </a:stretch>
        </p:blipFill>
        <p:spPr bwMode="auto">
          <a:xfrm>
            <a:off x="1619672" y="1844824"/>
            <a:ext cx="4968552" cy="384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96752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</a:rPr>
              <a:t>Ponovitev somernosti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r>
              <a:rPr lang="sl-SI" dirty="0" smtClean="0">
                <a:hlinkClick r:id="rId2"/>
              </a:rPr>
              <a:t>Zrcaljenje čez premico</a:t>
            </a:r>
            <a:endParaRPr lang="sl-SI" dirty="0" smtClean="0"/>
          </a:p>
          <a:p>
            <a:pPr eaLnBrk="1" hangingPunct="1"/>
            <a:r>
              <a:rPr lang="sl-SI" dirty="0" smtClean="0">
                <a:hlinkClick r:id="rId3"/>
              </a:rPr>
              <a:t>Ogledalo</a:t>
            </a:r>
            <a:endParaRPr lang="sl-SI" dirty="0" smtClean="0"/>
          </a:p>
          <a:p>
            <a:pPr eaLnBrk="1" hangingPunct="1"/>
            <a:r>
              <a:rPr lang="sl-SI" dirty="0" smtClean="0">
                <a:hlinkClick r:id="rId4"/>
              </a:rPr>
              <a:t>Metulj</a:t>
            </a:r>
            <a:endParaRPr lang="sl-SI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27652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9E888F63-D117-4900-825E-3C29AFBF4A87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980728"/>
            <a:ext cx="346760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3717032"/>
            <a:ext cx="259041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3429000"/>
            <a:ext cx="370484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</a:rPr>
              <a:t>Zrcaljenje čez premico</a:t>
            </a:r>
          </a:p>
        </p:txBody>
      </p:sp>
      <p:pic>
        <p:nvPicPr>
          <p:cNvPr id="7" name="Ograda vsebine 6" descr="odsev.jpg">
            <a:hlinkClick r:id="rId2" action="ppaction://hlinkfile"/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1844824"/>
            <a:ext cx="5184576" cy="3898721"/>
          </a:xfrm>
        </p:spPr>
      </p:pic>
      <p:sp>
        <p:nvSpPr>
          <p:cNvPr id="276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9E888F63-D117-4900-825E-3C29AFBF4A8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" name="Ograda vsebine 2"/>
          <p:cNvSpPr>
            <a:spLocks noGrp="1"/>
          </p:cNvSpPr>
          <p:nvPr>
            <p:ph idx="1"/>
          </p:nvPr>
        </p:nvSpPr>
        <p:spPr>
          <a:xfrm>
            <a:off x="457200" y="2028844"/>
            <a:ext cx="1882552" cy="1112124"/>
          </a:xfrm>
        </p:spPr>
        <p:txBody>
          <a:bodyPr/>
          <a:lstStyle/>
          <a:p>
            <a:r>
              <a:rPr lang="sl-SI" dirty="0" smtClean="0"/>
              <a:t>Packa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nes_presentation_slo">
  <a:themeElements>
    <a:clrScheme name="arnes_presentation_slo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3300"/>
      </a:hlink>
      <a:folHlink>
        <a:srgbClr val="FF3300"/>
      </a:folHlink>
    </a:clrScheme>
    <a:fontScheme name="arnes_presentation_s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nes_presentation_s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33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arnes_presentation_slo</Template>
  <TotalTime>1255</TotalTime>
  <Words>187</Words>
  <Application>Microsoft Macintosh PowerPoint</Application>
  <PresentationFormat>On-screen Show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arnes_presentation_slo</vt:lpstr>
      <vt:lpstr>INETRAKTIVNI POUK PRI MATEMATIKI NA PREDMETNI STOPNJI  NA PRIMERU TRANSFORMACIJ  </vt:lpstr>
      <vt:lpstr>Oh ta MATEMATIKA</vt:lpstr>
      <vt:lpstr>Zrcaljenje čez premico (uvod)</vt:lpstr>
      <vt:lpstr>Ponovitev somernosti</vt:lpstr>
      <vt:lpstr>Dopolnjevanje slike</vt:lpstr>
      <vt:lpstr>Tekmovanje v sestavljanju celotne slike</vt:lpstr>
      <vt:lpstr>Tekmovanje v sestavljanju celotne slike</vt:lpstr>
      <vt:lpstr>Ponovitev somernosti</vt:lpstr>
      <vt:lpstr>Zrcaljenje čez premico</vt:lpstr>
      <vt:lpstr>Potek nadaljnega dela</vt:lpstr>
      <vt:lpstr>Simetrala daljice, kota</vt:lpstr>
      <vt:lpstr>Raziskovanje lastnosti simetral</vt:lpstr>
      <vt:lpstr>Natančno določanje pik </vt:lpstr>
      <vt:lpstr>Spletne animacije</vt:lpstr>
      <vt:lpstr>Spletne animacije</vt:lpstr>
      <vt:lpstr>Kvizi</vt:lpstr>
      <vt:lpstr>ZA konec!</vt:lpstr>
    </vt:vector>
  </TitlesOfParts>
  <Company>ARNES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predavanja</dc:title>
  <dc:creator>Domen</dc:creator>
  <cp:lastModifiedBy>Katarina Blagus</cp:lastModifiedBy>
  <cp:revision>138</cp:revision>
  <dcterms:created xsi:type="dcterms:W3CDTF">2007-04-11T10:22:40Z</dcterms:created>
  <dcterms:modified xsi:type="dcterms:W3CDTF">2011-03-31T12:28:59Z</dcterms:modified>
</cp:coreProperties>
</file>