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9" r:id="rId2"/>
    <p:sldId id="258" r:id="rId3"/>
    <p:sldId id="262" r:id="rId4"/>
    <p:sldId id="263" r:id="rId5"/>
    <p:sldId id="261" r:id="rId6"/>
    <p:sldId id="290" r:id="rId7"/>
    <p:sldId id="264" r:id="rId8"/>
    <p:sldId id="292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60" r:id="rId3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2BD820-473C-492F-8570-288AF0BFFC68}" type="datetime1">
              <a:rPr lang="sl-SI"/>
              <a:pPr>
                <a:defRPr/>
              </a:pPr>
              <a:t>4/5/12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C3BC4E0-CDC3-466B-8DD4-0A2FF951C99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515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A63C8E35-2292-436D-B367-229CB8DF3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74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2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3152F91-47FE-407D-A99F-AC005ACAA1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F02B053-F3B1-4BB0-A499-E8CD772A3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5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1B7AA77-7EB9-4A8D-9D41-0E2B9D3D3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7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85CC814-C65D-4416-B790-3FE3FBFB7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635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6F76C91-03D6-49B1-9AC6-ED529B03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8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7776A7B-2864-4257-B23F-B8E2A4A25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03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8358839-4351-40C8-8B0F-5FD6EF1FD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84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C30D8EB-8506-4D0D-8A59-660B9B513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4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DC015C6-772C-4A5C-A21F-7B30D8704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96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FC6B81F-1560-4143-A6E3-90651E98E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395D0AE-2A8A-4059-892F-D95F9D19C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15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4A43D26-E643-46CC-A4CC-72E71462C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3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2DC6017-C4DE-4F41-97AB-EE4D4303A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55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D3645B7-8B89-4BF9-9B00-2091A76FC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70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49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B5E11D8-A554-40CA-8FC9-16C79534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CC1E444-18BD-43F8-83D9-0663C9B3B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206B3B3-2F50-4E47-A5A0-EA4024DAA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554E4595-EADB-460D-A266-A6453E3E3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9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D8903FD-C3A0-4480-B344-BA2F44F86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8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5C636A9-C121-40A6-B4F0-5B1007BC8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0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9B98565-9173-4B44-A300-491700CD5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122400DF-C27C-4C9A-B54E-7959793C2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22" r:id="rId1"/>
    <p:sldLayoutId id="2147484823" r:id="rId2"/>
    <p:sldLayoutId id="2147484824" r:id="rId3"/>
    <p:sldLayoutId id="2147484825" r:id="rId4"/>
    <p:sldLayoutId id="2147484826" r:id="rId5"/>
    <p:sldLayoutId id="2147484827" r:id="rId6"/>
    <p:sldLayoutId id="2147484828" r:id="rId7"/>
    <p:sldLayoutId id="2147484829" r:id="rId8"/>
    <p:sldLayoutId id="2147484830" r:id="rId9"/>
    <p:sldLayoutId id="2147484831" r:id="rId10"/>
    <p:sldLayoutId id="2147484832" r:id="rId11"/>
    <p:sldLayoutId id="2147484833" r:id="rId12"/>
    <p:sldLayoutId id="2147484834" r:id="rId13"/>
    <p:sldLayoutId id="2147484835" r:id="rId14"/>
    <p:sldLayoutId id="2147484836" r:id="rId15"/>
    <p:sldLayoutId id="2147484837" r:id="rId16"/>
    <p:sldLayoutId id="2147484838" r:id="rId17"/>
    <p:sldLayoutId id="2147484839" r:id="rId18"/>
    <p:sldLayoutId id="2147484840" r:id="rId19"/>
    <p:sldLayoutId id="2147484841" r:id="rId20"/>
    <p:sldLayoutId id="2147484842" r:id="rId21"/>
    <p:sldLayoutId id="2147484843" r:id="rId22"/>
    <p:sldLayoutId id="2147484844" r:id="rId2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lavica.suhovrsnik@gmail.com" TargetMode="External"/><Relationship Id="rId3" Type="http://schemas.openxmlformats.org/officeDocument/2006/relationships/hyperlink" Target="mailto:dusanka.colnar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tat.si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468313" y="4365625"/>
            <a:ext cx="8351837" cy="1584325"/>
          </a:xfrm>
        </p:spPr>
        <p:txBody>
          <a:bodyPr/>
          <a:lstStyle/>
          <a:p>
            <a:pPr algn="ctr"/>
            <a:r>
              <a:rPr lang="sl-SI" sz="2200" smtClean="0">
                <a:solidFill>
                  <a:schemeClr val="tx1"/>
                </a:solidFill>
              </a:rPr>
              <a:t>Alojzija Suhovršnik,  Dušanka Colnar  </a:t>
            </a:r>
            <a:br>
              <a:rPr lang="sl-SI" sz="2200" smtClean="0">
                <a:solidFill>
                  <a:schemeClr val="tx1"/>
                </a:solidFill>
              </a:rPr>
            </a:br>
            <a:r>
              <a:rPr lang="sl-SI" sz="2200" smtClean="0">
                <a:solidFill>
                  <a:schemeClr val="tx1"/>
                </a:solidFill>
              </a:rPr>
              <a:t>OŠ Frana Kocbeka Gornji Grad   </a:t>
            </a:r>
            <a:r>
              <a:rPr lang="sl-SI" sz="1800" smtClean="0">
                <a:solidFill>
                  <a:schemeClr val="tx1"/>
                </a:solidFill>
              </a:rPr>
              <a:t/>
            </a:r>
            <a:br>
              <a:rPr lang="sl-SI" sz="1800" smtClean="0">
                <a:solidFill>
                  <a:schemeClr val="tx1"/>
                </a:solidFill>
              </a:rPr>
            </a:br>
            <a:r>
              <a:rPr lang="sl-SI" sz="1600" smtClean="0">
                <a:solidFill>
                  <a:srgbClr val="FFFF00"/>
                </a:solidFill>
                <a:hlinkClick r:id="rId2"/>
              </a:rPr>
              <a:t>slavica.suhovrsnik@gmail.com</a:t>
            </a:r>
            <a:r>
              <a:rPr lang="sl-SI" sz="1600" smtClean="0">
                <a:solidFill>
                  <a:srgbClr val="FF0000"/>
                </a:solidFill>
              </a:rPr>
              <a:t>,</a:t>
            </a:r>
            <a:r>
              <a:rPr lang="sl-SI" sz="1600" smtClean="0">
                <a:solidFill>
                  <a:srgbClr val="FFFF00"/>
                </a:solidFill>
              </a:rPr>
              <a:t> </a:t>
            </a:r>
            <a:r>
              <a:rPr lang="sl-SI" sz="1600" smtClean="0">
                <a:solidFill>
                  <a:srgbClr val="FFFF00"/>
                </a:solidFill>
                <a:hlinkClick r:id="rId3"/>
              </a:rPr>
              <a:t>dusanka.colnar@gmail.com</a:t>
            </a:r>
            <a:r>
              <a:rPr lang="sl-SI" sz="1600" smtClean="0">
                <a:solidFill>
                  <a:srgbClr val="FFFF00"/>
                </a:solidFill>
              </a:rPr>
              <a:t> </a:t>
            </a:r>
            <a:r>
              <a:rPr lang="sl-SI" sz="1800" smtClean="0">
                <a:solidFill>
                  <a:schemeClr val="tx1"/>
                </a:solidFill>
              </a:rPr>
              <a:t/>
            </a:r>
            <a:br>
              <a:rPr lang="sl-SI" sz="1800" smtClean="0">
                <a:solidFill>
                  <a:schemeClr val="tx1"/>
                </a:solidFill>
              </a:rPr>
            </a:br>
            <a:endParaRPr lang="sl-SI" sz="1800" smtClean="0">
              <a:solidFill>
                <a:schemeClr val="tx1"/>
              </a:solidFill>
            </a:endParaRPr>
          </a:p>
        </p:txBody>
      </p:sp>
      <p:sp>
        <p:nvSpPr>
          <p:cNvPr id="2560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23528" y="2060848"/>
            <a:ext cx="8568952" cy="1872208"/>
          </a:xfrm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6200" b="1" dirty="0">
                <a:ln w="1143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Kdo pravi, da statistika ni zanimiva?</a:t>
            </a:r>
            <a:endParaRPr lang="sl-SI" sz="6200" b="1" dirty="0" smtClean="0">
              <a:ln w="1143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08025"/>
          </a:xfrm>
        </p:spPr>
        <p:txBody>
          <a:bodyPr/>
          <a:lstStyle/>
          <a:p>
            <a:pPr>
              <a:defRPr/>
            </a:pPr>
            <a:r>
              <a:rPr lang="sl-SI" u="sng" smtClean="0"/>
              <a:t>1. Uvodna naloga </a:t>
            </a:r>
            <a:r>
              <a:rPr lang="sl-SI" smtClean="0"/>
              <a:t> - žepnina</a:t>
            </a:r>
            <a:endParaRPr lang="sl-SI" u="sng" smtClean="0"/>
          </a:p>
        </p:txBody>
      </p:sp>
      <p:sp>
        <p:nvSpPr>
          <p:cNvPr id="35843" name="Ograda vsebine 2"/>
          <p:cNvSpPr>
            <a:spLocks noGrp="1"/>
          </p:cNvSpPr>
          <p:nvPr>
            <p:ph idx="1"/>
          </p:nvPr>
        </p:nvSpPr>
        <p:spPr>
          <a:xfrm>
            <a:off x="457200" y="3141663"/>
            <a:ext cx="8229600" cy="2787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l-SI" b="1" smtClean="0">
                <a:solidFill>
                  <a:schemeClr val="tx1"/>
                </a:solidFill>
              </a:rPr>
              <a:t>(A) klasično s svinčnikom in papirjem</a:t>
            </a:r>
          </a:p>
          <a:p>
            <a:pPr marL="0" indent="0">
              <a:buFont typeface="Arial" charset="0"/>
              <a:buNone/>
            </a:pPr>
            <a:r>
              <a:rPr lang="sl-SI" b="1" smtClean="0">
                <a:solidFill>
                  <a:schemeClr val="tx1"/>
                </a:solidFill>
              </a:rPr>
              <a:t>(B) uporaba Excelovih preglednic</a:t>
            </a:r>
          </a:p>
          <a:p>
            <a:pPr lvl="2"/>
            <a:r>
              <a:rPr lang="sl-SI" sz="2800" b="1" smtClean="0">
                <a:solidFill>
                  <a:schemeClr val="tx1"/>
                </a:solidFill>
              </a:rPr>
              <a:t>ponovitev</a:t>
            </a:r>
          </a:p>
          <a:p>
            <a:pPr lvl="2"/>
            <a:r>
              <a:rPr lang="sl-SI" sz="2800" b="1" smtClean="0">
                <a:solidFill>
                  <a:schemeClr val="tx1"/>
                </a:solidFill>
              </a:rPr>
              <a:t>vodeno delo</a:t>
            </a:r>
          </a:p>
          <a:p>
            <a:pPr lvl="2"/>
            <a:r>
              <a:rPr lang="sl-SI" sz="2800" b="1" smtClean="0">
                <a:solidFill>
                  <a:schemeClr val="tx1"/>
                </a:solidFill>
              </a:rPr>
              <a:t>demonstracija</a:t>
            </a:r>
          </a:p>
          <a:p>
            <a:pPr marL="0" indent="0">
              <a:buFont typeface="Arial" charset="0"/>
              <a:buNone/>
            </a:pPr>
            <a:endParaRPr lang="sl-SI" b="1" smtClean="0">
              <a:solidFill>
                <a:schemeClr val="tx1"/>
              </a:solidFill>
            </a:endParaRPr>
          </a:p>
          <a:p>
            <a:pPr marL="0" indent="0"/>
            <a:endParaRPr lang="sl-SI" b="1" smtClean="0">
              <a:solidFill>
                <a:schemeClr val="tx1"/>
              </a:solidFill>
            </a:endParaRPr>
          </a:p>
        </p:txBody>
      </p:sp>
      <p:sp>
        <p:nvSpPr>
          <p:cNvPr id="35844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E0C78306-D958-4337-8EA4-9CA9EC381830}" type="slidenum">
              <a:rPr lang="en-US"/>
              <a:pPr eaLnBrk="1" hangingPunct="1"/>
              <a:t>10</a:t>
            </a:fld>
            <a:endParaRPr lang="en-US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5867400" y="476250"/>
          <a:ext cx="2736850" cy="2524128"/>
        </p:xfrm>
        <a:graphic>
          <a:graphicData uri="http://schemas.openxmlformats.org/drawingml/2006/table">
            <a:tbl>
              <a:tblPr/>
              <a:tblGrid>
                <a:gridCol w="1296988"/>
                <a:gridCol w="1439862"/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Mesec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Žepnina v € 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december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50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oktober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september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30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januar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november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L="7620" marR="7620" marT="762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endParaRPr lang="sl-SI" smtClean="0"/>
          </a:p>
        </p:txBody>
      </p:sp>
      <p:sp>
        <p:nvSpPr>
          <p:cNvPr id="36867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sl-SI" smtClean="0"/>
          </a:p>
        </p:txBody>
      </p:sp>
      <p:sp>
        <p:nvSpPr>
          <p:cNvPr id="36868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36869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DC2AC073-B0FE-4A13-8E12-3DBC7AC17979}" type="slidenum">
              <a:rPr lang="en-US"/>
              <a:pPr eaLnBrk="1" hangingPunct="1"/>
              <a:t>11</a:t>
            </a:fld>
            <a:endParaRPr lang="en-US"/>
          </a:p>
        </p:txBody>
      </p:sp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-3"/>
          <a:stretch>
            <a:fillRect/>
          </a:stretch>
        </p:blipFill>
        <p:spPr bwMode="auto">
          <a:xfrm>
            <a:off x="179388" y="1196975"/>
            <a:ext cx="88169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grada vsebine 6"/>
          <p:cNvGraphicFramePr>
            <a:graphicFrameLocks noGrp="1"/>
          </p:cNvGraphicFramePr>
          <p:nvPr>
            <p:ph idx="1"/>
          </p:nvPr>
        </p:nvGraphicFramePr>
        <p:xfrm>
          <a:off x="539750" y="836613"/>
          <a:ext cx="8229600" cy="5040311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493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3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00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93361E6D-EA88-403D-ABBB-A162B0CDB0DD}" type="slidenum">
              <a:rPr lang="en-US"/>
              <a:pPr eaLnBrk="1" hangingPunct="1"/>
              <a:t>12</a:t>
            </a:fld>
            <a:endParaRPr lang="en-US"/>
          </a:p>
        </p:txBody>
      </p:sp>
      <p:pic>
        <p:nvPicPr>
          <p:cNvPr id="3790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1550" y="692150"/>
            <a:ext cx="598011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2233613"/>
            <a:ext cx="54006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4008438"/>
            <a:ext cx="371951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636587"/>
          </a:xfrm>
        </p:spPr>
        <p:txBody>
          <a:bodyPr/>
          <a:lstStyle/>
          <a:p>
            <a:pPr>
              <a:defRPr/>
            </a:pPr>
            <a:r>
              <a:rPr lang="sl-SI" smtClean="0"/>
              <a:t>Dogovor za zapis funkcij</a:t>
            </a:r>
          </a:p>
        </p:txBody>
      </p:sp>
      <p:sp>
        <p:nvSpPr>
          <p:cNvPr id="38915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38916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BD1AD2D9-F132-423A-8D2E-E79AF80ABA75}" type="slidenum">
              <a:rPr lang="en-US"/>
              <a:pPr eaLnBrk="1" hangingPunct="1"/>
              <a:t>13</a:t>
            </a:fld>
            <a:endParaRPr lang="en-US"/>
          </a:p>
        </p:txBody>
      </p:sp>
      <p:pic>
        <p:nvPicPr>
          <p:cNvPr id="389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950" y="2060575"/>
            <a:ext cx="8859838" cy="288131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19904C3B-09B6-47F9-A793-A3C993BF1441}" type="slidenum">
              <a:rPr lang="en-US"/>
              <a:pPr eaLnBrk="1" hangingPunct="1"/>
              <a:t>14</a:t>
            </a:fld>
            <a:endParaRPr lang="en-US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908050"/>
            <a:ext cx="7248525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sz="3200" u="sng" smtClean="0"/>
              <a:t>2. Raziskujemo </a:t>
            </a:r>
            <a:r>
              <a:rPr lang="sl-SI" sz="3200" smtClean="0"/>
              <a:t>– koliko oseb v SLO ima taka imena kot učenci 9.a</a:t>
            </a:r>
          </a:p>
        </p:txBody>
      </p:sp>
      <p:sp>
        <p:nvSpPr>
          <p:cNvPr id="40963" name="Ograda vsebine 2"/>
          <p:cNvSpPr>
            <a:spLocks noGrp="1"/>
          </p:cNvSpPr>
          <p:nvPr>
            <p:ph idx="1"/>
          </p:nvPr>
        </p:nvSpPr>
        <p:spPr>
          <a:xfrm>
            <a:off x="468313" y="2584450"/>
            <a:ext cx="8229600" cy="3508375"/>
          </a:xfrm>
        </p:spPr>
        <p:txBody>
          <a:bodyPr/>
          <a:lstStyle/>
          <a:p>
            <a:r>
              <a:rPr lang="sl-SI" b="1" smtClean="0">
                <a:solidFill>
                  <a:schemeClr val="tx1"/>
                </a:solidFill>
              </a:rPr>
              <a:t>Program Excel</a:t>
            </a:r>
          </a:p>
          <a:p>
            <a:r>
              <a:rPr lang="sl-SI" b="1" smtClean="0">
                <a:solidFill>
                  <a:schemeClr val="tx1"/>
                </a:solidFill>
              </a:rPr>
              <a:t>Pripravljena tabela z imeni vseh učencev</a:t>
            </a:r>
          </a:p>
          <a:p>
            <a:r>
              <a:rPr lang="sl-SI" b="1" smtClean="0">
                <a:solidFill>
                  <a:schemeClr val="tx1"/>
                </a:solidFill>
              </a:rPr>
              <a:t>Spletne strani Statističnega urada</a:t>
            </a:r>
          </a:p>
          <a:p>
            <a:endParaRPr lang="sl-SI" b="1" smtClean="0">
              <a:solidFill>
                <a:schemeClr val="tx1"/>
              </a:solidFill>
            </a:endParaRPr>
          </a:p>
          <a:p>
            <a:r>
              <a:rPr lang="sl-SI" b="1" smtClean="0">
                <a:solidFill>
                  <a:schemeClr val="tx1"/>
                </a:solidFill>
              </a:rPr>
              <a:t>Samostojno delo, sodelovanje, utrjevanje</a:t>
            </a:r>
          </a:p>
          <a:p>
            <a:r>
              <a:rPr lang="sl-SI" b="1" smtClean="0">
                <a:solidFill>
                  <a:schemeClr val="tx1"/>
                </a:solidFill>
              </a:rPr>
              <a:t>Poslušanje, ustvarjalnost, individualizacija</a:t>
            </a:r>
          </a:p>
        </p:txBody>
      </p:sp>
      <p:sp>
        <p:nvSpPr>
          <p:cNvPr id="4096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40965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5EC5F19E-3A3B-4260-ABC0-37789544E696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endParaRPr lang="sl-SI" smtClean="0"/>
          </a:p>
        </p:txBody>
      </p:sp>
      <p:sp>
        <p:nvSpPr>
          <p:cNvPr id="41987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A870DA05-A601-4E8E-B0FD-504AF9305FA1}" type="slidenum">
              <a:rPr lang="en-US"/>
              <a:pPr eaLnBrk="1" hangingPunct="1"/>
              <a:t>16</a:t>
            </a:fld>
            <a:endParaRPr lang="en-US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812800"/>
            <a:ext cx="71247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79838" y="1268413"/>
            <a:ext cx="4932362" cy="4646612"/>
          </a:xfrm>
          <a:ln w="57150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8" name="Ukrivljen povezovalnik 7"/>
          <p:cNvCxnSpPr/>
          <p:nvPr/>
        </p:nvCxnSpPr>
        <p:spPr>
          <a:xfrm rot="10800000" flipV="1">
            <a:off x="1692275" y="2298700"/>
            <a:ext cx="3600450" cy="2200275"/>
          </a:xfrm>
          <a:prstGeom prst="curved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1075"/>
            <a:ext cx="8204200" cy="565150"/>
          </a:xfrm>
        </p:spPr>
        <p:txBody>
          <a:bodyPr/>
          <a:lstStyle/>
          <a:p>
            <a:pPr>
              <a:defRPr/>
            </a:pPr>
            <a:r>
              <a:rPr lang="sl-SI" smtClean="0"/>
              <a:t>Izdelki učencev</a:t>
            </a:r>
          </a:p>
        </p:txBody>
      </p:sp>
      <p:sp>
        <p:nvSpPr>
          <p:cNvPr id="43011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sl-SI" smtClean="0"/>
          </a:p>
        </p:txBody>
      </p:sp>
      <p:sp>
        <p:nvSpPr>
          <p:cNvPr id="43012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43013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E0EAB8D3-FF0A-4E84-BF0B-C0DA08C21573}" type="slidenum">
              <a:rPr lang="en-US"/>
              <a:pPr eaLnBrk="1" hangingPunct="1"/>
              <a:t>17</a:t>
            </a:fld>
            <a:endParaRPr lang="en-US"/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522413"/>
            <a:ext cx="8424862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04200" cy="493712"/>
          </a:xfrm>
        </p:spPr>
        <p:txBody>
          <a:bodyPr/>
          <a:lstStyle/>
          <a:p>
            <a:pPr>
              <a:defRPr/>
            </a:pPr>
            <a:r>
              <a:rPr lang="sl-SI" smtClean="0"/>
              <a:t>Različni pristopi in spretnosti</a:t>
            </a:r>
          </a:p>
        </p:txBody>
      </p:sp>
      <p:sp>
        <p:nvSpPr>
          <p:cNvPr id="44035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sl-SI" smtClean="0"/>
          </a:p>
        </p:txBody>
      </p:sp>
      <p:sp>
        <p:nvSpPr>
          <p:cNvPr id="44036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44037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7C3977CD-88CF-4207-AF81-8B548C9C7C2A}" type="slidenum">
              <a:rPr lang="en-US"/>
              <a:pPr eaLnBrk="1" hangingPunct="1"/>
              <a:t>18</a:t>
            </a:fld>
            <a:endParaRPr lang="en-US"/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8" y="1700213"/>
            <a:ext cx="83375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1052513"/>
            <a:ext cx="8204200" cy="493712"/>
          </a:xfrm>
        </p:spPr>
        <p:txBody>
          <a:bodyPr/>
          <a:lstStyle/>
          <a:p>
            <a:pPr>
              <a:defRPr/>
            </a:pPr>
            <a:r>
              <a:rPr lang="sl-SI" smtClean="0"/>
              <a:t>Modro - roza kombinacija…</a:t>
            </a:r>
          </a:p>
        </p:txBody>
      </p:sp>
      <p:sp>
        <p:nvSpPr>
          <p:cNvPr id="45059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sl-SI" smtClean="0"/>
          </a:p>
        </p:txBody>
      </p:sp>
      <p:sp>
        <p:nvSpPr>
          <p:cNvPr id="45060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45061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83EC7DBE-6043-4F9E-BCDF-5AB3F8FE3589}" type="slidenum">
              <a:rPr lang="en-US"/>
              <a:pPr eaLnBrk="1" hangingPunct="1"/>
              <a:t>19</a:t>
            </a:fld>
            <a:endParaRPr lang="en-US"/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1628775"/>
            <a:ext cx="8828088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 eaLnBrk="1" hangingPunct="1">
              <a:defRPr/>
            </a:pPr>
            <a:r>
              <a:rPr lang="sl-SI" smtClean="0"/>
              <a:t>Uvodna vprašanja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eaLnBrk="1" hangingPunct="1"/>
            <a:r>
              <a:rPr lang="sl-SI" smtClean="0"/>
              <a:t>Ali je medpredmetno povezovanje pomembno?</a:t>
            </a:r>
          </a:p>
          <a:p>
            <a:pPr eaLnBrk="1" hangingPunct="1"/>
            <a:r>
              <a:rPr lang="sl-SI" smtClean="0"/>
              <a:t>Ali je sploh možno medpredmetno “nepovezovanje”?</a:t>
            </a:r>
          </a:p>
          <a:p>
            <a:pPr eaLnBrk="1" hangingPunct="1"/>
            <a:r>
              <a:rPr lang="sl-SI" smtClean="0"/>
              <a:t>Katero znanje ali bolje veščine resnično potrebujemo za prihodnost?</a:t>
            </a:r>
          </a:p>
          <a:p>
            <a:pPr eaLnBrk="1" hangingPunct="1"/>
            <a:endParaRPr lang="sl-SI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</p:txBody>
      </p:sp>
      <p:sp>
        <p:nvSpPr>
          <p:cNvPr id="2662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958F8D23-DD2C-4BE1-A18D-CCF9D49F22E1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348662" cy="636587"/>
          </a:xfrm>
        </p:spPr>
        <p:txBody>
          <a:bodyPr/>
          <a:lstStyle/>
          <a:p>
            <a:pPr>
              <a:defRPr/>
            </a:pPr>
            <a:r>
              <a:rPr lang="sl-SI" u="sng" smtClean="0"/>
              <a:t>Ugotovitve in komentar</a:t>
            </a:r>
            <a:r>
              <a:rPr lang="sl-SI" smtClean="0"/>
              <a:t> - k dobljenim podatkom</a:t>
            </a:r>
          </a:p>
        </p:txBody>
      </p:sp>
      <p:sp>
        <p:nvSpPr>
          <p:cNvPr id="46083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46084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55195EE9-9DA7-4A59-8E4F-47866FC8DC11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46085" name="Ograda vsebine 5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3311525"/>
          </a:xfrm>
        </p:spPr>
        <p:txBody>
          <a:bodyPr/>
          <a:lstStyle/>
          <a:p>
            <a:r>
              <a:rPr lang="sl-SI" b="1" smtClean="0">
                <a:solidFill>
                  <a:schemeClr val="tx1"/>
                </a:solidFill>
              </a:rPr>
              <a:t>najpogosteje pri M, Ž in skupaj</a:t>
            </a:r>
          </a:p>
          <a:p>
            <a:r>
              <a:rPr lang="sl-SI" b="1" smtClean="0">
                <a:solidFill>
                  <a:schemeClr val="tx1"/>
                </a:solidFill>
              </a:rPr>
              <a:t>primerjava M-Ž</a:t>
            </a:r>
          </a:p>
          <a:p>
            <a:pPr lvl="3" indent="-342900"/>
            <a:r>
              <a:rPr lang="sl-SI" sz="2800" b="1" smtClean="0">
                <a:solidFill>
                  <a:schemeClr val="tx1"/>
                </a:solidFill>
              </a:rPr>
              <a:t>min, max , skupaj</a:t>
            </a:r>
          </a:p>
          <a:p>
            <a:pPr lvl="3" indent="-342900"/>
            <a:r>
              <a:rPr lang="sl-SI" sz="2800" b="1" smtClean="0">
                <a:solidFill>
                  <a:schemeClr val="tx1"/>
                </a:solidFill>
              </a:rPr>
              <a:t>povprečje</a:t>
            </a:r>
          </a:p>
          <a:p>
            <a:pPr lvl="3" indent="-342900"/>
            <a:r>
              <a:rPr lang="sl-SI" sz="2800" b="1" smtClean="0">
                <a:solidFill>
                  <a:schemeClr val="tx1"/>
                </a:solidFill>
              </a:rPr>
              <a:t>modus ?</a:t>
            </a:r>
          </a:p>
          <a:p>
            <a:r>
              <a:rPr lang="sl-SI" b="1" smtClean="0">
                <a:solidFill>
                  <a:schemeClr val="tx1"/>
                </a:solidFill>
              </a:rPr>
              <a:t>…</a:t>
            </a:r>
          </a:p>
          <a:p>
            <a:endParaRPr lang="sl-SI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sl-SI" u="sng" smtClean="0"/>
              <a:t>3. Računamo</a:t>
            </a:r>
            <a:r>
              <a:rPr lang="sl-SI" smtClean="0"/>
              <a:t> – povprečna gostota naseljenosti prebivalstva</a:t>
            </a:r>
          </a:p>
        </p:txBody>
      </p:sp>
      <p:sp>
        <p:nvSpPr>
          <p:cNvPr id="47107" name="Ograda vsebine 2"/>
          <p:cNvSpPr>
            <a:spLocks noGrp="1"/>
          </p:cNvSpPr>
          <p:nvPr>
            <p:ph idx="1"/>
          </p:nvPr>
        </p:nvSpPr>
        <p:spPr>
          <a:xfrm>
            <a:off x="468313" y="2636838"/>
            <a:ext cx="8229600" cy="3221037"/>
          </a:xfrm>
        </p:spPr>
        <p:txBody>
          <a:bodyPr/>
          <a:lstStyle/>
          <a:p>
            <a:r>
              <a:rPr lang="sl-SI" b="1" smtClean="0">
                <a:solidFill>
                  <a:schemeClr val="tx1"/>
                </a:solidFill>
              </a:rPr>
              <a:t>pripravljena tabela v Excelu</a:t>
            </a:r>
          </a:p>
          <a:p>
            <a:r>
              <a:rPr lang="sl-SI" b="1" smtClean="0">
                <a:solidFill>
                  <a:schemeClr val="tx1"/>
                </a:solidFill>
              </a:rPr>
              <a:t>podatki na spletni strani Statističnega urada</a:t>
            </a:r>
          </a:p>
          <a:p>
            <a:r>
              <a:rPr lang="sl-SI" b="1" smtClean="0">
                <a:solidFill>
                  <a:schemeClr val="tx1"/>
                </a:solidFill>
              </a:rPr>
              <a:t>samostojno + vodeno</a:t>
            </a:r>
          </a:p>
          <a:p>
            <a:r>
              <a:rPr lang="sl-SI" b="1" smtClean="0">
                <a:solidFill>
                  <a:schemeClr val="tx1"/>
                </a:solidFill>
              </a:rPr>
              <a:t>razmislimo in zapišemo enačbe funkcij</a:t>
            </a:r>
          </a:p>
        </p:txBody>
      </p:sp>
      <p:sp>
        <p:nvSpPr>
          <p:cNvPr id="47108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47109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F205F48A-892A-46A7-86D2-D406D5F563F9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00050" y="981075"/>
            <a:ext cx="8204200" cy="420688"/>
          </a:xfrm>
        </p:spPr>
        <p:txBody>
          <a:bodyPr/>
          <a:lstStyle/>
          <a:p>
            <a:pPr>
              <a:defRPr/>
            </a:pPr>
            <a:r>
              <a:rPr lang="sl-SI" smtClean="0"/>
              <a:t>Naloga</a:t>
            </a:r>
          </a:p>
        </p:txBody>
      </p:sp>
      <p:sp>
        <p:nvSpPr>
          <p:cNvPr id="48131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endParaRPr lang="sl-SI" smtClean="0"/>
          </a:p>
        </p:txBody>
      </p:sp>
      <p:sp>
        <p:nvSpPr>
          <p:cNvPr id="48132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48133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B97D7B27-68BE-420B-89C4-A6878C187D0E}" type="slidenum">
              <a:rPr lang="en-US"/>
              <a:pPr eaLnBrk="1" hangingPunct="1"/>
              <a:t>22</a:t>
            </a:fld>
            <a:endParaRPr lang="en-US"/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92"/>
          <a:stretch>
            <a:fillRect/>
          </a:stretch>
        </p:blipFill>
        <p:spPr bwMode="auto">
          <a:xfrm>
            <a:off x="323850" y="1412875"/>
            <a:ext cx="84963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04200" cy="431800"/>
          </a:xfrm>
        </p:spPr>
        <p:txBody>
          <a:bodyPr/>
          <a:lstStyle/>
          <a:p>
            <a:pPr>
              <a:defRPr/>
            </a:pPr>
            <a:r>
              <a:rPr lang="sl-SI" smtClean="0"/>
              <a:t>Vnos podatkov</a:t>
            </a:r>
          </a:p>
        </p:txBody>
      </p:sp>
      <p:sp>
        <p:nvSpPr>
          <p:cNvPr id="49155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49156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F3391F0F-AA99-4C88-9D2B-FC70418EC75D}" type="slidenum">
              <a:rPr lang="en-US"/>
              <a:pPr eaLnBrk="1" hangingPunct="1"/>
              <a:t>23</a:t>
            </a:fld>
            <a:endParaRPr lang="en-US"/>
          </a:p>
        </p:txBody>
      </p:sp>
      <p:sp>
        <p:nvSpPr>
          <p:cNvPr id="49157" name="Ograda vsebine 11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sl-SI" smtClean="0"/>
          </a:p>
        </p:txBody>
      </p:sp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125413" y="1412875"/>
            <a:ext cx="85645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Ograda vsebine 7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549275"/>
            <a:ext cx="5473700" cy="345598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160" name="Ukrivljen povezovalnik 16"/>
          <p:cNvCxnSpPr>
            <a:cxnSpLocks noChangeShapeType="1"/>
          </p:cNvCxnSpPr>
          <p:nvPr/>
        </p:nvCxnSpPr>
        <p:spPr bwMode="auto">
          <a:xfrm rot="10800000" flipV="1">
            <a:off x="3851275" y="3840163"/>
            <a:ext cx="1258888" cy="957262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6888" y="981075"/>
            <a:ext cx="8204200" cy="360363"/>
          </a:xfrm>
        </p:spPr>
        <p:txBody>
          <a:bodyPr/>
          <a:lstStyle/>
          <a:p>
            <a:pPr>
              <a:defRPr/>
            </a:pPr>
            <a:r>
              <a:rPr lang="sl-SI" smtClean="0"/>
              <a:t>Sestavimo enačbo funkcije</a:t>
            </a:r>
          </a:p>
        </p:txBody>
      </p:sp>
      <p:sp>
        <p:nvSpPr>
          <p:cNvPr id="50179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50180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AA13B4D8-46BE-4ADF-B63F-10B06F9B9861}" type="slidenum">
              <a:rPr lang="en-US"/>
              <a:pPr eaLnBrk="1" hangingPunct="1"/>
              <a:t>24</a:t>
            </a:fld>
            <a:endParaRPr lang="en-US"/>
          </a:p>
        </p:txBody>
      </p:sp>
      <p:sp>
        <p:nvSpPr>
          <p:cNvPr id="50181" name="Ograda vsebine 10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endParaRPr lang="sl-SI" smtClean="0"/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1484313"/>
            <a:ext cx="8637587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a 11"/>
          <p:cNvSpPr/>
          <p:nvPr/>
        </p:nvSpPr>
        <p:spPr>
          <a:xfrm>
            <a:off x="4097338" y="4508500"/>
            <a:ext cx="2305050" cy="936625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981075"/>
            <a:ext cx="8204200" cy="431800"/>
          </a:xfrm>
        </p:spPr>
        <p:txBody>
          <a:bodyPr/>
          <a:lstStyle/>
          <a:p>
            <a:pPr>
              <a:defRPr/>
            </a:pPr>
            <a:r>
              <a:rPr lang="sl-SI" smtClean="0"/>
              <a:t>Končni izdelek</a:t>
            </a:r>
          </a:p>
        </p:txBody>
      </p:sp>
      <p:sp>
        <p:nvSpPr>
          <p:cNvPr id="51203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sl-SI" smtClean="0"/>
          </a:p>
        </p:txBody>
      </p:sp>
      <p:sp>
        <p:nvSpPr>
          <p:cNvPr id="51204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51205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30D39EBA-7F34-4E16-B415-A93F4EC4D7B4}" type="slidenum">
              <a:rPr lang="en-US"/>
              <a:pPr eaLnBrk="1" hangingPunct="1"/>
              <a:t>25</a:t>
            </a:fld>
            <a:endParaRPr lang="en-US"/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544638"/>
            <a:ext cx="8713787" cy="44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13" y="1125538"/>
            <a:ext cx="8204200" cy="636587"/>
          </a:xfrm>
        </p:spPr>
        <p:txBody>
          <a:bodyPr/>
          <a:lstStyle/>
          <a:p>
            <a:pPr>
              <a:defRPr/>
            </a:pPr>
            <a:r>
              <a:rPr lang="sl-SI" sz="3200" smtClean="0"/>
              <a:t>ZAKLJUČEK</a:t>
            </a:r>
          </a:p>
        </p:txBody>
      </p:sp>
      <p:sp>
        <p:nvSpPr>
          <p:cNvPr id="52227" name="Ograda vsebine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l-SI" b="1" smtClean="0">
                <a:solidFill>
                  <a:schemeClr val="tx1"/>
                </a:solidFill>
              </a:rPr>
              <a:t>Vsebina:</a:t>
            </a:r>
          </a:p>
          <a:p>
            <a:pPr lvl="1">
              <a:buFont typeface="Wingdings" charset="2"/>
              <a:buChar char="q"/>
            </a:pPr>
            <a:r>
              <a:rPr lang="sl-SI" b="1" smtClean="0">
                <a:solidFill>
                  <a:schemeClr val="tx1"/>
                </a:solidFill>
              </a:rPr>
              <a:t> prepletanje GEO + MAT, RAČ</a:t>
            </a:r>
          </a:p>
          <a:p>
            <a:pPr lvl="1">
              <a:buFont typeface="Wingdings" charset="2"/>
              <a:buChar char="q"/>
            </a:pPr>
            <a:r>
              <a:rPr lang="sl-SI" b="1" smtClean="0">
                <a:solidFill>
                  <a:schemeClr val="tx1"/>
                </a:solidFill>
              </a:rPr>
              <a:t> smiselna uporaba računalnika</a:t>
            </a:r>
          </a:p>
          <a:p>
            <a:pPr lvl="1">
              <a:buFont typeface="Wingdings" charset="2"/>
              <a:buChar char="q"/>
            </a:pPr>
            <a:r>
              <a:rPr lang="sl-SI" b="1" smtClean="0">
                <a:solidFill>
                  <a:schemeClr val="tx1"/>
                </a:solidFill>
              </a:rPr>
              <a:t> primeri iz realnega življenja</a:t>
            </a:r>
          </a:p>
          <a:p>
            <a:pPr lvl="1">
              <a:buFont typeface="Wingdings" charset="2"/>
              <a:buChar char="q"/>
            </a:pPr>
            <a:r>
              <a:rPr lang="sl-SI" b="1" smtClean="0">
                <a:solidFill>
                  <a:schemeClr val="tx1"/>
                </a:solidFill>
              </a:rPr>
              <a:t> uporaba v vsakdanjem življenju</a:t>
            </a:r>
          </a:p>
          <a:p>
            <a:pPr lvl="1">
              <a:buFontTx/>
              <a:buNone/>
            </a:pPr>
            <a:endParaRPr lang="sl-SI" b="1" smtClean="0">
              <a:solidFill>
                <a:schemeClr val="tx1"/>
              </a:solidFill>
            </a:endParaRPr>
          </a:p>
          <a:p>
            <a:pPr marL="0" indent="0">
              <a:buFont typeface="Arial" charset="0"/>
              <a:buNone/>
            </a:pPr>
            <a:endParaRPr lang="sl-SI" b="1" smtClean="0">
              <a:solidFill>
                <a:schemeClr val="tx1"/>
              </a:solidFill>
            </a:endParaRPr>
          </a:p>
        </p:txBody>
      </p:sp>
      <p:sp>
        <p:nvSpPr>
          <p:cNvPr id="52228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52229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4C3CBAE3-26C5-40D4-BE8F-A0E9B6B834F3}" type="slidenum">
              <a:rPr lang="en-US"/>
              <a:pPr eaLnBrk="1" hangingPunct="1"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grada vsebine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3005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l-SI" b="1" smtClean="0">
                <a:solidFill>
                  <a:schemeClr val="tx1"/>
                </a:solidFill>
              </a:rPr>
              <a:t>Oblike dela:</a:t>
            </a:r>
          </a:p>
          <a:p>
            <a:pPr marL="857250" lvl="1" indent="-457200">
              <a:buFont typeface="Wingdings" charset="2"/>
              <a:buChar char="q"/>
            </a:pPr>
            <a:r>
              <a:rPr lang="sl-SI" sz="2800" b="1" smtClean="0">
                <a:solidFill>
                  <a:schemeClr val="tx1"/>
                </a:solidFill>
              </a:rPr>
              <a:t>frontalno, skupinsko in individualno</a:t>
            </a:r>
          </a:p>
          <a:p>
            <a:pPr marL="857250" lvl="1" indent="-457200">
              <a:buFont typeface="Wingdings" charset="2"/>
              <a:buChar char="q"/>
            </a:pPr>
            <a:r>
              <a:rPr lang="sl-SI" sz="2800" b="1" smtClean="0">
                <a:solidFill>
                  <a:schemeClr val="tx1"/>
                </a:solidFill>
              </a:rPr>
              <a:t>vodeno in samostojno</a:t>
            </a:r>
          </a:p>
          <a:p>
            <a:pPr marL="857250" lvl="1" indent="-457200">
              <a:buFont typeface="Wingdings" charset="2"/>
              <a:buChar char="q"/>
            </a:pPr>
            <a:r>
              <a:rPr lang="sl-SI" sz="2800" b="1" smtClean="0">
                <a:solidFill>
                  <a:schemeClr val="tx1"/>
                </a:solidFill>
              </a:rPr>
              <a:t>poslušanje, poročanje</a:t>
            </a:r>
          </a:p>
          <a:p>
            <a:pPr marL="857250" lvl="1" indent="-457200">
              <a:buFont typeface="Wingdings" charset="2"/>
              <a:buChar char="q"/>
            </a:pPr>
            <a:r>
              <a:rPr lang="sl-SI" sz="2800" b="1" smtClean="0">
                <a:solidFill>
                  <a:schemeClr val="tx1"/>
                </a:solidFill>
              </a:rPr>
              <a:t>prilagojeno posamezniku, ustvarjalno</a:t>
            </a:r>
          </a:p>
          <a:p>
            <a:pPr marL="857250" lvl="1" indent="-457200">
              <a:buFont typeface="Wingdings" charset="2"/>
              <a:buChar char="q"/>
            </a:pPr>
            <a:endParaRPr lang="sl-SI" sz="2800" b="1" smtClean="0">
              <a:solidFill>
                <a:schemeClr val="tx1"/>
              </a:solidFill>
            </a:endParaRPr>
          </a:p>
        </p:txBody>
      </p:sp>
      <p:sp>
        <p:nvSpPr>
          <p:cNvPr id="53251" name="Ograda vsebine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53252" name="Ograda številke diapozitiva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51ECF3E4-2624-4404-9AFE-A16FE070A9BD}" type="slidenum">
              <a:rPr lang="en-US"/>
              <a:pPr eaLnBrk="1" hangingPunct="1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32138" y="476250"/>
            <a:ext cx="5543550" cy="360363"/>
          </a:xfrm>
        </p:spPr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>
              <a:solidFill>
                <a:srgbClr val="0070C0"/>
              </a:solidFill>
            </a:endParaRP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8207375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>
              <a:solidFill>
                <a:schemeClr val="bg2"/>
              </a:solidFill>
            </a:endParaRPr>
          </a:p>
          <a:p>
            <a:pPr eaLnBrk="1" hangingPunct="1"/>
            <a:fld id="{E12369B9-EC1B-496C-BBC7-E4F468127A41}" type="slidenum">
              <a:rPr lang="en-US">
                <a:solidFill>
                  <a:schemeClr val="bg2"/>
                </a:solidFill>
              </a:rPr>
              <a:pPr eaLnBrk="1" hangingPunct="1"/>
              <a:t>28</a:t>
            </a:fld>
            <a:endParaRPr lang="en-US">
              <a:solidFill>
                <a:schemeClr val="bg2"/>
              </a:solidFill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993900"/>
            <a:ext cx="39528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je z besedilom 15"/>
          <p:cNvSpPr txBox="1"/>
          <p:nvPr/>
        </p:nvSpPr>
        <p:spPr>
          <a:xfrm>
            <a:off x="1756083" y="946819"/>
            <a:ext cx="5184576" cy="87100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sl-SI" sz="4400" b="1" dirty="0">
                <a:ln w="19050" cap="flat" cmpd="sng" algn="ctr">
                  <a:solidFill>
                    <a:srgbClr val="0070C0"/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Hvala za pozornost!</a:t>
            </a:r>
            <a:endParaRPr lang="sl-SI" sz="4400" dirty="0">
              <a:ln w="19050" cap="flat" cmpd="sng" algn="ctr">
                <a:solidFill>
                  <a:srgbClr val="0070C0"/>
                </a:solidFill>
                <a:prstDash val="solid"/>
                <a:round/>
              </a:ln>
              <a:solidFill>
                <a:srgbClr val="0000FF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54278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4625" y="946150"/>
            <a:ext cx="8064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4636320" y="2771522"/>
            <a:ext cx="4176464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sl-SI" b="1" dirty="0">
                <a:ln w="11430"/>
                <a:solidFill>
                  <a:srgbClr val="2539D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ＭＳ Ｐゴシック" charset="-128"/>
              </a:rPr>
              <a:t>Kdo pravi, da statistika ni zanimiva?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8207375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>
              <a:solidFill>
                <a:schemeClr val="bg2"/>
              </a:solidFill>
            </a:endParaRPr>
          </a:p>
          <a:p>
            <a:pPr eaLnBrk="1" hangingPunct="1"/>
            <a:fld id="{CC56DCE0-EB1C-4834-9737-A015DECF052D}" type="slidenum">
              <a:rPr lang="en-US">
                <a:solidFill>
                  <a:schemeClr val="bg2"/>
                </a:solidFill>
              </a:rPr>
              <a:pPr eaLnBrk="1" hangingPunct="1"/>
              <a:t>29</a:t>
            </a:fld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57713"/>
          </a:xfrm>
        </p:spPr>
        <p:txBody>
          <a:bodyPr/>
          <a:lstStyle/>
          <a:p>
            <a:pPr algn="ctr"/>
            <a:endParaRPr lang="en-US" smtClean="0"/>
          </a:p>
          <a:p>
            <a:pPr algn="ctr"/>
            <a:r>
              <a:rPr lang="en-US" smtClean="0"/>
              <a:t>Do učnega transfera lahko pride znotraj predmeta, med predmeti, ob prehodu iz nižje v višjo stopnjo šolanja ter med šolskimi predmeti in zunajšolskimi, poklicnimi in življenjskimi situacijami.</a:t>
            </a:r>
          </a:p>
          <a:p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/>
              <a:t>               Barica Marentič Požarnik 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en-US" smtClean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5396B44E-8EEB-4879-BE99-26320118A9D7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914400"/>
            <a:ext cx="8204200" cy="1295400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000" smtClean="0"/>
              <a:t>PRIMER DOBRE PRAKSE: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STATISTIČNA OBDELAVA PODATKOV IN NJENA UPORABNOST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429000"/>
          </a:xfrm>
        </p:spPr>
        <p:txBody>
          <a:bodyPr/>
          <a:lstStyle/>
          <a:p>
            <a:r>
              <a:rPr lang="en-US" smtClean="0"/>
              <a:t>Kaj želiva, da bi učenci dosegli ob koncu ure medpredmetnega povezovanja?</a:t>
            </a:r>
          </a:p>
          <a:p>
            <a:r>
              <a:rPr lang="en-US" smtClean="0"/>
              <a:t>Katere strategije in veščine bodo učencem omogočale razvijati vseživljenjsko znanje?</a:t>
            </a:r>
          </a:p>
          <a:p>
            <a:r>
              <a:rPr lang="en-US" smtClean="0"/>
              <a:t>Katera temeljna znanja in spretnosti bodo učenci razvijali zato, da bi dosegli vseživljenjsko znanje?   </a:t>
            </a:r>
          </a:p>
        </p:txBody>
      </p:sp>
      <p:sp>
        <p:nvSpPr>
          <p:cNvPr id="28676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en-US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440EF455-2124-4B74-B78B-6444D61EDDE4}" type="slidenum">
              <a:rPr lang="en-US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838200"/>
            <a:ext cx="82042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POTEK UČNE URE: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724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Geografski del:</a:t>
            </a:r>
          </a:p>
          <a:p>
            <a:pPr>
              <a:buFont typeface="Arial" charset="0"/>
              <a:buNone/>
            </a:pPr>
            <a:r>
              <a:rPr lang="en-US" smtClean="0"/>
              <a:t>   - Ponovitev temeljnih pojmov in problemskih </a:t>
            </a:r>
          </a:p>
          <a:p>
            <a:pPr>
              <a:buFont typeface="Arial" charset="0"/>
              <a:buNone/>
            </a:pPr>
            <a:r>
              <a:rPr lang="en-US" smtClean="0"/>
              <a:t>     situacij iz demografije SLO,</a:t>
            </a:r>
          </a:p>
          <a:p>
            <a:pPr>
              <a:buFont typeface="Arial" charset="0"/>
              <a:buNone/>
            </a:pPr>
            <a:r>
              <a:rPr lang="en-US" smtClean="0"/>
              <a:t>   - iskanje podatkov na spletni strani Statističnega</a:t>
            </a:r>
          </a:p>
          <a:p>
            <a:pPr>
              <a:buFont typeface="Arial" charset="0"/>
              <a:buNone/>
            </a:pPr>
            <a:r>
              <a:rPr lang="en-US" smtClean="0"/>
              <a:t>     urada Slovenije. </a:t>
            </a:r>
          </a:p>
          <a:p>
            <a:pPr>
              <a:buFont typeface="Arial" charset="0"/>
              <a:buNone/>
            </a:pPr>
            <a:r>
              <a:rPr lang="en-US" smtClean="0"/>
              <a:t>Matematični del:</a:t>
            </a:r>
          </a:p>
          <a:p>
            <a:pPr>
              <a:buFont typeface="Arial" charset="0"/>
              <a:buNone/>
            </a:pPr>
            <a:r>
              <a:rPr lang="en-US" smtClean="0"/>
              <a:t>    - Uporaba in obdelava pridobljenih podatkov s</a:t>
            </a:r>
          </a:p>
          <a:p>
            <a:pPr>
              <a:buFont typeface="Arial" charset="0"/>
              <a:buNone/>
            </a:pPr>
            <a:r>
              <a:rPr lang="en-US" smtClean="0"/>
              <a:t>      programom Excel,</a:t>
            </a:r>
          </a:p>
          <a:p>
            <a:pPr>
              <a:buFont typeface="Arial" charset="0"/>
              <a:buNone/>
            </a:pPr>
            <a:r>
              <a:rPr lang="en-US" smtClean="0"/>
              <a:t>    - delo z elektronskimi preglednicami.</a:t>
            </a:r>
          </a:p>
          <a:p>
            <a:pPr>
              <a:buFont typeface="Arial" charset="0"/>
              <a:buNone/>
            </a:pPr>
            <a:r>
              <a:rPr lang="en-US" smtClean="0"/>
              <a:t>   </a:t>
            </a:r>
          </a:p>
        </p:txBody>
      </p:sp>
      <p:sp>
        <p:nvSpPr>
          <p:cNvPr id="29700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en-US" smtClean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A503DA7F-6C15-4815-B55B-37E834AD4238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04200" cy="838200"/>
          </a:xfrm>
        </p:spPr>
        <p:txBody>
          <a:bodyPr/>
          <a:lstStyle/>
          <a:p>
            <a:pPr>
              <a:defRPr/>
            </a:pPr>
            <a:r>
              <a:rPr lang="sl-SI" smtClean="0"/>
              <a:t>CILJI ZA PODROČJE GEOGRAFIJE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52913"/>
          </a:xfrm>
        </p:spPr>
        <p:txBody>
          <a:bodyPr/>
          <a:lstStyle/>
          <a:p>
            <a:r>
              <a:rPr lang="sl-SI" smtClean="0"/>
              <a:t>Učenci zanjo poiskati in analizirati statistične podatke z uporabo IKT,</a:t>
            </a:r>
          </a:p>
          <a:p>
            <a:r>
              <a:rPr lang="sl-SI" smtClean="0"/>
              <a:t>samostojno interpretirajo pridobljeno znanje, gs podkrepijo s konkretnimi primeri in nakazujejo rešitve,</a:t>
            </a:r>
          </a:p>
          <a:p>
            <a:r>
              <a:rPr lang="sl-SI" smtClean="0"/>
              <a:t>Povežejo različno znanje in veščine kot način celostnega obravnavanja sodobnih vprašanj za kakovostnejše razumevanje dogajanja okrog sebe.</a:t>
            </a:r>
          </a:p>
        </p:txBody>
      </p:sp>
      <p:sp>
        <p:nvSpPr>
          <p:cNvPr id="3072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en-US" smtClean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DDC68FE5-D16E-470D-BB83-D981BC1CFE18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88"/>
            <a:ext cx="8204200" cy="792162"/>
          </a:xfrm>
        </p:spPr>
        <p:txBody>
          <a:bodyPr/>
          <a:lstStyle/>
          <a:p>
            <a:pPr>
              <a:defRPr/>
            </a:pPr>
            <a:r>
              <a:rPr lang="en-US" smtClean="0"/>
              <a:t>DELOVNA NALOGA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Poišči internetno stran Statističnega urada Slovenije in poišči naslednje podatke!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Poišči podatke o popisu prebivalstva leta 2002!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Poišči in izpiši nekaj zanimivih podatkov o imenih in priimkih!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mtClean="0"/>
              <a:t>Poišči podatke za občino Gornji Grad!</a:t>
            </a:r>
          </a:p>
          <a:p>
            <a:pPr marL="514350" indent="-514350"/>
            <a:endParaRPr lang="en-US" smtClean="0"/>
          </a:p>
        </p:txBody>
      </p:sp>
      <p:sp>
        <p:nvSpPr>
          <p:cNvPr id="31748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en-US" smtClean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89112137-1064-47F4-B988-626DA2E6ED43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r>
              <a:rPr lang="en-US" smtClean="0">
                <a:hlinkClick r:id="rId2"/>
              </a:rPr>
              <a:t>http://www.stat.si/</a:t>
            </a:r>
            <a:endParaRPr lang="en-US" smtClean="0"/>
          </a:p>
          <a:p>
            <a:r>
              <a:rPr lang="en-US" smtClean="0">
                <a:hlinkClick r:id="rId2"/>
              </a:rPr>
              <a:t>Statistični urad Republike Slovenije</a:t>
            </a:r>
            <a:endParaRPr lang="en-US" smtClean="0"/>
          </a:p>
          <a:p>
            <a:endParaRPr lang="en-US" smtClean="0"/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en-US" smtClean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98A3D3C4-5903-4889-96D1-B712032DBDE2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1208088"/>
            <a:ext cx="8204200" cy="636587"/>
          </a:xfrm>
        </p:spPr>
        <p:txBody>
          <a:bodyPr/>
          <a:lstStyle/>
          <a:p>
            <a:pPr eaLnBrk="1" hangingPunct="1">
              <a:defRPr/>
            </a:pPr>
            <a:r>
              <a:rPr lang="sl-SI" u="sng" smtClean="0"/>
              <a:t>MAT – obdelava podatkov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28825"/>
            <a:ext cx="8229600" cy="3900488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sl-SI" b="1" smtClean="0">
                <a:solidFill>
                  <a:schemeClr val="tx1"/>
                </a:solidFill>
              </a:rPr>
              <a:t>Cilji: </a:t>
            </a:r>
          </a:p>
          <a:p>
            <a:pPr marL="0" indent="0" eaLnBrk="1" hangingPunct="1"/>
            <a:r>
              <a:rPr lang="sl-SI" b="1" smtClean="0">
                <a:solidFill>
                  <a:schemeClr val="tx1"/>
                </a:solidFill>
              </a:rPr>
              <a:t>spoznati nove matematične pojme, </a:t>
            </a:r>
          </a:p>
          <a:p>
            <a:pPr marL="0" indent="0" eaLnBrk="1" hangingPunct="1"/>
            <a:r>
              <a:rPr lang="sl-SI" b="1" smtClean="0">
                <a:solidFill>
                  <a:schemeClr val="tx1"/>
                </a:solidFill>
              </a:rPr>
              <a:t>klasično, s svinčnikom in papirjem,</a:t>
            </a:r>
          </a:p>
          <a:p>
            <a:pPr marL="0" indent="0" eaLnBrk="1" hangingPunct="1"/>
            <a:r>
              <a:rPr lang="sl-SI" b="1" smtClean="0">
                <a:solidFill>
                  <a:schemeClr val="tx1"/>
                </a:solidFill>
              </a:rPr>
              <a:t>ozavestiti potrebo po uporabi računalnika,</a:t>
            </a:r>
          </a:p>
          <a:p>
            <a:pPr marL="0" indent="0" eaLnBrk="1" hangingPunct="1"/>
            <a:r>
              <a:rPr lang="sl-SI" b="1" smtClean="0">
                <a:solidFill>
                  <a:schemeClr val="tx1"/>
                </a:solidFill>
              </a:rPr>
              <a:t>izboljšati veščine uporabe računalnika,</a:t>
            </a:r>
          </a:p>
          <a:p>
            <a:pPr marL="0" indent="0" eaLnBrk="1" hangingPunct="1"/>
            <a:r>
              <a:rPr lang="sl-SI" b="1" smtClean="0">
                <a:solidFill>
                  <a:schemeClr val="tx1"/>
                </a:solidFill>
              </a:rPr>
              <a:t>seznaniti se s primeri Excelovih funkcij.</a:t>
            </a:r>
          </a:p>
          <a:p>
            <a:pPr marL="0" indent="0" eaLnBrk="1" hangingPunct="1"/>
            <a:endParaRPr lang="sl-SI" smtClean="0">
              <a:solidFill>
                <a:schemeClr val="tx1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34820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sl-SI" smtClean="0"/>
              <a:t>Kdo pravi, da statistika ni zanimiva?</a:t>
            </a:r>
          </a:p>
          <a:p>
            <a:endParaRPr lang="sl-SI" smtClean="0"/>
          </a:p>
        </p:txBody>
      </p:sp>
      <p:sp>
        <p:nvSpPr>
          <p:cNvPr id="3482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sl-SI"/>
          </a:p>
          <a:p>
            <a:pPr eaLnBrk="1" hangingPunct="1"/>
            <a:fld id="{7AD44846-B1FD-44D7-AE0D-C0B4101E4B87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645</TotalTime>
  <Words>718</Words>
  <Application>Microsoft Macintosh PowerPoint</Application>
  <PresentationFormat>On-screen Show (4:3)</PresentationFormat>
  <Paragraphs>190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arnes_presentation_slo</vt:lpstr>
      <vt:lpstr>Alojzija Suhovršnik,  Dušanka Colnar   OŠ Frana Kocbeka Gornji Grad    slavica.suhovrsnik@gmail.com, dusanka.colnar@gmail.com  </vt:lpstr>
      <vt:lpstr>Uvodna vprašanja</vt:lpstr>
      <vt:lpstr>PowerPoint Presentation</vt:lpstr>
      <vt:lpstr>  PRIMER DOBRE PRAKSE: STATISTIČNA OBDELAVA PODATKOV IN NJENA UPORABNOST   </vt:lpstr>
      <vt:lpstr>POTEK UČNE URE:</vt:lpstr>
      <vt:lpstr>CILJI ZA PODROČJE GEOGRAFIJE</vt:lpstr>
      <vt:lpstr>DELOVNA NALOGA</vt:lpstr>
      <vt:lpstr>PowerPoint Presentation</vt:lpstr>
      <vt:lpstr>MAT – obdelava podatkov</vt:lpstr>
      <vt:lpstr>1. Uvodna naloga  - žepnina</vt:lpstr>
      <vt:lpstr>PowerPoint Presentation</vt:lpstr>
      <vt:lpstr>PowerPoint Presentation</vt:lpstr>
      <vt:lpstr>Dogovor za zapis funkcij</vt:lpstr>
      <vt:lpstr>PowerPoint Presentation</vt:lpstr>
      <vt:lpstr>2. Raziskujemo – koliko oseb v SLO ima taka imena kot učenci 9.a</vt:lpstr>
      <vt:lpstr>PowerPoint Presentation</vt:lpstr>
      <vt:lpstr>Izdelki učencev</vt:lpstr>
      <vt:lpstr>Različni pristopi in spretnosti</vt:lpstr>
      <vt:lpstr>Modro - roza kombinacija…</vt:lpstr>
      <vt:lpstr>Ugotovitve in komentar - k dobljenim podatkom</vt:lpstr>
      <vt:lpstr>3. Računamo – povprečna gostota naseljenosti prebivalstva</vt:lpstr>
      <vt:lpstr>Naloga</vt:lpstr>
      <vt:lpstr>Vnos podatkov</vt:lpstr>
      <vt:lpstr>Sestavimo enačbo funkcije</vt:lpstr>
      <vt:lpstr>Končni izdelek</vt:lpstr>
      <vt:lpstr>ZAKLJUČEK</vt:lpstr>
      <vt:lpstr>PowerPoint Presentation</vt:lpstr>
      <vt:lpstr>PowerPoint Presentation</vt:lpstr>
      <vt:lpstr>PowerPoint Presentation</vt:lpstr>
    </vt:vector>
  </TitlesOfParts>
  <Company>ARNES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Maja Kosta</cp:lastModifiedBy>
  <cp:revision>85</cp:revision>
  <dcterms:created xsi:type="dcterms:W3CDTF">2012-03-18T13:11:49Z</dcterms:created>
  <dcterms:modified xsi:type="dcterms:W3CDTF">2012-04-05T11:50:20Z</dcterms:modified>
</cp:coreProperties>
</file>