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2" r:id="rId11"/>
    <p:sldId id="266" r:id="rId12"/>
    <p:sldId id="270" r:id="rId13"/>
    <p:sldId id="269" r:id="rId14"/>
    <p:sldId id="273" r:id="rId15"/>
    <p:sldId id="274" r:id="rId16"/>
    <p:sldId id="260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D7E834-F547-4F22-A510-6C7B9FAD47F3}" type="datetimeFigureOut">
              <a:rPr lang="sl-SI"/>
              <a:pPr>
                <a:defRPr/>
              </a:pPr>
              <a:t>4.3.2012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E92F5E-D895-42ED-BEAA-9865B7AE069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4421C85-00F4-4799-9CE0-9B3A40E6B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A38B9CA-C91E-4BDC-8802-22B83D043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C5CA8AA-9B58-4A31-9373-009A853D9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A831D83-5763-447A-B772-DBA7685B6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B9D3F17-037C-4596-8263-BBCB8E0B8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F1036EA-BE66-4CD9-A585-EAF5901B72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E2F1FEA-DBB3-4761-8F78-2D7FBE32C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4F9570F-E861-41B6-B871-DA43AFA83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E2F686F-8674-43CD-8667-6D101F880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C7D4F87-1EED-4C8D-A9FF-7EB81464F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541F9F8-F4D1-49FF-9643-D6BCADFA3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D3599EF-B6AA-4D9F-ADAD-5BC8462C0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82F0383-8568-4156-8CCC-ECA0325D0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9A7B490-7C1B-4D82-802A-0D32968D3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E65A81C-C233-4BC4-91E5-D34C921F8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9077FCEA-D381-49A1-8EE8-0BBE2DE655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B919F4F-FC84-427E-8730-442246651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9658CD3-6BBC-43AC-A7C4-C19E20E5F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B7A63CB-CE6D-4E6B-B67D-470044C07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97543C2-B812-4147-8326-C0D3D64DF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4E463BE-A32E-4DCA-839F-D25EB4FAF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E15D9D4-B54E-49BD-83ED-D6CCECE68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BAC7ADE-BC20-40BE-9681-6DB54FBDD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  <p:sldLayoutId id="2147484242" r:id="rId19"/>
    <p:sldLayoutId id="2147484243" r:id="rId20"/>
    <p:sldLayoutId id="2147484244" r:id="rId21"/>
    <p:sldLayoutId id="2147484245" r:id="rId22"/>
    <p:sldLayoutId id="214748424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oqr.me/" TargetMode="External"/><Relationship Id="rId7" Type="http://schemas.openxmlformats.org/officeDocument/2006/relationships/hyperlink" Target="http://zxing.appspot.com/generato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elivr.com/qr-code-generator" TargetMode="External"/><Relationship Id="rId5" Type="http://schemas.openxmlformats.org/officeDocument/2006/relationships/hyperlink" Target="http://qrcode.kaywa.com/" TargetMode="External"/><Relationship Id="rId4" Type="http://schemas.openxmlformats.org/officeDocument/2006/relationships/hyperlink" Target="http://www.qrstuff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SA3YsBy_p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7643866" cy="647700"/>
          </a:xfrm>
        </p:spPr>
        <p:txBody>
          <a:bodyPr/>
          <a:lstStyle/>
          <a:p>
            <a:r>
              <a:rPr lang="sl-SI" dirty="0" smtClean="0"/>
              <a:t>Do znanja s črno-belimi kvadratki</a:t>
            </a: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596" y="2500306"/>
            <a:ext cx="7358114" cy="714380"/>
          </a:xfrm>
        </p:spPr>
        <p:txBody>
          <a:bodyPr/>
          <a:lstStyle/>
          <a:p>
            <a:r>
              <a:rPr lang="sl-SI" dirty="0" smtClean="0"/>
              <a:t>Mateja Žnidaršič, Frajcajt akademija</a:t>
            </a:r>
          </a:p>
          <a:p>
            <a:r>
              <a:rPr lang="sl-SI" dirty="0" err="1" smtClean="0"/>
              <a:t>znidarsic.mateja@telemach.net</a:t>
            </a: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3900488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QR koda je moje ogledalo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 t="19608" r="53914" b="20784"/>
          <a:stretch>
            <a:fillRect/>
          </a:stretch>
        </p:blipFill>
        <p:spPr bwMode="auto">
          <a:xfrm>
            <a:off x="1857356" y="1928802"/>
            <a:ext cx="5119523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QR kode pri pouku zgodovine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Na ekskurziji brez pisal in papirja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31076" t="49476" r="31850" b="37937"/>
          <a:stretch>
            <a:fillRect/>
          </a:stretch>
        </p:blipFill>
        <p:spPr bwMode="auto">
          <a:xfrm>
            <a:off x="857224" y="2714620"/>
            <a:ext cx="6733032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Slika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1971680" cy="197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6500826" y="478632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Primeri nalog v Google </a:t>
            </a:r>
            <a:r>
              <a:rPr lang="sl-SI" b="1" dirty="0" err="1" smtClean="0"/>
              <a:t>Docs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785818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Utrjevanje snovi in izdelovanje plakatov</a:t>
            </a:r>
          </a:p>
          <a:p>
            <a:pPr eaLnBrk="1" hangingPunct="1"/>
            <a:endParaRPr lang="sl-SI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121" name="Picture 1" descr="Nekoč_danes_plak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34362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85860"/>
            <a:ext cx="8229600" cy="3900488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QR galerija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" name="Slika 4" descr="Galer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000240"/>
            <a:ext cx="4929222" cy="3625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QR kode pri pouku – da ali ne?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3900488"/>
          </a:xfrm>
        </p:spPr>
        <p:txBody>
          <a:bodyPr/>
          <a:lstStyle/>
          <a:p>
            <a:pPr eaLnBrk="1" hangingPunct="1"/>
            <a:r>
              <a:rPr lang="sl-SI" dirty="0" smtClean="0"/>
              <a:t>motivacija za učenje; zabavno, kreativno, mobilno, samostojno delo =&gt; daljše pomnjenje</a:t>
            </a:r>
          </a:p>
          <a:p>
            <a:pPr eaLnBrk="1" hangingPunct="1"/>
            <a:r>
              <a:rPr lang="sl-SI" dirty="0" smtClean="0"/>
              <a:t>povezava med realnim in virtualnim svetom, brez računalniške učilnice</a:t>
            </a:r>
          </a:p>
          <a:p>
            <a:pPr eaLnBrk="1" hangingPunct="1"/>
            <a:r>
              <a:rPr lang="sl-SI" dirty="0" smtClean="0"/>
              <a:t>preprosta uporaba brez kršenja avtorskih pravic</a:t>
            </a:r>
          </a:p>
          <a:p>
            <a:pPr eaLnBrk="1" hangingPunct="1"/>
            <a:r>
              <a:rPr lang="sl-SI" dirty="0" smtClean="0"/>
              <a:t>manj tiskanega gradiva </a:t>
            </a:r>
          </a:p>
          <a:p>
            <a:pPr eaLnBrk="1" hangingPunct="1"/>
            <a:r>
              <a:rPr lang="sl-SI" dirty="0" err="1" smtClean="0"/>
              <a:t>WiFi</a:t>
            </a:r>
            <a:r>
              <a:rPr lang="sl-SI" dirty="0" smtClean="0"/>
              <a:t>, dostopnost pametnega telefona, neprimerne vsebine…</a:t>
            </a:r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dirty="0" smtClean="0"/>
          </a:p>
          <a:p>
            <a:fld id="{903CDB62-E6A3-46A9-9FB6-AB1593383653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857224" y="1500174"/>
          <a:ext cx="7286675" cy="1571636"/>
        </p:xfrm>
        <a:graphic>
          <a:graphicData uri="http://schemas.openxmlformats.org/drawingml/2006/table">
            <a:tbl>
              <a:tblPr/>
              <a:tblGrid>
                <a:gridCol w="2527049"/>
                <a:gridCol w="2379813"/>
                <a:gridCol w="2379813"/>
              </a:tblGrid>
              <a:tr h="15716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Arial"/>
                          <a:ea typeface="Calibri"/>
                          <a:cs typeface="Times New Roman"/>
                        </a:rPr>
                        <a:t>Če vam je bila vsebina prispevka všeč, </a:t>
                      </a:r>
                      <a:r>
                        <a:rPr lang="sl-SI" sz="2000" dirty="0" err="1">
                          <a:latin typeface="Arial"/>
                          <a:ea typeface="Calibri"/>
                          <a:cs typeface="Times New Roman"/>
                        </a:rPr>
                        <a:t>skenirajte</a:t>
                      </a:r>
                      <a:r>
                        <a:rPr lang="sl-SI" sz="2000" dirty="0">
                          <a:latin typeface="Arial"/>
                          <a:ea typeface="Calibri"/>
                          <a:cs typeface="Times New Roman"/>
                        </a:rPr>
                        <a:t> in pošljite: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Arial"/>
                          <a:ea typeface="Calibri"/>
                          <a:cs typeface="Times New Roman"/>
                        </a:rPr>
                        <a:t>Če vam vsebina prispevka ni bila všeč, </a:t>
                      </a:r>
                      <a:r>
                        <a:rPr lang="sl-SI" sz="2000" dirty="0" err="1">
                          <a:latin typeface="Arial"/>
                          <a:ea typeface="Calibri"/>
                          <a:cs typeface="Times New Roman"/>
                        </a:rPr>
                        <a:t>skenirajte</a:t>
                      </a:r>
                      <a:r>
                        <a:rPr lang="sl-SI" sz="2000" dirty="0">
                          <a:latin typeface="Arial"/>
                          <a:ea typeface="Calibri"/>
                          <a:cs typeface="Times New Roman"/>
                        </a:rPr>
                        <a:t> in pošljite: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latin typeface="Arial"/>
                          <a:ea typeface="Calibri"/>
                          <a:cs typeface="Times New Roman"/>
                        </a:rPr>
                        <a:t>Če mi želite kaj sporočiti, </a:t>
                      </a:r>
                      <a:r>
                        <a:rPr lang="sl-SI" sz="2000" dirty="0" err="1">
                          <a:latin typeface="Arial"/>
                          <a:ea typeface="Calibri"/>
                          <a:cs typeface="Times New Roman"/>
                        </a:rPr>
                        <a:t>skenirajte</a:t>
                      </a:r>
                      <a:r>
                        <a:rPr lang="sl-SI" sz="2000" dirty="0">
                          <a:latin typeface="Arial"/>
                          <a:ea typeface="Calibri"/>
                          <a:cs typeface="Times New Roman"/>
                        </a:rPr>
                        <a:t> in pošljite: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988" name="Slika 4"/>
          <p:cNvPicPr>
            <a:picLocks noChangeAspect="1" noChangeArrowheads="1"/>
          </p:cNvPicPr>
          <p:nvPr/>
        </p:nvPicPr>
        <p:blipFill>
          <a:blip r:embed="rId2"/>
          <a:srcRect l="24696" t="18431" r="54686" b="45097"/>
          <a:stretch>
            <a:fillRect/>
          </a:stretch>
        </p:blipFill>
        <p:spPr bwMode="auto">
          <a:xfrm>
            <a:off x="1142976" y="3000372"/>
            <a:ext cx="2071702" cy="20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Slika 10"/>
          <p:cNvPicPr>
            <a:picLocks noChangeAspect="1" noChangeArrowheads="1"/>
          </p:cNvPicPr>
          <p:nvPr/>
        </p:nvPicPr>
        <p:blipFill>
          <a:blip r:embed="rId3"/>
          <a:srcRect l="24808" t="30785" r="54576" b="32353"/>
          <a:stretch>
            <a:fillRect/>
          </a:stretch>
        </p:blipFill>
        <p:spPr bwMode="auto">
          <a:xfrm>
            <a:off x="3571868" y="300037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Slika 13"/>
          <p:cNvPicPr>
            <a:picLocks noChangeAspect="1" noChangeArrowheads="1"/>
          </p:cNvPicPr>
          <p:nvPr/>
        </p:nvPicPr>
        <p:blipFill>
          <a:blip r:embed="rId4"/>
          <a:srcRect l="24696" t="31177" r="56891" b="36275"/>
          <a:stretch>
            <a:fillRect/>
          </a:stretch>
        </p:blipFill>
        <p:spPr bwMode="auto">
          <a:xfrm>
            <a:off x="6000760" y="3000372"/>
            <a:ext cx="2071702" cy="205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</p:spPr>
        <p:txBody>
          <a:bodyPr/>
          <a:lstStyle/>
          <a:p>
            <a:endParaRPr lang="sl-SI" smtClean="0"/>
          </a:p>
          <a:p>
            <a:fld id="{B2B9F6A2-3621-43E6-8770-864B82E9DDC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Kaj se skriva za kvadratki?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Slika 4" descr="MP900414028.JPG"/>
          <p:cNvPicPr>
            <a:picLocks noChangeAspect="1"/>
          </p:cNvPicPr>
          <p:nvPr/>
        </p:nvPicPr>
        <p:blipFill>
          <a:blip r:embed="rId2" cstate="print"/>
          <a:srcRect l="2150" r="9690"/>
          <a:stretch>
            <a:fillRect/>
          </a:stretch>
        </p:blipFill>
        <p:spPr>
          <a:xfrm>
            <a:off x="5357818" y="2071678"/>
            <a:ext cx="2928958" cy="3121152"/>
          </a:xfrm>
          <a:prstGeom prst="rect">
            <a:avLst/>
          </a:prstGeom>
        </p:spPr>
      </p:pic>
      <p:pic>
        <p:nvPicPr>
          <p:cNvPr id="6" name="Slika 5" descr="qrcode.370278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71678"/>
            <a:ext cx="342902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Kaj je QR koda?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71472" y="2357430"/>
          <a:ext cx="8143932" cy="2533873"/>
        </p:xfrm>
        <a:graphic>
          <a:graphicData uri="http://schemas.openxmlformats.org/drawingml/2006/table">
            <a:tbl>
              <a:tblPr/>
              <a:tblGrid>
                <a:gridCol w="1356880"/>
                <a:gridCol w="1356880"/>
                <a:gridCol w="1356880"/>
                <a:gridCol w="1357764"/>
                <a:gridCol w="1357764"/>
                <a:gridCol w="1357764"/>
              </a:tblGrid>
              <a:tr h="4081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Oblika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Tip kode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Količina shranjenih podatkov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667497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številčni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črkovno-številčni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binarni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b="1" dirty="0">
                          <a:latin typeface="Arial"/>
                          <a:ea typeface="Calibri"/>
                          <a:cs typeface="Times New Roman"/>
                        </a:rPr>
                        <a:t>kanji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4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highlight>
                          <a:srgbClr val="FFFF00"/>
                        </a:highlight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latin typeface="Arial"/>
                          <a:ea typeface="Calibri"/>
                          <a:cs typeface="Times New Roman"/>
                        </a:rPr>
                        <a:t>matrična koda</a:t>
                      </a:r>
                      <a:endParaRPr lang="sl-SI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latin typeface="Arial"/>
                          <a:ea typeface="Calibri"/>
                          <a:cs typeface="Times New Roman"/>
                        </a:rPr>
                        <a:t>7089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latin typeface="Arial"/>
                          <a:ea typeface="Calibri"/>
                          <a:cs typeface="Times New Roman"/>
                        </a:rPr>
                        <a:t>4296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latin typeface="Arial"/>
                          <a:ea typeface="Calibri"/>
                          <a:cs typeface="Times New Roman"/>
                        </a:rPr>
                        <a:t>2953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2000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latin typeface="Arial"/>
                          <a:ea typeface="Calibri"/>
                          <a:cs typeface="Times New Roman"/>
                        </a:rPr>
                        <a:t>1817</a:t>
                      </a:r>
                      <a:endParaRPr lang="sl-SI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5" name="Picture 1" descr="qrc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10227" t="11364" r="10511" b="25769"/>
          <a:stretch>
            <a:fillRect/>
          </a:stretch>
        </p:blipFill>
        <p:spPr bwMode="auto">
          <a:xfrm>
            <a:off x="3786182" y="1357298"/>
            <a:ext cx="4998197" cy="222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571504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Kako ustvarim </a:t>
            </a:r>
            <a:br>
              <a:rPr lang="sl-SI" dirty="0" smtClean="0"/>
            </a:br>
            <a:r>
              <a:rPr lang="sl-SI" dirty="0" smtClean="0"/>
              <a:t>QR kodo?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214554"/>
            <a:ext cx="8229600" cy="3857652"/>
          </a:xfrm>
        </p:spPr>
        <p:txBody>
          <a:bodyPr/>
          <a:lstStyle/>
          <a:p>
            <a:pPr eaLnBrk="1" hangingPunct="1"/>
            <a:r>
              <a:rPr lang="sl-SI" dirty="0" smtClean="0"/>
              <a:t>gradivo</a:t>
            </a:r>
          </a:p>
          <a:p>
            <a:pPr eaLnBrk="1" hangingPunct="1"/>
            <a:r>
              <a:rPr lang="sl-SI" dirty="0" smtClean="0"/>
              <a:t>QR generatorji</a:t>
            </a:r>
          </a:p>
          <a:p>
            <a:pPr lvl="1" eaLnBrk="1" hangingPunct="1"/>
            <a:r>
              <a:rPr lang="sl-SI" sz="2800" u="sng" dirty="0" smtClean="0">
                <a:hlinkClick r:id="rId3"/>
              </a:rPr>
              <a:t>http://goqr.me/</a:t>
            </a:r>
            <a:endParaRPr lang="sl-SI" sz="2800" u="sng" dirty="0" smtClean="0">
              <a:hlinkClick r:id="rId4"/>
            </a:endParaRPr>
          </a:p>
          <a:p>
            <a:pPr lvl="1" eaLnBrk="1" hangingPunct="1"/>
            <a:r>
              <a:rPr lang="sl-SI" sz="2800" u="sng" dirty="0" smtClean="0">
                <a:hlinkClick r:id="rId4"/>
              </a:rPr>
              <a:t>http://www.qrstuff.com/</a:t>
            </a:r>
            <a:endParaRPr lang="sl-SI" sz="2800" u="sng" dirty="0" smtClean="0"/>
          </a:p>
          <a:p>
            <a:pPr lvl="1" eaLnBrk="1" hangingPunct="1"/>
            <a:r>
              <a:rPr lang="sl-SI" sz="2800" u="sng" dirty="0" smtClean="0">
                <a:hlinkClick r:id="rId5"/>
              </a:rPr>
              <a:t>http://qrcode.kaywa.com/</a:t>
            </a:r>
            <a:endParaRPr lang="sl-SI" sz="2800" u="sng" dirty="0" smtClean="0"/>
          </a:p>
          <a:p>
            <a:pPr lvl="1" eaLnBrk="1" hangingPunct="1"/>
            <a:r>
              <a:rPr lang="sl-SI" sz="2800" u="sng" dirty="0" smtClean="0">
                <a:hlinkClick r:id="rId6"/>
              </a:rPr>
              <a:t>http://delivr.com/qr-code-generator</a:t>
            </a:r>
            <a:endParaRPr lang="sl-SI" sz="2800" u="sng" dirty="0" smtClean="0"/>
          </a:p>
          <a:p>
            <a:pPr lvl="1" eaLnBrk="1" hangingPunct="1"/>
            <a:r>
              <a:rPr lang="sl-SI" sz="2800" u="sng" dirty="0" smtClean="0">
                <a:hlinkClick r:id="rId7"/>
              </a:rPr>
              <a:t>http://zxing.appspot.com/generator/</a:t>
            </a:r>
            <a:endParaRPr lang="sl-SI" sz="2800" u="sng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71546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Kako razvozlam QR kodo?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57364"/>
            <a:ext cx="8286808" cy="3900488"/>
          </a:xfrm>
        </p:spPr>
        <p:txBody>
          <a:bodyPr/>
          <a:lstStyle/>
          <a:p>
            <a:pPr eaLnBrk="1" hangingPunct="1"/>
            <a:r>
              <a:rPr lang="sl-SI" dirty="0" smtClean="0">
                <a:hlinkClick r:id="rId2"/>
              </a:rPr>
              <a:t>Demonstracija</a:t>
            </a:r>
            <a:endParaRPr lang="sl-SI" sz="2000" dirty="0" smtClean="0"/>
          </a:p>
          <a:p>
            <a:pPr eaLnBrk="1" hangingPunct="1">
              <a:buNone/>
            </a:pPr>
            <a:endParaRPr lang="sl-SI" sz="1000" dirty="0" smtClean="0"/>
          </a:p>
          <a:p>
            <a:pPr eaLnBrk="1" hangingPunct="1"/>
            <a:r>
              <a:rPr lang="sl-SI" dirty="0" smtClean="0"/>
              <a:t>Oprema:</a:t>
            </a:r>
          </a:p>
          <a:p>
            <a:pPr lvl="1" eaLnBrk="1" hangingPunct="1"/>
            <a:r>
              <a:rPr lang="sl-SI" sz="2800" dirty="0" smtClean="0"/>
              <a:t>naprava s kamero (prenosnik, pametni telefon…)</a:t>
            </a:r>
          </a:p>
          <a:p>
            <a:pPr lvl="1" eaLnBrk="1" hangingPunct="1"/>
            <a:r>
              <a:rPr lang="sl-SI" sz="2800" dirty="0" smtClean="0"/>
              <a:t>aplikacija za branje QR kod (i-</a:t>
            </a:r>
            <a:r>
              <a:rPr lang="sl-SI" sz="2800" dirty="0" err="1" smtClean="0"/>
              <a:t>nigma</a:t>
            </a:r>
            <a:r>
              <a:rPr lang="sl-SI" sz="2800" dirty="0" smtClean="0"/>
              <a:t>, QR </a:t>
            </a:r>
            <a:r>
              <a:rPr lang="sl-SI" sz="2800" dirty="0" err="1" smtClean="0"/>
              <a:t>Droid</a:t>
            </a:r>
            <a:r>
              <a:rPr lang="sl-SI" sz="2800" dirty="0" smtClean="0"/>
              <a:t>…)</a:t>
            </a:r>
          </a:p>
          <a:p>
            <a:pPr lvl="1" eaLnBrk="1" hangingPunct="1"/>
            <a:r>
              <a:rPr lang="sl-SI" sz="2800" dirty="0" err="1" smtClean="0"/>
              <a:t>WiFi</a:t>
            </a:r>
            <a:endParaRPr lang="sl-SI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71546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Uporaba QR kod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26" name="Picture 2" descr="Slika 1"/>
          <p:cNvPicPr>
            <a:picLocks noChangeAspect="1" noChangeArrowheads="1"/>
          </p:cNvPicPr>
          <p:nvPr/>
        </p:nvPicPr>
        <p:blipFill>
          <a:blip r:embed="rId2"/>
          <a:srcRect t="56285" r="25234" b="28107"/>
          <a:stretch>
            <a:fillRect/>
          </a:stretch>
        </p:blipFill>
        <p:spPr bwMode="auto">
          <a:xfrm>
            <a:off x="2786050" y="1785926"/>
            <a:ext cx="5715040" cy="163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Slika 2"/>
          <p:cNvPicPr>
            <a:picLocks noChangeAspect="1" noChangeArrowheads="1"/>
          </p:cNvPicPr>
          <p:nvPr/>
        </p:nvPicPr>
        <p:blipFill>
          <a:blip r:embed="rId3"/>
          <a:srcRect t="1902" b="3069"/>
          <a:stretch>
            <a:fillRect/>
          </a:stretch>
        </p:blipFill>
        <p:spPr bwMode="auto">
          <a:xfrm>
            <a:off x="785786" y="2214554"/>
            <a:ext cx="2464929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jeZBesedilom 7"/>
          <p:cNvSpPr txBox="1"/>
          <p:nvPr/>
        </p:nvSpPr>
        <p:spPr>
          <a:xfrm>
            <a:off x="3929058" y="4000504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uporaba v industriji, </a:t>
            </a:r>
          </a:p>
          <a:p>
            <a:pPr algn="ctr"/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oglaševalske namene, </a:t>
            </a:r>
          </a:p>
          <a:p>
            <a:pPr algn="ctr"/>
            <a:r>
              <a:rPr lang="sl-SI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dodana vrednost v tiskanih medijih</a:t>
            </a:r>
            <a:endParaRPr lang="sl-SI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QR kode pri pouku nemščine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5114932" cy="3400439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QR kode na učnih listih</a:t>
            </a:r>
          </a:p>
          <a:p>
            <a:pPr lvl="1" eaLnBrk="1" hangingPunct="1"/>
            <a:r>
              <a:rPr lang="sl-SI" sz="2800" dirty="0" smtClean="0"/>
              <a:t>zvočni ali video posnetek</a:t>
            </a:r>
          </a:p>
          <a:p>
            <a:pPr lvl="1" eaLnBrk="1" hangingPunct="1"/>
            <a:r>
              <a:rPr lang="sl-SI" sz="2800" dirty="0" smtClean="0"/>
              <a:t>razlaga novega pojma</a:t>
            </a:r>
          </a:p>
          <a:p>
            <a:pPr lvl="1" eaLnBrk="1" hangingPunct="1"/>
            <a:r>
              <a:rPr lang="sl-SI" sz="2800" dirty="0" smtClean="0"/>
              <a:t>dodatne vaje</a:t>
            </a:r>
          </a:p>
          <a:p>
            <a:pPr lvl="1" eaLnBrk="1" hangingPunct="1"/>
            <a:r>
              <a:rPr lang="sl-SI" sz="2800" dirty="0" smtClean="0"/>
              <a:t>razlaga slovnice…</a:t>
            </a:r>
          </a:p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Bralna značka s QR kodo</a:t>
            </a:r>
          </a:p>
          <a:p>
            <a:pPr eaLnBrk="1" hangingPunct="1"/>
            <a:endParaRPr lang="sl-SI" dirty="0" smtClean="0"/>
          </a:p>
          <a:p>
            <a:pPr lvl="1" eaLnBrk="1" hangingPunct="1">
              <a:buNone/>
            </a:pPr>
            <a:endParaRPr lang="sl-SI" sz="2800" dirty="0" smtClean="0"/>
          </a:p>
          <a:p>
            <a:pPr lvl="1" eaLnBrk="1" hangingPunct="1">
              <a:buNone/>
            </a:pPr>
            <a:endParaRPr lang="sl-SI" sz="2800" dirty="0" smtClean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643570" y="2428868"/>
          <a:ext cx="2786082" cy="2357454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2357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0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latin typeface="Arial"/>
                          <a:ea typeface="Calibri"/>
                          <a:cs typeface="Times New Roman"/>
                        </a:rPr>
                        <a:t> Razlaga novega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l-SI" sz="1800" b="1" dirty="0">
                          <a:latin typeface="Arial"/>
                          <a:ea typeface="Calibri"/>
                          <a:cs typeface="Times New Roman"/>
                        </a:rPr>
                        <a:t>pojma</a:t>
                      </a:r>
                      <a:endParaRPr lang="sl-SI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Slik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500306"/>
            <a:ext cx="1533525" cy="15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229600" cy="3900488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Branje je potovanje</a:t>
            </a:r>
          </a:p>
          <a:p>
            <a:pPr eaLnBrk="1" hangingPunct="1">
              <a:buNone/>
            </a:pPr>
            <a:endParaRPr lang="sl-SI" sz="1400" u="sng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Lov za zakladom</a:t>
            </a:r>
          </a:p>
          <a:p>
            <a:pPr eaLnBrk="1" hangingPunct="1">
              <a:buNone/>
            </a:pPr>
            <a:endParaRPr lang="sl-SI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00034" y="4214818"/>
          <a:ext cx="8072492" cy="1472184"/>
        </p:xfrm>
        <a:graphic>
          <a:graphicData uri="http://schemas.openxmlformats.org/drawingml/2006/table">
            <a:tbl>
              <a:tblPr/>
              <a:tblGrid>
                <a:gridCol w="2690246"/>
                <a:gridCol w="2691123"/>
                <a:gridCol w="2691123"/>
              </a:tblGrid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latin typeface="+mn-lt"/>
                          <a:ea typeface="Calibri"/>
                          <a:cs typeface="Times New Roman"/>
                        </a:rPr>
                        <a:t>1. postaja: </a:t>
                      </a:r>
                      <a:endParaRPr lang="sl-SI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latin typeface="+mn-lt"/>
                          <a:ea typeface="Calibri"/>
                          <a:cs typeface="Times New Roman"/>
                        </a:rPr>
                        <a:t>Besedilo na QR kodi</a:t>
                      </a:r>
                      <a:r>
                        <a:rPr lang="de-DE" sz="1400" dirty="0">
                          <a:latin typeface="+mn-lt"/>
                          <a:ea typeface="Calibri"/>
                          <a:cs typeface="Times New Roman"/>
                        </a:rPr>
                        <a:t>: Gehen Sie ins Klassenzimmer Nr. 2. An der Tür gibt es einen neuen QR-Code</a:t>
                      </a:r>
                      <a:r>
                        <a:rPr lang="sl-SI" sz="14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latin typeface="+mn-lt"/>
                          <a:ea typeface="Calibri"/>
                          <a:cs typeface="Times New Roman"/>
                        </a:rPr>
                        <a:t>2. postaja: </a:t>
                      </a:r>
                      <a:endParaRPr lang="sl-SI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latin typeface="+mn-lt"/>
                          <a:ea typeface="Calibri"/>
                          <a:cs typeface="Times New Roman"/>
                        </a:rPr>
                        <a:t>Besedilo na QR kodi</a:t>
                      </a:r>
                      <a:r>
                        <a:rPr lang="de-DE" sz="1400" dirty="0">
                          <a:latin typeface="+mn-lt"/>
                          <a:ea typeface="Calibri"/>
                          <a:cs typeface="Times New Roman"/>
                        </a:rPr>
                        <a:t>: Finden Sie zuerst den Blumentopf. Unter dem Blumentopf finden Sie den dritten Code.</a:t>
                      </a:r>
                      <a:endParaRPr lang="sl-SI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sl-SI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>
                          <a:latin typeface="+mn-lt"/>
                          <a:ea typeface="Calibri"/>
                          <a:cs typeface="Times New Roman"/>
                        </a:rPr>
                        <a:t>3. postaja: </a:t>
                      </a:r>
                      <a:endParaRPr lang="sl-SI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latin typeface="+mn-lt"/>
                          <a:ea typeface="Calibri"/>
                          <a:cs typeface="Times New Roman"/>
                        </a:rPr>
                        <a:t>Besedilo na QR kodi</a:t>
                      </a:r>
                      <a:r>
                        <a:rPr lang="de-DE" sz="1400" dirty="0">
                          <a:latin typeface="+mn-lt"/>
                          <a:ea typeface="Calibri"/>
                          <a:cs typeface="Times New Roman"/>
                        </a:rPr>
                        <a:t>: Gießen Sie die Blume und verlassen Sie das Klassenzimmer. Gehen Sie in unsere Teeküche. Der Code ist auf dem Stuhl.</a:t>
                      </a:r>
                      <a:endParaRPr lang="sl-SI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6" name="Picture 4" descr="Naloga 1"/>
          <p:cNvPicPr>
            <a:picLocks noChangeAspect="1" noChangeArrowheads="1"/>
          </p:cNvPicPr>
          <p:nvPr/>
        </p:nvPicPr>
        <p:blipFill>
          <a:blip r:embed="rId2"/>
          <a:srcRect b="4545"/>
          <a:stretch>
            <a:fillRect/>
          </a:stretch>
        </p:blipFill>
        <p:spPr bwMode="auto">
          <a:xfrm>
            <a:off x="1071538" y="2643182"/>
            <a:ext cx="157163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Nalog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Naloga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714620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42984"/>
            <a:ext cx="8229600" cy="857256"/>
          </a:xfrm>
        </p:spPr>
        <p:txBody>
          <a:bodyPr/>
          <a:lstStyle/>
          <a:p>
            <a:pPr eaLnBrk="1" hangingPunct="1"/>
            <a:r>
              <a:rPr lang="sl-SI" u="sng" dirty="0" smtClean="0">
                <a:solidFill>
                  <a:schemeClr val="tx1"/>
                </a:solidFill>
              </a:rPr>
              <a:t>Adventni koledar</a:t>
            </a:r>
          </a:p>
          <a:p>
            <a:pPr eaLnBrk="1" hangingPunct="1"/>
            <a:endParaRPr lang="sl-SI" u="sng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sl-SI" u="sng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sl-SI" u="sng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dirty="0" smtClean="0"/>
              <a:t>Do znanja s črno-belimi kvadratki 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03CDB62-E6A3-46A9-9FB6-AB159338365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0508" t="19608" r="28485" b="9019"/>
          <a:stretch>
            <a:fillRect/>
          </a:stretch>
        </p:blipFill>
        <p:spPr bwMode="auto">
          <a:xfrm>
            <a:off x="2214546" y="1857364"/>
            <a:ext cx="4786346" cy="3764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669</TotalTime>
  <Words>429</Words>
  <Application>Microsoft Office PowerPoint</Application>
  <PresentationFormat>Diaprojekcija na zaslonu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7" baseType="lpstr">
      <vt:lpstr>arnes_presentation_slo</vt:lpstr>
      <vt:lpstr>Do znanja s črno-belimi kvadratki</vt:lpstr>
      <vt:lpstr>Kaj se skriva za kvadratki?</vt:lpstr>
      <vt:lpstr>Kaj je QR koda?</vt:lpstr>
      <vt:lpstr>Kako ustvarim  QR kodo?</vt:lpstr>
      <vt:lpstr>Kako razvozlam QR kodo?</vt:lpstr>
      <vt:lpstr>Uporaba QR kod</vt:lpstr>
      <vt:lpstr>QR kode pri pouku nemščine</vt:lpstr>
      <vt:lpstr>Diapozitiv 8</vt:lpstr>
      <vt:lpstr>Diapozitiv 9</vt:lpstr>
      <vt:lpstr>Diapozitiv 10</vt:lpstr>
      <vt:lpstr>QR kode pri pouku zgodovine</vt:lpstr>
      <vt:lpstr>Diapozitiv 12</vt:lpstr>
      <vt:lpstr>Diapozitiv 13</vt:lpstr>
      <vt:lpstr>QR kode pri pouku – da ali ne?</vt:lpstr>
      <vt:lpstr>Diapozitiv 15</vt:lpstr>
      <vt:lpstr>Diapozitiv 16</vt:lpstr>
    </vt:vector>
  </TitlesOfParts>
  <Company>ARNES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Mateja</cp:lastModifiedBy>
  <cp:revision>80</cp:revision>
  <dcterms:created xsi:type="dcterms:W3CDTF">2007-04-11T10:22:40Z</dcterms:created>
  <dcterms:modified xsi:type="dcterms:W3CDTF">2012-03-04T19:33:51Z</dcterms:modified>
</cp:coreProperties>
</file>