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2" r:id="rId3"/>
    <p:sldId id="263" r:id="rId4"/>
    <p:sldId id="273" r:id="rId5"/>
    <p:sldId id="264" r:id="rId6"/>
    <p:sldId id="274" r:id="rId7"/>
    <p:sldId id="276" r:id="rId8"/>
    <p:sldId id="268" r:id="rId9"/>
    <p:sldId id="269" r:id="rId10"/>
    <p:sldId id="270" r:id="rId11"/>
    <p:sldId id="277" r:id="rId12"/>
    <p:sldId id="279" r:id="rId13"/>
    <p:sldId id="280" r:id="rId14"/>
    <p:sldId id="278" r:id="rId15"/>
    <p:sldId id="281" r:id="rId16"/>
    <p:sldId id="260" r:id="rId1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73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A9FD5D-50B6-4AE1-8BA9-CF48ABFF436D}" type="datetimeFigureOut">
              <a:rPr lang="sl-SI"/>
              <a:pPr>
                <a:defRPr/>
              </a:pPr>
              <a:t>4/10/12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17872B-9675-43B1-AC44-27597193A19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628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04C15829-AF54-4FBE-A41F-B152142D6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6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15829-AF54-4FBE-A41F-B152142D6B5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6408712" cy="648072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560" y="2492896"/>
            <a:ext cx="6121400" cy="43204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7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9FC5F62-5429-4A7F-A66D-5B18E5B3E4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8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E4DF723-BF9A-4FD7-A674-A0A42A441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33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42DECA5-8C8F-4A1D-AC80-5B8E11138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34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2147"/>
            <a:ext cx="8229600" cy="3867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C3C5F2E-FCFA-4A5C-913D-961830230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627313" y="476250"/>
            <a:ext cx="6048375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50728EA-6D00-461F-AA94-219E494CB7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26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754BD6B-E0FB-4BCE-9A0E-849DBA289D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96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48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14659"/>
            <a:ext cx="4040188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47489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14659"/>
            <a:ext cx="4041775" cy="28146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E186CE9A-01EA-4A98-8118-35C086AFD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7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A293D39-601A-4EE8-8C4A-931C6BE715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067240E4-2B76-492E-8F5A-92BF66B66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0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19C29BA-1180-4541-BD63-13E1EC671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0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2555776" y="476672"/>
            <a:ext cx="6120631" cy="360362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C8610226-E361-44AB-8DC9-42C4F5144B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86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78EDA48-B7D1-4C5F-8DC2-7B23000F6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2147"/>
            <a:ext cx="8229600" cy="38671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33BE1F04-DCD4-49D7-A3C9-0D97CA4F3D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30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57298"/>
            <a:ext cx="2057400" cy="45863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57298"/>
            <a:ext cx="6019800" cy="45863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A2FED59-217A-4827-8515-CDD02CE8B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16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7543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21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9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6296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8CC63F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86058"/>
            <a:ext cx="4040188" cy="3357586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46296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8CC63F"/>
                </a:solidFill>
                <a:latin typeface="Trebuchet MS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86058"/>
            <a:ext cx="4041775" cy="3357586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343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08077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44"/>
            <a:ext cx="8229600" cy="39004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601B256-957C-4A31-AA39-A3EC00DD1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0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6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1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9653C3-0B39-41D5-BFDD-B585DFFCC994}" type="datetimeFigureOut">
              <a:rPr lang="en-US" smtClean="0"/>
              <a:t>4/10/12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42984"/>
            <a:ext cx="8229600" cy="857256"/>
          </a:xfrm>
        </p:spPr>
        <p:txBody>
          <a:bodyPr/>
          <a:lstStyle>
            <a:lvl1pPr algn="l">
              <a:defRPr b="1">
                <a:solidFill>
                  <a:srgbClr val="8CC63F"/>
                </a:solidFill>
                <a:latin typeface="Trebuchet MS" pitchFamily="34" charset="0"/>
              </a:defRPr>
            </a:lvl1pPr>
          </a:lstStyle>
          <a:p>
            <a:r>
              <a:rPr lang="sl-SI" dirty="0" smtClean="0"/>
              <a:t>Glavni naslov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57200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3438" y="2143116"/>
            <a:ext cx="4040188" cy="400052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8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2147"/>
            <a:ext cx="4038600" cy="38671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D8EBBCF6-34BC-4896-B61D-24E6828E53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74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85725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11440"/>
            <a:ext cx="4040188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7167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11440"/>
            <a:ext cx="4041775" cy="321789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A8BA6CB2-7318-4DBA-A735-67B94C6E4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214422"/>
            <a:ext cx="8204200" cy="7921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7F7F9A9A-062F-4723-87F2-824FD5968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1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C466C58-DD84-4986-8521-F6BE23B28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9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4423"/>
            <a:ext cx="5111750" cy="47149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76473"/>
            <a:ext cx="3008313" cy="355285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20581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FCA53902-2D38-4DB7-8976-FBC8E13547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16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4421"/>
            <a:ext cx="5486400" cy="35131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19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555875" y="476250"/>
            <a:ext cx="6119813" cy="360363"/>
          </a:xfrm>
        </p:spPr>
        <p:txBody>
          <a:bodyPr/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8313" y="6429375"/>
            <a:ext cx="8207375" cy="428625"/>
          </a:xfrm>
        </p:spPr>
        <p:txBody>
          <a:bodyPr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410A7FDF-0DCE-4FA1-9E0A-06D00B545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9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theme" Target="../theme/theme1.xml"/><Relationship Id="rId34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1488" y="981075"/>
            <a:ext cx="8204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19250" y="6357938"/>
            <a:ext cx="554513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sl-SI"/>
          </a:p>
          <a:p>
            <a:pPr>
              <a:defRPr/>
            </a:pPr>
            <a:fld id="{B96B2597-2BAC-4F4D-B00C-2ABC962AB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41" r:id="rId18"/>
    <p:sldLayoutId id="2147484242" r:id="rId19"/>
    <p:sldLayoutId id="2147484243" r:id="rId20"/>
    <p:sldLayoutId id="2147484244" r:id="rId21"/>
    <p:sldLayoutId id="2147484245" r:id="rId22"/>
    <p:sldLayoutId id="2147484246" r:id="rId23"/>
    <p:sldLayoutId id="2147484248" r:id="rId24"/>
    <p:sldLayoutId id="2147484249" r:id="rId25"/>
    <p:sldLayoutId id="2147484250" r:id="rId26"/>
    <p:sldLayoutId id="2147484254" r:id="rId27"/>
    <p:sldLayoutId id="2147484255" r:id="rId28"/>
    <p:sldLayoutId id="2147484256" r:id="rId29"/>
    <p:sldLayoutId id="2147484258" r:id="rId30"/>
    <p:sldLayoutId id="2147484259" r:id="rId31"/>
    <p:sldLayoutId id="2147484260" r:id="rId3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7F7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7F7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7F7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31.xml"/><Relationship Id="rId2" Type="http://schemas.openxmlformats.org/officeDocument/2006/relationships/hyperlink" Target="http://www2.arnes.si/~osljjk6/matematika/mat_100/racunam_do_100_stevilske_predstave1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osljjk6/matematika/mat_100/racunam_do_100_stevilske_predstave1.htm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hyperlink" Target="http://www2.arnes.si/~osljjk6/matematika/mat_100/racunam_do_100_stevilske_predstave1.htm" TargetMode="Externa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0.xml"/><Relationship Id="rId2" Type="http://schemas.openxmlformats.org/officeDocument/2006/relationships/hyperlink" Target="http://www.mss.gov.si/si/solstvo/ikt_v_solstvu/e_gradiva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citeljska.net/kvizi/HotPot/POVEDslika/SKUPNO.htm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8.xml"/><Relationship Id="rId2" Type="http://schemas.openxmlformats.org/officeDocument/2006/relationships/hyperlink" Target="http://www2.arnes.si/~osljjk6/slovenscina_rs/01_pisem_prve_besede_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5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6408737" cy="647700"/>
          </a:xfrm>
        </p:spPr>
        <p:txBody>
          <a:bodyPr/>
          <a:lstStyle/>
          <a:p>
            <a:r>
              <a:rPr lang="sl-SI" dirty="0" smtClean="0"/>
              <a:t>Mobilni  </a:t>
            </a:r>
            <a:r>
              <a:rPr lang="sl-SI" dirty="0" err="1" smtClean="0"/>
              <a:t>eRazred</a:t>
            </a:r>
            <a:endParaRPr lang="sl-SI" dirty="0" smtClean="0"/>
          </a:p>
        </p:txBody>
      </p:sp>
      <p:sp>
        <p:nvSpPr>
          <p:cNvPr id="2560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11188" y="2492375"/>
            <a:ext cx="6121400" cy="431800"/>
          </a:xfrm>
        </p:spPr>
        <p:txBody>
          <a:bodyPr/>
          <a:lstStyle/>
          <a:p>
            <a:r>
              <a:rPr lang="sl-SI" dirty="0" smtClean="0"/>
              <a:t>OŠ Srečka Kosovela Sežana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635896" y="188640"/>
            <a:ext cx="5400600" cy="78752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7F7F7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7F7F7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7F7F7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F7F7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l-SI" sz="1600" dirty="0" smtClean="0">
                <a:solidFill>
                  <a:schemeClr val="bg1"/>
                </a:solidFill>
              </a:rPr>
              <a:t>Izvajalci projekta: Vesna Perhavec, Veronika Norčič, Mojca Gerželj Štembergar, Miranda Novak, Dalibor Čotar, Damjana Šajne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7864" y="0"/>
            <a:ext cx="5400600" cy="857256"/>
          </a:xfrm>
        </p:spPr>
        <p:txBody>
          <a:bodyPr/>
          <a:lstStyle/>
          <a:p>
            <a:pPr algn="r"/>
            <a:r>
              <a:rPr lang="sl-SI" dirty="0" smtClean="0">
                <a:effectLst/>
              </a:rPr>
              <a:t>Medpredmetno povezovanje</a:t>
            </a:r>
            <a:endParaRPr lang="sl-SI" dirty="0">
              <a:effectLst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sz="half" idx="13"/>
          </p:nvPr>
        </p:nvSpPr>
        <p:spPr>
          <a:xfrm>
            <a:off x="251520" y="2060848"/>
            <a:ext cx="3600400" cy="3672408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Pri uri LVZ in GVZ</a:t>
            </a:r>
          </a:p>
          <a:p>
            <a:r>
              <a:rPr lang="sl-SI" dirty="0" smtClean="0">
                <a:latin typeface="+mn-lt"/>
              </a:rPr>
              <a:t>Cilj: Slikajo ob umirjeni glasbi s programom </a:t>
            </a:r>
            <a:r>
              <a:rPr lang="sl-SI" dirty="0" err="1" smtClean="0">
                <a:latin typeface="+mn-lt"/>
              </a:rPr>
              <a:t>ArtRage</a:t>
            </a:r>
            <a:endParaRPr lang="sl-SI" dirty="0" smtClean="0">
              <a:latin typeface="+mn-lt"/>
            </a:endParaRPr>
          </a:p>
          <a:p>
            <a:pPr marL="0" indent="0">
              <a:buNone/>
            </a:pPr>
            <a:endParaRPr lang="sl-SI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MOV01886.MPG">
            <a:hlinkClick r:id="" action="ppaction://media"/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67944" y="1700808"/>
            <a:ext cx="4553982" cy="3415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165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92888" cy="720080"/>
          </a:xfrm>
        </p:spPr>
        <p:txBody>
          <a:bodyPr/>
          <a:lstStyle/>
          <a:p>
            <a:r>
              <a:rPr lang="sl-SI" sz="3600" dirty="0" smtClean="0"/>
              <a:t>Primerjava šolske ure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1157731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0072" y="0"/>
            <a:ext cx="3538736" cy="857256"/>
          </a:xfrm>
        </p:spPr>
        <p:txBody>
          <a:bodyPr/>
          <a:lstStyle/>
          <a:p>
            <a:pPr algn="r"/>
            <a:r>
              <a:rPr lang="sl-SI" dirty="0" smtClean="0"/>
              <a:t>Kontrolna skupina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7544" y="1268760"/>
            <a:ext cx="4968552" cy="45365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n-lt"/>
              </a:rPr>
              <a:t>Delo v razredu po skupinah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dirty="0" smtClean="0">
                <a:latin typeface="+mn-lt"/>
              </a:rPr>
              <a:t>Matematika – </a:t>
            </a:r>
            <a:r>
              <a:rPr lang="sl-SI" dirty="0" smtClean="0"/>
              <a:t>števila do 100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Reševanje delovnega lista: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 smtClean="0">
                <a:latin typeface="+mn-lt"/>
              </a:rPr>
              <a:t>skupina – s pomočjo magnetnih števil izdelajo </a:t>
            </a:r>
            <a:r>
              <a:rPr lang="sl-SI" dirty="0" err="1" smtClean="0">
                <a:latin typeface="+mn-lt"/>
              </a:rPr>
              <a:t>stotični</a:t>
            </a:r>
            <a:r>
              <a:rPr lang="sl-SI" dirty="0" smtClean="0">
                <a:latin typeface="+mn-lt"/>
              </a:rPr>
              <a:t> kvadrat </a:t>
            </a:r>
            <a:endParaRPr lang="sl-SI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dirty="0" smtClean="0">
                <a:latin typeface="+mn-lt"/>
              </a:rPr>
              <a:t>skupina – s </a:t>
            </a:r>
            <a:r>
              <a:rPr lang="sl-SI" dirty="0">
                <a:latin typeface="+mn-lt"/>
              </a:rPr>
              <a:t>pomočjo </a:t>
            </a:r>
            <a:r>
              <a:rPr lang="sl-SI" dirty="0" smtClean="0">
                <a:latin typeface="+mn-lt"/>
              </a:rPr>
              <a:t>računalnika </a:t>
            </a:r>
            <a:r>
              <a:rPr lang="sl-SI" dirty="0" smtClean="0">
                <a:latin typeface="+mn-lt"/>
                <a:hlinkClick r:id="rId2"/>
              </a:rPr>
              <a:t>urejajo števila</a:t>
            </a:r>
            <a:r>
              <a:rPr lang="sl-SI" dirty="0" smtClean="0">
                <a:latin typeface="+mn-lt"/>
              </a:rPr>
              <a:t> </a:t>
            </a:r>
            <a:endParaRPr lang="sl-SI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dirty="0" smtClean="0">
                <a:latin typeface="+mn-lt"/>
              </a:rPr>
              <a:t>skupina – s pomočjo </a:t>
            </a:r>
            <a:r>
              <a:rPr lang="sl-SI" dirty="0">
                <a:latin typeface="+mn-lt"/>
              </a:rPr>
              <a:t>domin </a:t>
            </a:r>
            <a:r>
              <a:rPr lang="sl-SI" dirty="0" smtClean="0">
                <a:latin typeface="+mn-lt"/>
              </a:rPr>
              <a:t>prirejajo števila</a:t>
            </a:r>
            <a:endParaRPr lang="en-US" dirty="0">
              <a:latin typeface="+mn-lt"/>
            </a:endParaRPr>
          </a:p>
        </p:txBody>
      </p:sp>
      <p:pic>
        <p:nvPicPr>
          <p:cNvPr id="2050" name="Picture 2" descr="F:\IMG_9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842594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MG_91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429000"/>
            <a:ext cx="3199904" cy="23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3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0"/>
            <a:ext cx="5842992" cy="857256"/>
          </a:xfrm>
        </p:spPr>
        <p:txBody>
          <a:bodyPr/>
          <a:lstStyle/>
          <a:p>
            <a:pPr algn="r"/>
            <a:r>
              <a:rPr lang="sl-SI" dirty="0" smtClean="0"/>
              <a:t>Kontrolna skupina 2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3"/>
          </p:nvPr>
        </p:nvSpPr>
        <p:spPr>
          <a:xfrm>
            <a:off x="467544" y="1052736"/>
            <a:ext cx="4040188" cy="487488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Delo v računalniški učilnici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Matematika </a:t>
            </a:r>
            <a:r>
              <a:rPr lang="sl-SI" dirty="0"/>
              <a:t>– števila do 100</a:t>
            </a:r>
          </a:p>
          <a:p>
            <a:pPr marL="0" indent="0">
              <a:buNone/>
            </a:pPr>
            <a:r>
              <a:rPr lang="sl-SI" dirty="0" smtClean="0"/>
              <a:t>Reševanje </a:t>
            </a:r>
            <a:r>
              <a:rPr lang="sl-SI" dirty="0" smtClean="0">
                <a:hlinkClick r:id="rId3"/>
              </a:rPr>
              <a:t>interaktivnih nalog:</a:t>
            </a:r>
            <a:endParaRPr lang="sl-SI" dirty="0" smtClean="0"/>
          </a:p>
          <a:p>
            <a:r>
              <a:rPr lang="sl-SI" dirty="0" smtClean="0"/>
              <a:t>berejo </a:t>
            </a:r>
            <a:r>
              <a:rPr lang="sl-SI" dirty="0"/>
              <a:t>števila </a:t>
            </a:r>
          </a:p>
          <a:p>
            <a:r>
              <a:rPr lang="sl-SI" dirty="0" smtClean="0"/>
              <a:t>urejajo </a:t>
            </a:r>
            <a:r>
              <a:rPr lang="sl-SI" dirty="0"/>
              <a:t>števila </a:t>
            </a:r>
            <a:endParaRPr lang="sl-SI" dirty="0" smtClean="0"/>
          </a:p>
          <a:p>
            <a:r>
              <a:rPr lang="sl-SI" dirty="0"/>
              <a:t>s</a:t>
            </a:r>
            <a:r>
              <a:rPr lang="sl-SI" dirty="0" smtClean="0"/>
              <a:t>likovnemu prikazu uredijo število</a:t>
            </a:r>
          </a:p>
          <a:p>
            <a:r>
              <a:rPr lang="sl-SI" dirty="0" smtClean="0"/>
              <a:t>razvrščajo števila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26024" cy="301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20072" y="0"/>
            <a:ext cx="3538736" cy="857256"/>
          </a:xfrm>
        </p:spPr>
        <p:txBody>
          <a:bodyPr/>
          <a:lstStyle/>
          <a:p>
            <a:pPr algn="r"/>
            <a:r>
              <a:rPr lang="sl-SI" dirty="0" err="1" smtClean="0"/>
              <a:t>eRazred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467544" y="1268760"/>
            <a:ext cx="4752528" cy="45365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>
                <a:latin typeface="+mn-lt"/>
              </a:rPr>
              <a:t>Individualno delo s prenosnim računalnikom</a:t>
            </a:r>
          </a:p>
          <a:p>
            <a:pPr marL="0" indent="0">
              <a:buNone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r>
              <a:rPr lang="sl-SI" dirty="0" smtClean="0"/>
              <a:t>Matematika </a:t>
            </a:r>
            <a:r>
              <a:rPr lang="sl-SI" dirty="0"/>
              <a:t>– števila do 100</a:t>
            </a:r>
          </a:p>
          <a:p>
            <a:pPr marL="0" indent="0">
              <a:buNone/>
            </a:pPr>
            <a:r>
              <a:rPr lang="sl-SI" dirty="0" smtClean="0"/>
              <a:t>Reševanje </a:t>
            </a:r>
            <a:r>
              <a:rPr lang="sl-SI" dirty="0">
                <a:hlinkClick r:id="rId2"/>
              </a:rPr>
              <a:t>interaktivnih nalog:</a:t>
            </a:r>
            <a:endParaRPr lang="sl-SI" dirty="0"/>
          </a:p>
          <a:p>
            <a:r>
              <a:rPr lang="sl-SI" dirty="0"/>
              <a:t>berejo števila </a:t>
            </a:r>
          </a:p>
          <a:p>
            <a:r>
              <a:rPr lang="sl-SI" dirty="0"/>
              <a:t>urejajo števila </a:t>
            </a:r>
          </a:p>
          <a:p>
            <a:r>
              <a:rPr lang="sl-SI" dirty="0"/>
              <a:t>slikovnemu prikazu uredijo število</a:t>
            </a:r>
          </a:p>
          <a:p>
            <a:r>
              <a:rPr lang="sl-SI" dirty="0"/>
              <a:t>razvrščajo števila</a:t>
            </a:r>
          </a:p>
          <a:p>
            <a:pPr marL="457200" indent="-457200">
              <a:buFont typeface="+mj-lt"/>
              <a:buAutoNum type="arabicPeriod"/>
            </a:pPr>
            <a:endParaRPr lang="sl-SI" dirty="0" smtClean="0">
              <a:latin typeface="+mn-lt"/>
            </a:endParaRPr>
          </a:p>
          <a:p>
            <a:pPr marL="0" indent="0">
              <a:buNone/>
            </a:pPr>
            <a:endParaRPr lang="en-US" dirty="0" smtClean="0">
              <a:latin typeface="+mn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435" y="1988840"/>
            <a:ext cx="3521968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82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0"/>
            <a:ext cx="5904656" cy="857256"/>
          </a:xfrm>
        </p:spPr>
        <p:txBody>
          <a:bodyPr/>
          <a:lstStyle/>
          <a:p>
            <a:pPr algn="r"/>
            <a:r>
              <a:rPr lang="sl-SI" dirty="0" smtClean="0"/>
              <a:t>Opažanja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3"/>
          </p:nvPr>
        </p:nvSpPr>
        <p:spPr>
          <a:xfrm>
            <a:off x="395536" y="1412776"/>
            <a:ext cx="7931224" cy="4248472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sl-SI" sz="2800" dirty="0" smtClean="0">
                <a:latin typeface="+mn-lt"/>
              </a:rPr>
              <a:t>V </a:t>
            </a:r>
            <a:r>
              <a:rPr lang="sl-SI" sz="2800" dirty="0" err="1" smtClean="0">
                <a:latin typeface="+mn-lt"/>
              </a:rPr>
              <a:t>eRazredu</a:t>
            </a:r>
            <a:r>
              <a:rPr lang="sl-SI" sz="2800" dirty="0" smtClean="0">
                <a:latin typeface="+mn-lt"/>
              </a:rPr>
              <a:t> so učenci:</a:t>
            </a:r>
          </a:p>
          <a:p>
            <a:pPr marL="0" indent="0">
              <a:lnSpc>
                <a:spcPct val="90000"/>
              </a:lnSpc>
              <a:buNone/>
            </a:pPr>
            <a:endParaRPr lang="sl-SI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samostojno poiskali E-gradivo</a:t>
            </a:r>
          </a:p>
          <a:p>
            <a:pPr>
              <a:lnSpc>
                <a:spcPct val="90000"/>
              </a:lnSpc>
            </a:pPr>
            <a:r>
              <a:rPr lang="sl-SI" sz="2800" dirty="0">
                <a:latin typeface="+mn-lt"/>
              </a:rPr>
              <a:t>s</a:t>
            </a:r>
            <a:r>
              <a:rPr lang="sl-SI" sz="2800" dirty="0" smtClean="0">
                <a:latin typeface="+mn-lt"/>
              </a:rPr>
              <a:t>amostojno prehajali med učnimi oblikami (individualno, skupinsko, delo v parih)</a:t>
            </a:r>
          </a:p>
          <a:p>
            <a:pPr>
              <a:lnSpc>
                <a:spcPct val="90000"/>
              </a:lnSpc>
            </a:pPr>
            <a:r>
              <a:rPr lang="sl-SI" sz="2800" dirty="0">
                <a:latin typeface="+mn-lt"/>
              </a:rPr>
              <a:t>p</a:t>
            </a:r>
            <a:r>
              <a:rPr lang="sl-SI" sz="2800" dirty="0" smtClean="0">
                <a:latin typeface="+mn-lt"/>
              </a:rPr>
              <a:t>ovečalo se je sodelovalno učenje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efektivni čas bolje izkoriščen</a:t>
            </a:r>
          </a:p>
          <a:p>
            <a:pPr>
              <a:lnSpc>
                <a:spcPct val="90000"/>
              </a:lnSpc>
            </a:pPr>
            <a:r>
              <a:rPr lang="sl-SI" sz="2800" dirty="0">
                <a:latin typeface="+mn-lt"/>
              </a:rPr>
              <a:t>k</a:t>
            </a:r>
            <a:r>
              <a:rPr lang="sl-SI" sz="2800" dirty="0" smtClean="0">
                <a:latin typeface="+mn-lt"/>
              </a:rPr>
              <a:t>oncentracija, motivacija in aktivnost učencev je povečana</a:t>
            </a:r>
          </a:p>
          <a:p>
            <a:pPr marL="0" indent="0">
              <a:lnSpc>
                <a:spcPct val="90000"/>
              </a:lnSpc>
              <a:buNone/>
            </a:pPr>
            <a:endParaRPr lang="sl-SI" sz="2800"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endParaRPr lang="sl-SI" sz="2800" dirty="0" smtClean="0">
              <a:latin typeface="+mn-lt"/>
            </a:endParaRPr>
          </a:p>
          <a:p>
            <a:pPr>
              <a:lnSpc>
                <a:spcPct val="90000"/>
              </a:lnSpc>
            </a:pPr>
            <a:endParaRPr lang="sl-SI" sz="2800" dirty="0" smtClean="0">
              <a:latin typeface="+mn-lt"/>
            </a:endParaRPr>
          </a:p>
          <a:p>
            <a:endParaRPr lang="sl-SI" sz="2800" dirty="0" smtClean="0">
              <a:latin typeface="+mn-lt"/>
            </a:endParaRPr>
          </a:p>
          <a:p>
            <a:pPr marL="0" indent="0">
              <a:buNone/>
            </a:pPr>
            <a:endParaRPr lang="sl-SI" sz="28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sl-SI" sz="2800" dirty="0">
              <a:latin typeface="+mn-lt"/>
            </a:endParaRPr>
          </a:p>
          <a:p>
            <a:endParaRPr lang="sl-SI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7131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29375"/>
            <a:ext cx="8207375" cy="428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l-SI" smtClean="0">
              <a:solidFill>
                <a:schemeClr val="bg2"/>
              </a:solidFill>
            </a:endParaRPr>
          </a:p>
          <a:p>
            <a:pPr eaLnBrk="1" hangingPunct="1"/>
            <a:fld id="{199D84D8-39AE-47FF-9AE8-8C299A6828A3}" type="slidenum">
              <a:rPr lang="en-US" smtClean="0">
                <a:solidFill>
                  <a:schemeClr val="bg2"/>
                </a:solidFill>
              </a:rPr>
              <a:pPr eaLnBrk="1" hangingPunct="1"/>
              <a:t>16</a:t>
            </a:fld>
            <a:endParaRPr lang="en-US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95937" y="18615"/>
            <a:ext cx="4680520" cy="857256"/>
          </a:xfrm>
        </p:spPr>
        <p:txBody>
          <a:bodyPr/>
          <a:lstStyle/>
          <a:p>
            <a:pPr algn="r"/>
            <a:r>
              <a:rPr lang="sl-SI" dirty="0" smtClean="0"/>
              <a:t>Osnovne informacije</a:t>
            </a:r>
            <a:endParaRPr lang="en-US" dirty="0"/>
          </a:p>
        </p:txBody>
      </p:sp>
      <p:sp>
        <p:nvSpPr>
          <p:cNvPr id="2" name="Ograda vsebine 1"/>
          <p:cNvSpPr>
            <a:spLocks noGrp="1"/>
          </p:cNvSpPr>
          <p:nvPr>
            <p:ph sz="half" idx="13"/>
          </p:nvPr>
        </p:nvSpPr>
        <p:spPr>
          <a:xfrm>
            <a:off x="457200" y="1268760"/>
            <a:ext cx="4040188" cy="4608512"/>
          </a:xfrm>
        </p:spPr>
        <p:txBody>
          <a:bodyPr>
            <a:normAutofit/>
          </a:bodyPr>
          <a:lstStyle/>
          <a:p>
            <a:r>
              <a:rPr lang="sl-SI" dirty="0"/>
              <a:t>Namen projekta</a:t>
            </a:r>
            <a:endParaRPr lang="sl-SI" dirty="0" smtClean="0"/>
          </a:p>
          <a:p>
            <a:r>
              <a:rPr lang="sl-SI" dirty="0" smtClean="0"/>
              <a:t>Čas trajanja in izvajanje</a:t>
            </a:r>
          </a:p>
          <a:p>
            <a:r>
              <a:rPr lang="sl-SI" dirty="0"/>
              <a:t>Spremljava projekta</a:t>
            </a:r>
          </a:p>
          <a:p>
            <a:r>
              <a:rPr lang="sl-SI" dirty="0"/>
              <a:t>Tehnična </a:t>
            </a:r>
            <a:r>
              <a:rPr lang="sl-SI" dirty="0" smtClean="0"/>
              <a:t>podpora</a:t>
            </a:r>
          </a:p>
          <a:p>
            <a:r>
              <a:rPr lang="sl-SI" dirty="0" smtClean="0"/>
              <a:t>Pedagoško delo</a:t>
            </a:r>
          </a:p>
          <a:p>
            <a:r>
              <a:rPr lang="sl-SI" dirty="0" smtClean="0"/>
              <a:t>Primerjava</a:t>
            </a:r>
            <a:endParaRPr lang="sl-SI" dirty="0"/>
          </a:p>
          <a:p>
            <a:r>
              <a:rPr lang="sl-SI" dirty="0" smtClean="0"/>
              <a:t>Pričakovanja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sz="half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617" y="2798791"/>
            <a:ext cx="4035829" cy="2689167"/>
          </a:xfrm>
        </p:spPr>
      </p:pic>
    </p:spTree>
    <p:extLst>
      <p:ext uri="{BB962C8B-B14F-4D97-AF65-F5344CB8AC3E}">
        <p14:creationId xmlns:p14="http://schemas.microsoft.com/office/powerpoint/2010/main" val="4185309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19982" y="0"/>
            <a:ext cx="4228482" cy="857256"/>
          </a:xfrm>
        </p:spPr>
        <p:txBody>
          <a:bodyPr/>
          <a:lstStyle/>
          <a:p>
            <a:pPr algn="r"/>
            <a:r>
              <a:rPr lang="sl-SI" dirty="0"/>
              <a:t>Namen projekta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608512"/>
          </a:xfrm>
        </p:spPr>
        <p:txBody>
          <a:bodyPr>
            <a:normAutofit/>
          </a:bodyPr>
          <a:lstStyle/>
          <a:p>
            <a:r>
              <a:rPr lang="sl-SI" b="1" dirty="0">
                <a:latin typeface="+mn-lt"/>
              </a:rPr>
              <a:t>Preverjanje možnosti</a:t>
            </a:r>
            <a:r>
              <a:rPr lang="sl-SI" dirty="0">
                <a:latin typeface="+mn-lt"/>
              </a:rPr>
              <a:t>,  ki jih nudi „stalna prisotnost“ informacijske in komunikacijske tehnologije (</a:t>
            </a:r>
            <a:r>
              <a:rPr lang="sl-SI" dirty="0" err="1">
                <a:latin typeface="+mn-lt"/>
              </a:rPr>
              <a:t>2.a</a:t>
            </a:r>
            <a:r>
              <a:rPr lang="sl-SI" dirty="0">
                <a:latin typeface="+mn-lt"/>
              </a:rPr>
              <a:t>) </a:t>
            </a:r>
          </a:p>
          <a:p>
            <a:pPr lvl="1"/>
            <a:r>
              <a:rPr lang="sl-SI" dirty="0">
                <a:latin typeface="+mn-lt"/>
              </a:rPr>
              <a:t>v </a:t>
            </a:r>
            <a:r>
              <a:rPr lang="sl-SI" dirty="0" smtClean="0">
                <a:latin typeface="+mn-lt"/>
              </a:rPr>
              <a:t>razredu </a:t>
            </a:r>
            <a:endParaRPr lang="sl-SI" dirty="0">
              <a:latin typeface="+mn-lt"/>
            </a:endParaRPr>
          </a:p>
          <a:p>
            <a:pPr lvl="1"/>
            <a:r>
              <a:rPr lang="sl-SI" dirty="0" smtClean="0">
                <a:latin typeface="+mn-lt"/>
              </a:rPr>
              <a:t>doma</a:t>
            </a:r>
            <a:endParaRPr lang="sl-SI" dirty="0">
              <a:latin typeface="+mn-lt"/>
            </a:endParaRPr>
          </a:p>
          <a:p>
            <a:pPr lvl="1"/>
            <a:r>
              <a:rPr lang="sl-SI" dirty="0">
                <a:latin typeface="+mn-lt"/>
              </a:rPr>
              <a:t>(one-to-one (1:1) </a:t>
            </a:r>
            <a:r>
              <a:rPr lang="sl-SI" dirty="0" err="1">
                <a:latin typeface="+mn-lt"/>
              </a:rPr>
              <a:t>computing</a:t>
            </a:r>
            <a:r>
              <a:rPr lang="sl-SI" dirty="0">
                <a:latin typeface="+mn-lt"/>
              </a:rPr>
              <a:t>)</a:t>
            </a:r>
          </a:p>
          <a:p>
            <a:pPr lvl="1"/>
            <a:endParaRPr lang="sl-SI" dirty="0">
              <a:latin typeface="+mn-lt"/>
            </a:endParaRPr>
          </a:p>
          <a:p>
            <a:r>
              <a:rPr lang="sl-SI" dirty="0">
                <a:latin typeface="+mn-lt"/>
              </a:rPr>
              <a:t>Kontrolni oddelki (2. b,c) pa se </a:t>
            </a:r>
            <a:r>
              <a:rPr lang="sl-SI" dirty="0" smtClean="0">
                <a:latin typeface="+mn-lt"/>
              </a:rPr>
              <a:t>s tehnologijo srečujejo občasno (v </a:t>
            </a:r>
            <a:r>
              <a:rPr lang="sl-SI" dirty="0" err="1">
                <a:latin typeface="+mn-lt"/>
              </a:rPr>
              <a:t>računalnici</a:t>
            </a:r>
            <a:r>
              <a:rPr lang="sl-SI" dirty="0" smtClean="0">
                <a:latin typeface="+mn-lt"/>
              </a:rPr>
              <a:t>).</a:t>
            </a:r>
            <a:endParaRPr lang="sl-S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394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0"/>
            <a:ext cx="5904656" cy="857256"/>
          </a:xfrm>
        </p:spPr>
        <p:txBody>
          <a:bodyPr/>
          <a:lstStyle/>
          <a:p>
            <a:pPr algn="r"/>
            <a:r>
              <a:rPr lang="sl-SI" dirty="0" smtClean="0"/>
              <a:t>Ostali podatki o projektu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3"/>
          </p:nvPr>
        </p:nvSpPr>
        <p:spPr>
          <a:xfrm>
            <a:off x="457200" y="980728"/>
            <a:ext cx="8363272" cy="4824536"/>
          </a:xfrm>
        </p:spPr>
        <p:txBody>
          <a:bodyPr>
            <a:noAutofit/>
          </a:bodyPr>
          <a:lstStyle/>
          <a:p>
            <a:r>
              <a:rPr lang="sl-SI" sz="3200" dirty="0"/>
              <a:t>Trajanje projekta</a:t>
            </a:r>
            <a:endParaRPr lang="sl-SI" sz="3200" dirty="0" smtClean="0">
              <a:latin typeface="+mn-lt"/>
            </a:endParaRPr>
          </a:p>
          <a:p>
            <a:pPr lvl="1"/>
            <a:r>
              <a:rPr lang="sl-SI" sz="2800" dirty="0"/>
              <a:t>šolsko</a:t>
            </a:r>
            <a:r>
              <a:rPr lang="sl-SI" sz="2800" dirty="0" smtClean="0">
                <a:latin typeface="+mn-lt"/>
              </a:rPr>
              <a:t> leto 2011/2012</a:t>
            </a:r>
          </a:p>
          <a:p>
            <a:r>
              <a:rPr lang="sl-SI" sz="3200" dirty="0"/>
              <a:t>Spremljava </a:t>
            </a:r>
            <a:r>
              <a:rPr lang="sl-SI" sz="3200" dirty="0" smtClean="0"/>
              <a:t>projekta</a:t>
            </a:r>
          </a:p>
          <a:p>
            <a:pPr lvl="1"/>
            <a:r>
              <a:rPr lang="sl-SI" sz="2800" dirty="0" smtClean="0"/>
              <a:t>podpora Zavoda RS za šolstvo</a:t>
            </a:r>
            <a:endParaRPr lang="sl-SI" sz="2800" dirty="0"/>
          </a:p>
          <a:p>
            <a:r>
              <a:rPr lang="sl-SI" sz="3200" dirty="0"/>
              <a:t>Tehnična </a:t>
            </a:r>
            <a:r>
              <a:rPr lang="sl-SI" sz="3200" dirty="0" smtClean="0"/>
              <a:t>podpora</a:t>
            </a:r>
          </a:p>
          <a:p>
            <a:pPr lvl="1"/>
            <a:r>
              <a:rPr lang="sl-SI" sz="2800" dirty="0" smtClean="0"/>
              <a:t>Podjetje </a:t>
            </a:r>
            <a:r>
              <a:rPr lang="sl-SI" sz="2800" dirty="0" err="1" smtClean="0"/>
              <a:t>Avtera</a:t>
            </a:r>
            <a:endParaRPr lang="sl-SI" sz="2800" dirty="0" smtClean="0"/>
          </a:p>
          <a:p>
            <a:pPr lvl="1"/>
            <a:r>
              <a:rPr lang="sl-SI" sz="2800" dirty="0" smtClean="0"/>
              <a:t>E-šolstvo</a:t>
            </a:r>
            <a:endParaRPr lang="sl-SI" sz="2800" dirty="0"/>
          </a:p>
          <a:p>
            <a:pPr marL="457200" lvl="1" indent="0">
              <a:buNone/>
            </a:pPr>
            <a:endParaRPr lang="sl-SI" sz="2800" dirty="0"/>
          </a:p>
          <a:p>
            <a:endParaRPr lang="sl-SI" sz="3200" dirty="0" smtClean="0">
              <a:latin typeface="+mn-lt"/>
            </a:endParaRPr>
          </a:p>
          <a:p>
            <a:endParaRPr lang="sl-SI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564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0"/>
            <a:ext cx="5904656" cy="857256"/>
          </a:xfrm>
        </p:spPr>
        <p:txBody>
          <a:bodyPr/>
          <a:lstStyle/>
          <a:p>
            <a:pPr algn="r"/>
            <a:r>
              <a:rPr lang="sl-SI" dirty="0" smtClean="0"/>
              <a:t>Pedagoški cilji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3"/>
          </p:nvPr>
        </p:nvSpPr>
        <p:spPr>
          <a:xfrm>
            <a:off x="457200" y="1412776"/>
            <a:ext cx="7931224" cy="424847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razvoj </a:t>
            </a:r>
            <a:r>
              <a:rPr lang="sl-SI" sz="2800" dirty="0">
                <a:latin typeface="+mn-lt"/>
              </a:rPr>
              <a:t>digitalne pismenosti </a:t>
            </a:r>
            <a:endParaRPr lang="sl-SI" sz="2800" dirty="0" smtClean="0">
              <a:latin typeface="+mn-lt"/>
            </a:endParaRPr>
          </a:p>
          <a:p>
            <a:r>
              <a:rPr lang="sl-SI" sz="2800" dirty="0" smtClean="0">
                <a:latin typeface="+mn-lt"/>
              </a:rPr>
              <a:t>pridobivanje informacij </a:t>
            </a:r>
          </a:p>
          <a:p>
            <a:r>
              <a:rPr lang="sl-SI" sz="2800" dirty="0" smtClean="0">
                <a:latin typeface="+mn-lt"/>
              </a:rPr>
              <a:t>uporaba risarskih orodij</a:t>
            </a:r>
          </a:p>
          <a:p>
            <a:pPr>
              <a:lnSpc>
                <a:spcPct val="90000"/>
              </a:lnSpc>
            </a:pPr>
            <a:r>
              <a:rPr lang="sl-SI" sz="2800" dirty="0" smtClean="0">
                <a:latin typeface="+mn-lt"/>
              </a:rPr>
              <a:t>uporaba </a:t>
            </a:r>
            <a:r>
              <a:rPr lang="sl-SI" sz="2800" dirty="0">
                <a:latin typeface="+mn-lt"/>
              </a:rPr>
              <a:t>enostavnih računalniških operacij </a:t>
            </a:r>
            <a:endParaRPr lang="sl-SI" sz="2800" dirty="0" smtClean="0">
              <a:latin typeface="+mn-lt"/>
            </a:endParaRPr>
          </a:p>
          <a:p>
            <a:r>
              <a:rPr lang="sl-SI" sz="2800" dirty="0" smtClean="0">
                <a:latin typeface="+mn-lt"/>
              </a:rPr>
              <a:t>razvijanje zmožnosti sprejemanja in tvorjenja besedil</a:t>
            </a:r>
          </a:p>
          <a:p>
            <a:r>
              <a:rPr lang="sl-SI" sz="2800" dirty="0" smtClean="0">
                <a:latin typeface="+mn-lt"/>
              </a:rPr>
              <a:t>razvoj </a:t>
            </a:r>
            <a:r>
              <a:rPr lang="sl-SI" sz="2800" dirty="0">
                <a:latin typeface="+mn-lt"/>
              </a:rPr>
              <a:t>matematičnih pojmov, pri raziskovanju, urejanju in reševanju problemov </a:t>
            </a:r>
            <a:endParaRPr lang="sl-SI" sz="2800" dirty="0" smtClean="0">
              <a:latin typeface="+mn-lt"/>
            </a:endParaRPr>
          </a:p>
          <a:p>
            <a:pPr marL="0" indent="0">
              <a:buNone/>
            </a:pPr>
            <a:endParaRPr lang="sl-SI" sz="2800" dirty="0">
              <a:latin typeface="+mn-lt"/>
            </a:endParaRPr>
          </a:p>
          <a:p>
            <a:pPr>
              <a:lnSpc>
                <a:spcPct val="90000"/>
              </a:lnSpc>
            </a:pPr>
            <a:endParaRPr lang="sl-SI" sz="2800" dirty="0">
              <a:latin typeface="+mn-lt"/>
            </a:endParaRPr>
          </a:p>
          <a:p>
            <a:endParaRPr lang="sl-SI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0084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6A8C6-6E9D-40CC-8EBB-1D17B8B2BBA6}" type="slidenum">
              <a:rPr lang="en-US" smtClean="0"/>
              <a:t>6</a:t>
            </a:fld>
            <a:endParaRPr lang="en-US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499992" y="18615"/>
            <a:ext cx="4330824" cy="857256"/>
          </a:xfrm>
        </p:spPr>
        <p:txBody>
          <a:bodyPr/>
          <a:lstStyle/>
          <a:p>
            <a:pPr algn="r"/>
            <a:r>
              <a:rPr lang="sl-SI" dirty="0" smtClean="0"/>
              <a:t>Pričakovanja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13"/>
          </p:nvPr>
        </p:nvSpPr>
        <p:spPr>
          <a:xfrm>
            <a:off x="457200" y="1196752"/>
            <a:ext cx="4906888" cy="4946892"/>
          </a:xfrm>
        </p:spPr>
        <p:txBody>
          <a:bodyPr/>
          <a:lstStyle/>
          <a:p>
            <a:r>
              <a:rPr lang="sl-SI" sz="2800" dirty="0" smtClean="0">
                <a:latin typeface="+mn-lt"/>
              </a:rPr>
              <a:t>raba </a:t>
            </a:r>
            <a:r>
              <a:rPr lang="sl-SI" sz="2800" dirty="0">
                <a:latin typeface="+mn-lt"/>
                <a:hlinkClick r:id="rId2"/>
              </a:rPr>
              <a:t>e-gradiv</a:t>
            </a:r>
            <a:r>
              <a:rPr lang="sl-SI" sz="2800" dirty="0">
                <a:latin typeface="+mn-lt"/>
              </a:rPr>
              <a:t> (e-učbenikov)</a:t>
            </a:r>
          </a:p>
          <a:p>
            <a:r>
              <a:rPr lang="sl-SI" sz="2800" dirty="0">
                <a:latin typeface="+mn-lt"/>
              </a:rPr>
              <a:t>sprememba pedagoške prakse (e-kompetence učiteljic)</a:t>
            </a:r>
          </a:p>
          <a:p>
            <a:r>
              <a:rPr lang="sl-SI" sz="2800" dirty="0">
                <a:latin typeface="+mn-lt"/>
              </a:rPr>
              <a:t>sprememba v pedagoškem trikotniku (učenci, učitelji, učna snov)</a:t>
            </a:r>
          </a:p>
          <a:p>
            <a:r>
              <a:rPr lang="sl-SI" sz="2800" dirty="0">
                <a:latin typeface="+mn-lt"/>
              </a:rPr>
              <a:t>sprememba v odnosih (učenec, učitelji, starši)</a:t>
            </a:r>
          </a:p>
          <a:p>
            <a:endParaRPr lang="sl-SI" sz="2800" dirty="0">
              <a:latin typeface="+mn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904257"/>
            <a:ext cx="3343859" cy="223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537" y="3356992"/>
            <a:ext cx="3340410" cy="235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326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992888" cy="720080"/>
          </a:xfrm>
        </p:spPr>
        <p:txBody>
          <a:bodyPr/>
          <a:lstStyle/>
          <a:p>
            <a:r>
              <a:rPr lang="sl-SI" sz="3600" dirty="0" smtClean="0"/>
              <a:t>Pedagoško delo v </a:t>
            </a:r>
            <a:r>
              <a:rPr lang="sl-SI" sz="3600" dirty="0" err="1" smtClean="0"/>
              <a:t>eRazredu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2721831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132856"/>
            <a:ext cx="4040188" cy="2693458"/>
          </a:xfrm>
        </p:spPr>
      </p:pic>
      <p:sp>
        <p:nvSpPr>
          <p:cNvPr id="9" name="Ograda vsebine 8"/>
          <p:cNvSpPr>
            <a:spLocks noGrp="1"/>
          </p:cNvSpPr>
          <p:nvPr>
            <p:ph sz="quarter" idx="4"/>
          </p:nvPr>
        </p:nvSpPr>
        <p:spPr>
          <a:xfrm>
            <a:off x="395536" y="2132856"/>
            <a:ext cx="4041775" cy="3672408"/>
          </a:xfrm>
        </p:spPr>
        <p:txBody>
          <a:bodyPr/>
          <a:lstStyle/>
          <a:p>
            <a:r>
              <a:rPr lang="sl-SI" dirty="0" smtClean="0"/>
              <a:t>Pri predmetih – SLO, MAT, SPO, GVZ, LVZ</a:t>
            </a:r>
          </a:p>
          <a:p>
            <a:r>
              <a:rPr lang="sl-SI" dirty="0" smtClean="0"/>
              <a:t>V vseh fazah učnega procesa</a:t>
            </a:r>
          </a:p>
          <a:p>
            <a:r>
              <a:rPr lang="sl-SI" dirty="0" smtClean="0"/>
              <a:t>V učilnici in izven </a:t>
            </a:r>
          </a:p>
          <a:p>
            <a:r>
              <a:rPr lang="sl-SI" dirty="0" smtClean="0"/>
              <a:t>Vse oblike dela</a:t>
            </a:r>
          </a:p>
          <a:p>
            <a:r>
              <a:rPr lang="sl-SI" dirty="0" smtClean="0"/>
              <a:t>Računalnik - dodana vrednost </a:t>
            </a:r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43808" y="0"/>
            <a:ext cx="5842992" cy="857256"/>
          </a:xfrm>
        </p:spPr>
        <p:txBody>
          <a:bodyPr/>
          <a:lstStyle/>
          <a:p>
            <a:pPr algn="r"/>
            <a:r>
              <a:rPr lang="sl-SI" dirty="0" err="1" smtClean="0"/>
              <a:t>eRazred</a:t>
            </a:r>
            <a:r>
              <a:rPr lang="sl-SI" dirty="0" smtClean="0"/>
              <a:t> – kje in kako izvajamo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835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32040" y="0"/>
            <a:ext cx="3754760" cy="857256"/>
          </a:xfrm>
        </p:spPr>
        <p:txBody>
          <a:bodyPr/>
          <a:lstStyle/>
          <a:p>
            <a:pPr algn="r"/>
            <a:r>
              <a:rPr lang="sl-SI" dirty="0" smtClean="0"/>
              <a:t>Ura slovenščine</a:t>
            </a:r>
            <a:endParaRPr lang="sl-SI" dirty="0"/>
          </a:p>
        </p:txBody>
      </p:sp>
      <p:sp>
        <p:nvSpPr>
          <p:cNvPr id="8" name="Ograda vsebine 7"/>
          <p:cNvSpPr>
            <a:spLocks noGrp="1"/>
          </p:cNvSpPr>
          <p:nvPr>
            <p:ph sz="half" idx="13"/>
          </p:nvPr>
        </p:nvSpPr>
        <p:spPr>
          <a:xfrm>
            <a:off x="457200" y="1772816"/>
            <a:ext cx="4040188" cy="4370828"/>
          </a:xfrm>
        </p:spPr>
        <p:txBody>
          <a:bodyPr/>
          <a:lstStyle/>
          <a:p>
            <a:r>
              <a:rPr lang="sl-SI" dirty="0" smtClean="0">
                <a:latin typeface="+mn-lt"/>
              </a:rPr>
              <a:t>Opismenjevanje</a:t>
            </a:r>
          </a:p>
          <a:p>
            <a:r>
              <a:rPr lang="sl-SI" dirty="0" smtClean="0">
                <a:latin typeface="+mn-lt"/>
              </a:rPr>
              <a:t>3 nivoji – diferenciacija</a:t>
            </a:r>
          </a:p>
          <a:p>
            <a:pPr lvl="1"/>
            <a:r>
              <a:rPr lang="sl-SI" dirty="0" smtClean="0">
                <a:latin typeface="+mn-lt"/>
              </a:rPr>
              <a:t>1. vaja za izboljšanje bralne učinkovitosti – </a:t>
            </a:r>
            <a:r>
              <a:rPr lang="sl-SI" dirty="0" smtClean="0">
                <a:latin typeface="+mn-lt"/>
                <a:hlinkClick r:id="rId2"/>
              </a:rPr>
              <a:t>interaktivne vaje</a:t>
            </a:r>
            <a:endParaRPr lang="sl-SI" dirty="0" smtClean="0">
              <a:latin typeface="+mn-lt"/>
            </a:endParaRPr>
          </a:p>
          <a:p>
            <a:pPr lvl="1"/>
            <a:r>
              <a:rPr lang="sl-SI" dirty="0" smtClean="0">
                <a:latin typeface="+mn-lt"/>
              </a:rPr>
              <a:t>2. vaja za razumevanje branja – </a:t>
            </a:r>
            <a:r>
              <a:rPr lang="sl-SI" dirty="0" smtClean="0">
                <a:latin typeface="+mn-lt"/>
                <a:hlinkClick r:id="rId3"/>
              </a:rPr>
              <a:t>slika in poved</a:t>
            </a:r>
            <a:endParaRPr lang="sl-SI" dirty="0" smtClean="0">
              <a:latin typeface="+mn-lt"/>
            </a:endParaRPr>
          </a:p>
          <a:p>
            <a:pPr lvl="1"/>
            <a:r>
              <a:rPr lang="sl-SI" dirty="0" smtClean="0">
                <a:latin typeface="+mn-lt"/>
              </a:rPr>
              <a:t>3. branje z razumevanjem in nadaljevanje zgodbe - </a:t>
            </a:r>
            <a:r>
              <a:rPr lang="sl-SI" dirty="0" err="1" smtClean="0">
                <a:latin typeface="+mn-lt"/>
                <a:hlinkClick r:id="rId2"/>
              </a:rPr>
              <a:t>Župca</a:t>
            </a:r>
            <a:endParaRPr lang="sl-SI" dirty="0">
              <a:latin typeface="+mn-lt"/>
            </a:endParaRPr>
          </a:p>
        </p:txBody>
      </p:sp>
      <p:pic>
        <p:nvPicPr>
          <p:cNvPr id="10" name="Ograda vsebine 9"/>
          <p:cNvPicPr>
            <a:picLocks noGrp="1" noChangeAspect="1"/>
          </p:cNvPicPr>
          <p:nvPr>
            <p:ph sz="half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44824"/>
            <a:ext cx="4035829" cy="3067070"/>
          </a:xfrm>
        </p:spPr>
      </p:pic>
    </p:spTree>
    <p:extLst>
      <p:ext uri="{BB962C8B-B14F-4D97-AF65-F5344CB8AC3E}">
        <p14:creationId xmlns:p14="http://schemas.microsoft.com/office/powerpoint/2010/main" val="35641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rnes_presentation_slo">
  <a:themeElements>
    <a:clrScheme name="arnes_presentation_slo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3300"/>
      </a:hlink>
      <a:folHlink>
        <a:srgbClr val="FF3300"/>
      </a:folHlink>
    </a:clrScheme>
    <a:fontScheme name="arnes_presentation_slo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nes_presentation_s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nes_presentation_s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nes_presentation_sl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33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arnes_presentation_slo</Template>
  <TotalTime>658</TotalTime>
  <Words>427</Words>
  <Application>Microsoft Macintosh PowerPoint</Application>
  <PresentationFormat>On-screen Show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arnes_presentation_slo</vt:lpstr>
      <vt:lpstr>Mobilni  eRazred</vt:lpstr>
      <vt:lpstr>Osnovne informacije</vt:lpstr>
      <vt:lpstr>Namen projekta</vt:lpstr>
      <vt:lpstr>Ostali podatki o projektu</vt:lpstr>
      <vt:lpstr>Pedagoški cilji</vt:lpstr>
      <vt:lpstr>Pričakovanja</vt:lpstr>
      <vt:lpstr>Pedagoško delo v eRazredu</vt:lpstr>
      <vt:lpstr>eRazred – kje in kako izvajamo</vt:lpstr>
      <vt:lpstr>Ura slovenščine</vt:lpstr>
      <vt:lpstr>Medpredmetno povezovanje</vt:lpstr>
      <vt:lpstr>Primerjava šolske ure</vt:lpstr>
      <vt:lpstr>Kontrolna skupina 1</vt:lpstr>
      <vt:lpstr>Kontrolna skupina 2</vt:lpstr>
      <vt:lpstr>eRazred</vt:lpstr>
      <vt:lpstr>Opažanja</vt:lpstr>
      <vt:lpstr>PowerPoint Presentation</vt:lpstr>
    </vt:vector>
  </TitlesOfParts>
  <Company>ARNES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predavanja</dc:title>
  <dc:creator>Domen</dc:creator>
  <cp:lastModifiedBy>Maja Kosta</cp:lastModifiedBy>
  <cp:revision>80</cp:revision>
  <dcterms:created xsi:type="dcterms:W3CDTF">2007-04-11T10:22:40Z</dcterms:created>
  <dcterms:modified xsi:type="dcterms:W3CDTF">2012-04-10T10:44:58Z</dcterms:modified>
</cp:coreProperties>
</file>