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6" r:id="rId3"/>
    <p:sldId id="257" r:id="rId4"/>
    <p:sldId id="263" r:id="rId5"/>
    <p:sldId id="268" r:id="rId6"/>
    <p:sldId id="264" r:id="rId7"/>
    <p:sldId id="269" r:id="rId8"/>
    <p:sldId id="270" r:id="rId9"/>
    <p:sldId id="271" r:id="rId10"/>
    <p:sldId id="272" r:id="rId11"/>
    <p:sldId id="258" r:id="rId12"/>
    <p:sldId id="273" r:id="rId13"/>
    <p:sldId id="274" r:id="rId14"/>
    <p:sldId id="275" r:id="rId15"/>
    <p:sldId id="276" r:id="rId16"/>
    <p:sldId id="277" r:id="rId17"/>
    <p:sldId id="279" r:id="rId18"/>
    <p:sldId id="278" r:id="rId19"/>
    <p:sldId id="265" r:id="rId20"/>
    <p:sldId id="259" r:id="rId21"/>
    <p:sldId id="261" r:id="rId22"/>
    <p:sldId id="260" r:id="rId23"/>
  </p:sldIdLst>
  <p:sldSz cx="9144000" cy="6858000" type="screen4x3"/>
  <p:notesSz cx="6669088"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A7"/>
    <a:srgbClr val="297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445" autoAdjust="0"/>
  </p:normalViewPr>
  <p:slideViewPr>
    <p:cSldViewPr>
      <p:cViewPr>
        <p:scale>
          <a:sx n="75" d="100"/>
          <a:sy n="75" d="100"/>
        </p:scale>
        <p:origin x="-1800"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890665" cy="496809"/>
          </a:xfrm>
          <a:prstGeom prst="rect">
            <a:avLst/>
          </a:prstGeom>
        </p:spPr>
        <p:txBody>
          <a:bodyPr vert="horz" lIns="90727" tIns="45363" rIns="90727" bIns="45363" rtlCol="0"/>
          <a:lstStyle>
            <a:lvl1pPr algn="l">
              <a:defRPr sz="1200"/>
            </a:lvl1pPr>
          </a:lstStyle>
          <a:p>
            <a:endParaRPr lang="sl-SI"/>
          </a:p>
        </p:txBody>
      </p:sp>
      <p:sp>
        <p:nvSpPr>
          <p:cNvPr id="3" name="Ograda datuma 2"/>
          <p:cNvSpPr>
            <a:spLocks noGrp="1"/>
          </p:cNvSpPr>
          <p:nvPr>
            <p:ph type="dt" sz="quarter" idx="1"/>
          </p:nvPr>
        </p:nvSpPr>
        <p:spPr>
          <a:xfrm>
            <a:off x="3776866" y="0"/>
            <a:ext cx="2890665" cy="496809"/>
          </a:xfrm>
          <a:prstGeom prst="rect">
            <a:avLst/>
          </a:prstGeom>
        </p:spPr>
        <p:txBody>
          <a:bodyPr vert="horz" lIns="90727" tIns="45363" rIns="90727" bIns="45363" rtlCol="0"/>
          <a:lstStyle>
            <a:lvl1pPr algn="r">
              <a:defRPr sz="1200"/>
            </a:lvl1pPr>
          </a:lstStyle>
          <a:p>
            <a:fld id="{66A7956D-7CC8-4255-A8A0-483F602B8EA8}" type="datetimeFigureOut">
              <a:rPr lang="sl-SI" smtClean="0"/>
              <a:pPr/>
              <a:t>4/5/12</a:t>
            </a:fld>
            <a:endParaRPr lang="sl-SI"/>
          </a:p>
        </p:txBody>
      </p:sp>
      <p:sp>
        <p:nvSpPr>
          <p:cNvPr id="4" name="Ograda noge 3"/>
          <p:cNvSpPr>
            <a:spLocks noGrp="1"/>
          </p:cNvSpPr>
          <p:nvPr>
            <p:ph type="ftr" sz="quarter" idx="2"/>
          </p:nvPr>
        </p:nvSpPr>
        <p:spPr>
          <a:xfrm>
            <a:off x="0" y="9428242"/>
            <a:ext cx="2890665" cy="496809"/>
          </a:xfrm>
          <a:prstGeom prst="rect">
            <a:avLst/>
          </a:prstGeom>
        </p:spPr>
        <p:txBody>
          <a:bodyPr vert="horz" lIns="90727" tIns="45363" rIns="90727" bIns="45363" rtlCol="0" anchor="b"/>
          <a:lstStyle>
            <a:lvl1pPr algn="l">
              <a:defRPr sz="1200"/>
            </a:lvl1pPr>
          </a:lstStyle>
          <a:p>
            <a:endParaRPr lang="sl-SI"/>
          </a:p>
        </p:txBody>
      </p:sp>
      <p:sp>
        <p:nvSpPr>
          <p:cNvPr id="5" name="Ograda številke diapozitiva 4"/>
          <p:cNvSpPr>
            <a:spLocks noGrp="1"/>
          </p:cNvSpPr>
          <p:nvPr>
            <p:ph type="sldNum" sz="quarter" idx="3"/>
          </p:nvPr>
        </p:nvSpPr>
        <p:spPr>
          <a:xfrm>
            <a:off x="3776866" y="9428242"/>
            <a:ext cx="2890665" cy="496809"/>
          </a:xfrm>
          <a:prstGeom prst="rect">
            <a:avLst/>
          </a:prstGeom>
        </p:spPr>
        <p:txBody>
          <a:bodyPr vert="horz" lIns="90727" tIns="45363" rIns="90727" bIns="45363" rtlCol="0" anchor="b"/>
          <a:lstStyle>
            <a:lvl1pPr algn="r">
              <a:defRPr sz="1200"/>
            </a:lvl1pPr>
          </a:lstStyle>
          <a:p>
            <a:fld id="{02186B93-D5D0-45A1-9DD3-478379CCA40F}" type="slidenum">
              <a:rPr lang="sl-SI" smtClean="0"/>
              <a:pPr/>
              <a:t>‹#›</a:t>
            </a:fld>
            <a:endParaRPr lang="sl-SI"/>
          </a:p>
        </p:txBody>
      </p:sp>
    </p:spTree>
    <p:extLst>
      <p:ext uri="{BB962C8B-B14F-4D97-AF65-F5344CB8AC3E}">
        <p14:creationId xmlns:p14="http://schemas.microsoft.com/office/powerpoint/2010/main" val="236900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889938" cy="496332"/>
          </a:xfrm>
          <a:prstGeom prst="rect">
            <a:avLst/>
          </a:prstGeom>
        </p:spPr>
        <p:txBody>
          <a:bodyPr vert="horz" lIns="90727" tIns="45363" rIns="90727" bIns="45363" rtlCol="0"/>
          <a:lstStyle>
            <a:lvl1pPr algn="l">
              <a:defRPr sz="1200"/>
            </a:lvl1pPr>
          </a:lstStyle>
          <a:p>
            <a:endParaRPr lang="sl-SI"/>
          </a:p>
        </p:txBody>
      </p:sp>
      <p:sp>
        <p:nvSpPr>
          <p:cNvPr id="3" name="Ograda datuma 2"/>
          <p:cNvSpPr>
            <a:spLocks noGrp="1"/>
          </p:cNvSpPr>
          <p:nvPr>
            <p:ph type="dt" idx="1"/>
          </p:nvPr>
        </p:nvSpPr>
        <p:spPr>
          <a:xfrm>
            <a:off x="3777607" y="0"/>
            <a:ext cx="2889938" cy="496332"/>
          </a:xfrm>
          <a:prstGeom prst="rect">
            <a:avLst/>
          </a:prstGeom>
        </p:spPr>
        <p:txBody>
          <a:bodyPr vert="horz" lIns="90727" tIns="45363" rIns="90727" bIns="45363" rtlCol="0"/>
          <a:lstStyle>
            <a:lvl1pPr algn="r">
              <a:defRPr sz="1200"/>
            </a:lvl1pPr>
          </a:lstStyle>
          <a:p>
            <a:fld id="{C2B2DA16-E650-46B2-8438-9EE5C539B5B5}" type="datetimeFigureOut">
              <a:rPr lang="sl-SI" smtClean="0"/>
              <a:pPr/>
              <a:t>4/5/12</a:t>
            </a:fld>
            <a:endParaRPr lang="sl-SI"/>
          </a:p>
        </p:txBody>
      </p:sp>
      <p:sp>
        <p:nvSpPr>
          <p:cNvPr id="4" name="Ograda stranske slik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27" tIns="45363" rIns="90727" bIns="45363" rtlCol="0" anchor="ctr"/>
          <a:lstStyle/>
          <a:p>
            <a:endParaRPr lang="sl-SI"/>
          </a:p>
        </p:txBody>
      </p:sp>
      <p:sp>
        <p:nvSpPr>
          <p:cNvPr id="5" name="Ograda opomb 4"/>
          <p:cNvSpPr>
            <a:spLocks noGrp="1"/>
          </p:cNvSpPr>
          <p:nvPr>
            <p:ph type="body" sz="quarter" idx="3"/>
          </p:nvPr>
        </p:nvSpPr>
        <p:spPr>
          <a:xfrm>
            <a:off x="666909" y="4715154"/>
            <a:ext cx="5335270" cy="4466987"/>
          </a:xfrm>
          <a:prstGeom prst="rect">
            <a:avLst/>
          </a:prstGeom>
        </p:spPr>
        <p:txBody>
          <a:bodyPr vert="horz" lIns="90727" tIns="45363" rIns="90727" bIns="45363"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28584"/>
            <a:ext cx="2889938" cy="496332"/>
          </a:xfrm>
          <a:prstGeom prst="rect">
            <a:avLst/>
          </a:prstGeom>
        </p:spPr>
        <p:txBody>
          <a:bodyPr vert="horz" lIns="90727" tIns="45363" rIns="90727" bIns="45363" rtlCol="0" anchor="b"/>
          <a:lstStyle>
            <a:lvl1pPr algn="l">
              <a:defRPr sz="1200"/>
            </a:lvl1pPr>
          </a:lstStyle>
          <a:p>
            <a:endParaRPr lang="sl-SI"/>
          </a:p>
        </p:txBody>
      </p:sp>
      <p:sp>
        <p:nvSpPr>
          <p:cNvPr id="7" name="Ograda številke diapozitiva 6"/>
          <p:cNvSpPr>
            <a:spLocks noGrp="1"/>
          </p:cNvSpPr>
          <p:nvPr>
            <p:ph type="sldNum" sz="quarter" idx="5"/>
          </p:nvPr>
        </p:nvSpPr>
        <p:spPr>
          <a:xfrm>
            <a:off x="3777607" y="9428584"/>
            <a:ext cx="2889938" cy="496332"/>
          </a:xfrm>
          <a:prstGeom prst="rect">
            <a:avLst/>
          </a:prstGeom>
        </p:spPr>
        <p:txBody>
          <a:bodyPr vert="horz" lIns="90727" tIns="45363" rIns="90727" bIns="45363" rtlCol="0" anchor="b"/>
          <a:lstStyle>
            <a:lvl1pPr algn="r">
              <a:defRPr sz="1200"/>
            </a:lvl1pPr>
          </a:lstStyle>
          <a:p>
            <a:fld id="{3DF4655B-6E7D-4810-B299-434719253D9F}" type="slidenum">
              <a:rPr lang="sl-SI" smtClean="0"/>
              <a:pPr/>
              <a:t>‹#›</a:t>
            </a:fld>
            <a:endParaRPr lang="sl-SI"/>
          </a:p>
        </p:txBody>
      </p:sp>
    </p:spTree>
    <p:extLst>
      <p:ext uri="{BB962C8B-B14F-4D97-AF65-F5344CB8AC3E}">
        <p14:creationId xmlns:p14="http://schemas.microsoft.com/office/powerpoint/2010/main" val="100049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Težiti k znanju, ki bo celostno ter (Markelj in Vučkovič, 2008) trajno, aktivno, kritično, uporabno, sistematično</a:t>
            </a:r>
          </a:p>
          <a:p>
            <a:endParaRPr lang="sl-SI" dirty="0" smtClean="0"/>
          </a:p>
          <a:p>
            <a:r>
              <a:rPr lang="sl-SI" dirty="0" smtClean="0"/>
              <a:t>bolj kot reforme šol od zunaj učinkovita prav raziskovalna gibanja učiteljev s praktično usmeritvijo </a:t>
            </a:r>
          </a:p>
          <a:p>
            <a:endParaRPr lang="sl-SI" dirty="0" smtClean="0"/>
          </a:p>
          <a:p>
            <a:r>
              <a:rPr lang="sl-SI" dirty="0" smtClean="0"/>
              <a:t>osnovni šoli učiteljem pomembnejši razvoj spretnosti in socialni razvoj</a:t>
            </a:r>
          </a:p>
          <a:p>
            <a:endParaRPr lang="sl-SI" dirty="0" smtClean="0"/>
          </a:p>
          <a:p>
            <a:pPr defTabSz="907268">
              <a:defRPr/>
            </a:pPr>
            <a:r>
              <a:rPr lang="sl-SI" dirty="0" smtClean="0"/>
              <a:t>reševanjem avtentičnih nalog učenca pritegne in mu da občutek smiselnosti.</a:t>
            </a:r>
          </a:p>
          <a:p>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a:t>
            </a:fld>
            <a:endParaRPr lang="sl-SI"/>
          </a:p>
        </p:txBody>
      </p:sp>
    </p:spTree>
    <p:extLst>
      <p:ext uri="{BB962C8B-B14F-4D97-AF65-F5344CB8AC3E}">
        <p14:creationId xmlns:p14="http://schemas.microsoft.com/office/powerpoint/2010/main" val="280950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šolah dobje in podgorje so imeli ves</a:t>
            </a:r>
            <a:r>
              <a:rPr lang="sl-SI" baseline="0" dirty="0" smtClean="0"/>
              <a:t> čas tudi semafor rezutatov, na oš v vodnika pa so bili objavljeni samo končni rezutati. (tu so se sočasno dogajale tri discipline v treh različnih prostorih šole)</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10</a:t>
            </a:fld>
            <a:endParaRPr lang="sl-SI"/>
          </a:p>
        </p:txBody>
      </p:sp>
    </p:spTree>
    <p:extLst>
      <p:ext uri="{BB962C8B-B14F-4D97-AF65-F5344CB8AC3E}">
        <p14:creationId xmlns:p14="http://schemas.microsoft.com/office/powerpoint/2010/main" val="382754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07268" rtl="0" eaLnBrk="1" fontAlgn="auto" latinLnBrk="0" hangingPunct="1">
              <a:lnSpc>
                <a:spcPct val="100000"/>
              </a:lnSpc>
              <a:spcBef>
                <a:spcPts val="0"/>
              </a:spcBef>
              <a:spcAft>
                <a:spcPts val="0"/>
              </a:spcAft>
              <a:buClrTx/>
              <a:buSzTx/>
              <a:buFontTx/>
              <a:buNone/>
              <a:tabLst/>
              <a:defRPr/>
            </a:pPr>
            <a:r>
              <a:rPr lang="sl-SI" b="0" u="none" dirty="0" smtClean="0"/>
              <a:t>Rekviziti na vsaki šoli različni- vsaka šola se je znašla po svoje. Izdelovalci pripomočkov</a:t>
            </a:r>
            <a:r>
              <a:rPr lang="sl-SI" b="0" u="none" baseline="0" dirty="0" smtClean="0"/>
              <a:t> so bili pozorni na varnost</a:t>
            </a:r>
            <a:r>
              <a:rPr lang="sl-SI" b="0" u="none" dirty="0" smtClean="0"/>
              <a:t>.</a:t>
            </a:r>
            <a:r>
              <a:rPr lang="sl-SI" b="0" u="none" baseline="0" dirty="0" smtClean="0"/>
              <a:t> </a:t>
            </a:r>
            <a:r>
              <a:rPr lang="sl-SI" b="0" u="none" dirty="0" smtClean="0"/>
              <a:t>Krpe so bilenadomestek za drsalke.  Na eni od šol so jih celo opremili z elastikami, da ne padajo</a:t>
            </a:r>
            <a:r>
              <a:rPr lang="sl-SI" b="0" u="none" baseline="0" dirty="0" smtClean="0"/>
              <a:t> z nog. </a:t>
            </a:r>
            <a:r>
              <a:rPr lang="sl-SI" b="0" u="none" dirty="0" smtClean="0"/>
              <a:t>Pravila posameznih iger so v osnovi enaka po vseh šolah nato pa prilagojena na</a:t>
            </a:r>
            <a:r>
              <a:rPr lang="sl-SI" b="0" u="none" baseline="0" dirty="0" smtClean="0"/>
              <a:t> različne prostore kjer se izvajajo</a:t>
            </a:r>
            <a:r>
              <a:rPr lang="sl-SI" b="0" u="none" dirty="0" smtClean="0"/>
              <a:t>. </a:t>
            </a:r>
            <a:r>
              <a:rPr lang="sl-SI" dirty="0" smtClean="0"/>
              <a:t>Dogajalo</a:t>
            </a:r>
            <a:r>
              <a:rPr lang="sl-SI" baseline="0" dirty="0" smtClean="0"/>
              <a:t> se je v telovadnici, v šoli, kjer je veliko učencev pa po različnih prostorih šole: telovadnica, igralnica, hodniki, učilnica (javljanje in preverjaje teoretičnega znanja)</a:t>
            </a:r>
            <a:endParaRPr lang="sl-SI" dirty="0" smtClean="0"/>
          </a:p>
          <a:p>
            <a:pPr defTabSz="907268">
              <a:defRPr/>
            </a:pPr>
            <a:endParaRPr lang="sl-SI" b="0" u="none" dirty="0" smtClean="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11</a:t>
            </a:fld>
            <a:endParaRPr lang="sl-SI"/>
          </a:p>
        </p:txBody>
      </p:sp>
    </p:spTree>
    <p:extLst>
      <p:ext uri="{BB962C8B-B14F-4D97-AF65-F5344CB8AC3E}">
        <p14:creationId xmlns:p14="http://schemas.microsoft.com/office/powerpoint/2010/main" val="226565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Zaradi različnih pogojev</a:t>
            </a:r>
            <a:r>
              <a:rPr lang="sl-SI" baseline="0" dirty="0" smtClean="0"/>
              <a:t> so se delno razlikovali tudi pripomočki.</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12</a:t>
            </a:fld>
            <a:endParaRPr lang="sl-SI"/>
          </a:p>
        </p:txBody>
      </p:sp>
    </p:spTree>
    <p:extLst>
      <p:ext uri="{BB962C8B-B14F-4D97-AF65-F5344CB8AC3E}">
        <p14:creationId xmlns:p14="http://schemas.microsoft.com/office/powerpoint/2010/main" val="187873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Te slike so nazoren prikaz za različne pogoje na šolah.</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13</a:t>
            </a:fld>
            <a:endParaRPr lang="sl-SI"/>
          </a:p>
        </p:txBody>
      </p:sp>
    </p:spTree>
    <p:extLst>
      <p:ext uri="{BB962C8B-B14F-4D97-AF65-F5344CB8AC3E}">
        <p14:creationId xmlns:p14="http://schemas.microsoft.com/office/powerpoint/2010/main" val="153347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14</a:t>
            </a:fld>
            <a:endParaRPr lang="sl-SI"/>
          </a:p>
        </p:txBody>
      </p:sp>
    </p:spTree>
    <p:extLst>
      <p:ext uri="{BB962C8B-B14F-4D97-AF65-F5344CB8AC3E}">
        <p14:creationId xmlns:p14="http://schemas.microsoft.com/office/powerpoint/2010/main" val="367273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Prav zaradi različnih</a:t>
            </a:r>
            <a:r>
              <a:rPr lang="sl-SI" baseline="0" dirty="0" smtClean="0"/>
              <a:t> pogojev nismo primerjali rezultatov med šolami v posameznih športih. (v vseh športih je poleg fair playa glavni povdarek na varnosti)</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15</a:t>
            </a:fld>
            <a:endParaRPr lang="sl-SI"/>
          </a:p>
        </p:txBody>
      </p:sp>
    </p:spTree>
    <p:extLst>
      <p:ext uri="{BB962C8B-B14F-4D97-AF65-F5344CB8AC3E}">
        <p14:creationId xmlns:p14="http://schemas.microsoft.com/office/powerpoint/2010/main" val="3650457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smtClean="0"/>
          </a:p>
          <a:p>
            <a:r>
              <a:rPr lang="sl-SI" dirty="0" smtClean="0"/>
              <a:t>Posamezni rekviziti so poskrbeli, da so </a:t>
            </a:r>
            <a:r>
              <a:rPr lang="sl-SI" baseline="0" dirty="0" smtClean="0"/>
              <a:t>posamezni športi  zahtevali veliko sodelovanja med nastopajočimi in bili tudi zabavni.</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16</a:t>
            </a:fld>
            <a:endParaRPr lang="sl-SI"/>
          </a:p>
        </p:txBody>
      </p:sp>
    </p:spTree>
    <p:extLst>
      <p:ext uri="{BB962C8B-B14F-4D97-AF65-F5344CB8AC3E}">
        <p14:creationId xmlns:p14="http://schemas.microsoft.com/office/powerpoint/2010/main" val="320871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Za</a:t>
            </a:r>
            <a:r>
              <a:rPr lang="sl-SI" baseline="0" dirty="0" smtClean="0"/>
              <a:t> eno od disciplin (kviz iz pozavanja športov ZOI) je bila pripravljeno tudi gradivo, ki je učencem pomagalo pri pripravi na kviz. Dostopno je bilo tudi na spletni strani šole.</a:t>
            </a:r>
            <a:endParaRPr lang="sl-SI" dirty="0"/>
          </a:p>
        </p:txBody>
      </p:sp>
      <p:sp>
        <p:nvSpPr>
          <p:cNvPr id="4" name="Slide Number Placeholder 3"/>
          <p:cNvSpPr>
            <a:spLocks noGrp="1"/>
          </p:cNvSpPr>
          <p:nvPr>
            <p:ph type="sldNum" sz="quarter" idx="10"/>
          </p:nvPr>
        </p:nvSpPr>
        <p:spPr/>
        <p:txBody>
          <a:bodyPr/>
          <a:lstStyle/>
          <a:p>
            <a:fld id="{3DF4655B-6E7D-4810-B299-434719253D9F}" type="slidenum">
              <a:rPr lang="sl-SI" smtClean="0"/>
              <a:pPr/>
              <a:t>17</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Preverjanje znanja so opravljali z enotnim vprašalnikom izelanem</a:t>
            </a:r>
            <a:r>
              <a:rPr lang="sl-SI" baseline="0" dirty="0" smtClean="0"/>
              <a:t> programom hot potatoes. (pri odgovorih so imeli pomoč z namigi in rezultati so bili dostopni takoj).</a:t>
            </a:r>
          </a:p>
          <a:p>
            <a:r>
              <a:rPr lang="sl-SI" baseline="0" dirty="0" smtClean="0">
                <a:sym typeface="Wingdings" pitchFamily="2" charset="2"/>
              </a:rPr>
              <a:t>V naslednjem letu bomo pripravili vprašalnik v obliki spletne učilnice.</a:t>
            </a:r>
          </a:p>
          <a:p>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18</a:t>
            </a:fld>
            <a:endParaRPr lang="sl-SI"/>
          </a:p>
        </p:txBody>
      </p:sp>
    </p:spTree>
    <p:extLst>
      <p:ext uri="{BB962C8B-B14F-4D97-AF65-F5344CB8AC3E}">
        <p14:creationId xmlns:p14="http://schemas.microsoft.com/office/powerpoint/2010/main" val="209985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Vsi učenci so dobili priznanja – medalje, pri razvrstitvi ekip pa smo upoštevali tudi točke za fair  navijanje in športno obnašanje pri igri.</a:t>
            </a:r>
          </a:p>
          <a:p>
            <a:r>
              <a:rPr lang="sl-SI" dirty="0" smtClean="0"/>
              <a:t>(ena od ekip na oš v vodnik je bila</a:t>
            </a:r>
            <a:r>
              <a:rPr lang="sl-SI" baseline="0" dirty="0" smtClean="0"/>
              <a:t> slabše uvrščena prav zaradi nešportnega navijanja pri hokeju.</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19</a:t>
            </a:fld>
            <a:endParaRPr lang="sl-SI"/>
          </a:p>
        </p:txBody>
      </p:sp>
    </p:spTree>
    <p:extLst>
      <p:ext uri="{BB962C8B-B14F-4D97-AF65-F5344CB8AC3E}">
        <p14:creationId xmlns:p14="http://schemas.microsoft.com/office/powerpoint/2010/main" val="314383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prispevku predstavljamo primer uporabe preproste možnosti, ki jo ponuja socialno omrežje Google plus pri doseganju tistih ciljev šolske športne vzgoje, ki niso neposredno vezani na gibalno znanje. </a:t>
            </a:r>
            <a:r>
              <a:rPr lang="sl-SI" b="1" u="sng" dirty="0" smtClean="0">
                <a:solidFill>
                  <a:srgbClr val="FF0000"/>
                </a:solidFill>
                <a:effectLst>
                  <a:outerShdw blurRad="38100" dist="38100" dir="2700000" algn="tl">
                    <a:srgbClr val="000000">
                      <a:alpha val="43137"/>
                    </a:srgbClr>
                  </a:outerShdw>
                </a:effectLst>
              </a:rPr>
              <a:t>Predstavljamo možnost sodelovanja treh šol iz različnih okolij, ter možnost sodelovanja učencev različnih sposobnosti in spretnosti.</a:t>
            </a:r>
          </a:p>
          <a:p>
            <a:endParaRPr lang="sl-SI" dirty="0" smtClean="0"/>
          </a:p>
          <a:p>
            <a:r>
              <a:rPr lang="sl-SI" dirty="0" smtClean="0"/>
              <a:t>Športni rezultat je bil v našem primeru pomemben, poseben poudarek pa je bil na tistih ciljih iz UN, ki se nanašajo na  oblikovanje ter razvijanje stališč, navad, ravnanja.</a:t>
            </a:r>
          </a:p>
          <a:p>
            <a:endParaRPr lang="sl-SI" dirty="0" smtClean="0"/>
          </a:p>
          <a:p>
            <a:r>
              <a:rPr lang="sl-SI" dirty="0" smtClean="0"/>
              <a:t>Starostna skupina: 3., 4., 5.</a:t>
            </a:r>
            <a:endParaRPr lang="sl-SI" b="1" u="sng"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2</a:t>
            </a:fld>
            <a:endParaRPr lang="sl-SI"/>
          </a:p>
        </p:txBody>
      </p:sp>
    </p:spTree>
    <p:extLst>
      <p:ext uri="{BB962C8B-B14F-4D97-AF65-F5344CB8AC3E}">
        <p14:creationId xmlns:p14="http://schemas.microsoft.com/office/powerpoint/2010/main" val="207241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So se pa ob primerjavi eni od drugih marsikaj naučili.</a:t>
            </a:r>
          </a:p>
          <a:p>
            <a:endParaRPr lang="sl-SI" dirty="0" smtClean="0"/>
          </a:p>
          <a:p>
            <a:r>
              <a:rPr lang="sl-SI" dirty="0" smtClean="0"/>
              <a:t>učitelji-informatiki so bili nepogrešljivi sodelavci</a:t>
            </a:r>
          </a:p>
          <a:p>
            <a:endParaRPr lang="sl-SI" dirty="0" smtClean="0"/>
          </a:p>
          <a:p>
            <a:r>
              <a:rPr lang="sl-SI" dirty="0" smtClean="0"/>
              <a:t>Potrebna</a:t>
            </a:r>
            <a:r>
              <a:rPr lang="sl-SI" baseline="0" dirty="0" smtClean="0"/>
              <a:t> tehnična oprema:</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20</a:t>
            </a:fld>
            <a:endParaRPr lang="sl-SI"/>
          </a:p>
        </p:txBody>
      </p:sp>
    </p:spTree>
    <p:extLst>
      <p:ext uri="{BB962C8B-B14F-4D97-AF65-F5344CB8AC3E}">
        <p14:creationId xmlns:p14="http://schemas.microsoft.com/office/powerpoint/2010/main" val="3960850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defTabSz="907268">
              <a:defRPr/>
            </a:pPr>
            <a:r>
              <a:rPr lang="sl-SI" dirty="0" smtClean="0"/>
              <a:t>Športni pedagogi so bili polno zaposleni z izpeljavo iger, zato je na pomoč priskočila dodatna moderatorka videokonference, ki je usklajevala prenose in javljanja, najavljala posamezne vsebine, usmerjala in dajala navodila poročevalcem. Poskrbela je tudi za spoznavanje poročevalcev pred javljanji.</a:t>
            </a:r>
          </a:p>
          <a:p>
            <a:pPr defTabSz="907268">
              <a:defRPr/>
            </a:pPr>
            <a:r>
              <a:rPr lang="sl-SI" dirty="0" smtClean="0"/>
              <a:t>Na oš V. Vodnika so snemanje in poročanja opravili učenci izbirnega predmeta VZGOJA ZA MEDIJE.</a:t>
            </a:r>
          </a:p>
          <a:p>
            <a:pPr defTabSz="907268">
              <a:defRPr/>
            </a:pPr>
            <a:endParaRPr lang="sl-SI" dirty="0" smtClean="0"/>
          </a:p>
          <a:p>
            <a:pPr defTabSz="907268">
              <a:defRPr/>
            </a:pPr>
            <a:r>
              <a:rPr lang="sl-SI" dirty="0" smtClean="0"/>
              <a:t>Povprašala jih je o primerih športnega obnašanja.</a:t>
            </a:r>
          </a:p>
          <a:p>
            <a:endParaRPr lang="sl-SI" dirty="0" smtClean="0"/>
          </a:p>
          <a:p>
            <a:r>
              <a:rPr lang="sl-SI" dirty="0" smtClean="0"/>
              <a:t>Gibljiva slika v</a:t>
            </a:r>
            <a:r>
              <a:rPr lang="sl-SI" baseline="0" dirty="0" smtClean="0"/>
              <a:t> telovadnici- slabša kakovost, preskakuje…</a:t>
            </a: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21</a:t>
            </a:fld>
            <a:endParaRPr lang="sl-SI"/>
          </a:p>
        </p:txBody>
      </p:sp>
    </p:spTree>
    <p:extLst>
      <p:ext uri="{BB962C8B-B14F-4D97-AF65-F5344CB8AC3E}">
        <p14:creationId xmlns:p14="http://schemas.microsoft.com/office/powerpoint/2010/main" val="4269116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smtClean="0"/>
          </a:p>
          <a:p>
            <a:r>
              <a:rPr lang="sl-SI" dirty="0" smtClean="0"/>
              <a:t>Kakšne dodatne delovne roke bi zelo prav prišle.</a:t>
            </a:r>
          </a:p>
          <a:p>
            <a:endParaRPr lang="sl-SI" dirty="0" smtClean="0"/>
          </a:p>
          <a:p>
            <a:r>
              <a:rPr lang="sl-SI" dirty="0" err="1" smtClean="0"/>
              <a:t>medvrstniško</a:t>
            </a:r>
            <a:r>
              <a:rPr lang="sl-SI" dirty="0" smtClean="0"/>
              <a:t> sodelovanje.</a:t>
            </a:r>
          </a:p>
          <a:p>
            <a:pPr lvl="0"/>
            <a:r>
              <a:rPr lang="sl-SI" dirty="0" smtClean="0"/>
              <a:t>Učenci-poročevalci so pridobili izkušnjo nastopanja pred kamero.</a:t>
            </a:r>
          </a:p>
          <a:p>
            <a:pPr lvl="0"/>
            <a:r>
              <a:rPr lang="sl-SI" dirty="0" smtClean="0"/>
              <a:t>Priprav, dogovarjanja in usklajevanja organizatorjev pred izpeljavo skupnega športnega dne je bilo precej, vendar vedno preko videokonference. </a:t>
            </a:r>
          </a:p>
          <a:p>
            <a:pPr lvl="0"/>
            <a:r>
              <a:rPr lang="sl-SI" dirty="0" smtClean="0"/>
              <a:t>Kombinacija Google plus in spletne kamere je ustrezna izbira za javljanja iz studia in telovadnice, manj pa za prenos gibljive slike.  </a:t>
            </a:r>
          </a:p>
          <a:p>
            <a:pPr lvl="0"/>
            <a:r>
              <a:rPr lang="sl-SI" dirty="0" smtClean="0"/>
              <a:t>Sedem kamer je še obvladljivo število za usklajevanje spremljanja dogajanja in javljanja.</a:t>
            </a:r>
          </a:p>
          <a:p>
            <a:pPr lvl="0"/>
            <a:r>
              <a:rPr lang="sl-SI" dirty="0" smtClean="0"/>
              <a:t>Javljanje direktno iz telovadnice je z vidika gledalca  zanimivejše, vendar se sliši rahel odmev zaradi  slabše  akustike prostora.</a:t>
            </a:r>
          </a:p>
          <a:p>
            <a:pPr lvl="0"/>
            <a:endParaRPr lang="sl-SI" dirty="0" smtClean="0"/>
          </a:p>
          <a:p>
            <a:pPr lvl="0"/>
            <a:r>
              <a:rPr lang="sl-SI" dirty="0" smtClean="0"/>
              <a:t>Ideje za naprej:</a:t>
            </a:r>
          </a:p>
          <a:p>
            <a:pPr lvl="0"/>
            <a:endParaRPr lang="sl-SI" dirty="0" smtClean="0"/>
          </a:p>
          <a:p>
            <a:pPr lvl="0"/>
            <a:r>
              <a:rPr lang="sl-SI" dirty="0" smtClean="0"/>
              <a:t>Projekt bi želeli nadgraditi na mednarodni ravni, izkoristiti in preizkusiti tudi možnost objave video posnetkov s pomočjo  </a:t>
            </a:r>
            <a:r>
              <a:rPr lang="sl-SI" dirty="0" err="1" smtClean="0"/>
              <a:t>YouTube</a:t>
            </a:r>
            <a:r>
              <a:rPr lang="sl-SI" dirty="0" smtClean="0"/>
              <a:t>, poiskati želimo boljšo možnost prenosa gibljive slike. </a:t>
            </a:r>
          </a:p>
          <a:p>
            <a:pPr lvl="0"/>
            <a:r>
              <a:rPr lang="sl-SI" dirty="0" smtClean="0"/>
              <a:t>Kombinirane skupine  različno starih učencev (3., 4., 5., 6 razred) so se odlično obnesle. Naslednjič nameravamo sestavili ekipe iz  tekmovalcev različnih šol. </a:t>
            </a:r>
          </a:p>
          <a:p>
            <a:pPr lvl="0"/>
            <a:r>
              <a:rPr lang="sl-SI" dirty="0" smtClean="0"/>
              <a:t>Za semafor rezultatov želimo uporabiti  i-tablo,  vendar mora biti le-ta na voljo v telovadnicah. Letos te možnosti še ni bilo.  </a:t>
            </a:r>
          </a:p>
          <a:p>
            <a:pPr lvl="0"/>
            <a:endParaRPr lang="sl-SI" dirty="0" smtClean="0"/>
          </a:p>
          <a:p>
            <a:pPr lvl="0"/>
            <a:r>
              <a:rPr lang="sl-SI" dirty="0" smtClean="0"/>
              <a:t>Učenci bodo imeli možnost predpriprav, da bodo igre in pravila spoznali vnaprej. Tako bomo razbremenili športne pedagoge na dan prireditve. </a:t>
            </a:r>
          </a:p>
          <a:p>
            <a:pPr lvl="0"/>
            <a:r>
              <a:rPr lang="sl-SI" dirty="0" smtClean="0"/>
              <a:t>Vključili bomo tudi neposredna javljanja iz telovadnice in dodali kratek intervju s katerim od udeležencev v živo.</a:t>
            </a:r>
          </a:p>
          <a:p>
            <a:pPr lvl="0"/>
            <a:endParaRPr lang="sl-SI" dirty="0" smtClean="0"/>
          </a:p>
          <a:p>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22</a:t>
            </a:fld>
            <a:endParaRPr lang="sl-SI"/>
          </a:p>
        </p:txBody>
      </p:sp>
    </p:spTree>
    <p:extLst>
      <p:ext uri="{BB962C8B-B14F-4D97-AF65-F5344CB8AC3E}">
        <p14:creationId xmlns:p14="http://schemas.microsoft.com/office/powerpoint/2010/main" val="168385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smtClean="0"/>
          </a:p>
          <a:p>
            <a:r>
              <a:rPr lang="sl-SI" dirty="0" smtClean="0"/>
              <a:t>Na treh šolah istočasno izpeljali športni dan z enakimi vsebinami in po usklajenih pravilih z namenom, učence seznaniti z nekaterimi športi zimskih olimpijskih iger. </a:t>
            </a:r>
          </a:p>
          <a:p>
            <a:r>
              <a:rPr lang="sl-SI" dirty="0" smtClean="0"/>
              <a:t>Dodano vrednost k tekmovalnemu duhu je predstavljal močno poudarjen duh športnega obnašanja, </a:t>
            </a:r>
            <a:r>
              <a:rPr lang="sl-SI" b="1" u="sng" dirty="0" smtClean="0"/>
              <a:t>ki smo ga nagradili (snežene kepe…)</a:t>
            </a:r>
          </a:p>
          <a:p>
            <a:endParaRPr lang="sl-SI" b="1" u="sng" dirty="0" smtClean="0"/>
          </a:p>
          <a:p>
            <a:r>
              <a:rPr lang="sl-SI" b="1" u="sng" dirty="0" err="1" smtClean="0"/>
              <a:t>Medpredmetno</a:t>
            </a:r>
            <a:r>
              <a:rPr lang="sl-SI" b="1" u="sng" dirty="0" smtClean="0"/>
              <a:t>   povezovanje je prešlo vse meje. V pripravo in izvedbo so bili vključeni različni predmeti (GVZ, LVZ, DRU, NIT, THV, SLJ, TJA, TJN, ŠVZ) interesne dejavnosti (filmski krožek, novinarski krožek, obdelava lesa, plesni krožek, računalniški krožek), podaljšano bivanje…</a:t>
            </a:r>
          </a:p>
          <a:p>
            <a:endParaRPr lang="sl-SI" b="1" u="sng" dirty="0" smtClean="0"/>
          </a:p>
          <a:p>
            <a:r>
              <a:rPr lang="sl-SI" b="1" u="sng" dirty="0" smtClean="0"/>
              <a:t>Starost učencev, ki so v tem projektu želeli sodelovati ni bila ovira. Starejši učenci so pri organizaciji z veseljem priskočili na pomoč ter s svojim pozitivnim pristopom  mlajšim učencem dajali zgled. </a:t>
            </a:r>
          </a:p>
          <a:p>
            <a:endParaRPr lang="sl-SI" dirty="0" smtClean="0"/>
          </a:p>
          <a:p>
            <a:pPr defTabSz="907268">
              <a:defRPr/>
            </a:pPr>
            <a:r>
              <a:rPr lang="sl-SI" dirty="0" smtClean="0"/>
              <a:t>Dodatni cilj je bil torej preizkusiti možnost povezovanja in neposrednega komuniciranja učencev s sovrstniki oz. drugimi osebami in tako razvijati eno od šestih e-kompetenc, zmožnost komuniciranja in sodelovanja na daljavo </a:t>
            </a:r>
          </a:p>
          <a:p>
            <a:endParaRPr lang="sl-SI" dirty="0" smtClean="0"/>
          </a:p>
          <a:p>
            <a:r>
              <a:rPr lang="sl-SI" dirty="0" smtClean="0"/>
              <a:t>Na vseh šolah so lahko učenci preko videokonference v živo spremljali dogajanje na ostalih dveh šolah kar v telovadnici s pomočjo projekcije slike na platno. Sodelovanje smo nadgradili še z vmesnimi javljanji in poročanji učencev–poročevalcev v živo. </a:t>
            </a:r>
          </a:p>
          <a:p>
            <a:endParaRPr lang="sl-SI" dirty="0" smtClean="0"/>
          </a:p>
          <a:p>
            <a:r>
              <a:rPr lang="sl-SI" dirty="0" smtClean="0"/>
              <a:t>Odločali smo se med tremi možnostmi spletne konference: </a:t>
            </a:r>
            <a:r>
              <a:rPr lang="sl-SI" dirty="0" err="1" smtClean="0"/>
              <a:t>Skype</a:t>
            </a:r>
            <a:r>
              <a:rPr lang="sl-SI" dirty="0" smtClean="0"/>
              <a:t>, </a:t>
            </a:r>
            <a:r>
              <a:rPr lang="sl-SI" dirty="0" err="1" smtClean="0"/>
              <a:t>Vox</a:t>
            </a:r>
            <a:r>
              <a:rPr lang="sl-SI" dirty="0" smtClean="0"/>
              <a:t>, Google plus </a:t>
            </a:r>
          </a:p>
          <a:p>
            <a:r>
              <a:rPr lang="sl-SI" dirty="0" smtClean="0"/>
              <a:t>ne zahteva sodelavca v vlogi administratorja, namestitev je preprosta, omogoča tudi sprotni pisni klepet, na ekranu se samodejno pojavi slika in zvok tistega, ki govori, možna pa je tudi ročna nastavitev; udeleženec lahko sam uravnava jakost svojega zvoka in zvok ostalih udeležencev konference, kar se je pokazalo kot zelo uporabna lastnost. Ker se dogajanje na spletu ne snema, smo se izognili tudi težavam, povezanim z varovanjem osebnih podatkov.</a:t>
            </a:r>
          </a:p>
          <a:p>
            <a:endParaRPr lang="sl-SI" dirty="0" smtClean="0"/>
          </a:p>
          <a:p>
            <a:pPr defTabSz="907268">
              <a:defRPr/>
            </a:pPr>
            <a:r>
              <a:rPr lang="sl-SI" dirty="0" smtClean="0"/>
              <a:t>Med poskusnim javljanjem smo pri Google plusu najmanjkrat naleteli na težave.</a:t>
            </a:r>
          </a:p>
          <a:p>
            <a:endParaRPr lang="sl-SI" dirty="0" smtClean="0"/>
          </a:p>
          <a:p>
            <a:r>
              <a:rPr lang="sl-SI" dirty="0" smtClean="0"/>
              <a:t>preseči idejo </a:t>
            </a:r>
            <a:r>
              <a:rPr lang="sl-SI" dirty="0" err="1" smtClean="0"/>
              <a:t>Teleolimpijade</a:t>
            </a:r>
            <a:r>
              <a:rPr lang="sl-SI" dirty="0" smtClean="0"/>
              <a:t> računalniškega in tekmovalnega dela</a:t>
            </a:r>
          </a:p>
          <a:p>
            <a:r>
              <a:rPr lang="sl-SI" dirty="0" smtClean="0"/>
              <a:t>V našem primeru smo želeli zajeti večji prostor in  osebe, ki se pred kamero premikajo. Istočasno je bilo vklopljenih 7 kamer: 4 v studiu in 3 v telovadnicah. </a:t>
            </a:r>
          </a:p>
          <a:p>
            <a:endParaRPr lang="sl-SI" dirty="0" smtClean="0"/>
          </a:p>
          <a:p>
            <a:endParaRPr lang="sl-SI" dirty="0" smtClean="0"/>
          </a:p>
          <a:p>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3</a:t>
            </a:fld>
            <a:endParaRPr lang="sl-SI"/>
          </a:p>
        </p:txBody>
      </p:sp>
    </p:spTree>
    <p:extLst>
      <p:ext uri="{BB962C8B-B14F-4D97-AF65-F5344CB8AC3E}">
        <p14:creationId xmlns:p14="http://schemas.microsoft.com/office/powerpoint/2010/main" val="326273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Prirejenih zimskih športnih panogah</a:t>
            </a:r>
          </a:p>
          <a:p>
            <a:pPr marL="170113" indent="-170113">
              <a:buFontTx/>
              <a:buChar char="-"/>
            </a:pPr>
            <a:r>
              <a:rPr lang="sl-SI" dirty="0" smtClean="0"/>
              <a:t>obsežen projekt, </a:t>
            </a:r>
            <a:r>
              <a:rPr lang="sl-SI" b="1" u="sng" dirty="0" smtClean="0"/>
              <a:t>ki je ob tekmovanju imel tudi otvoritveni program z mimohodom ekip, obešanjem zastav, predstavljanjem posameznih ekip s himnami, zaprisegami, zato je bila priprava na ta dogodek temeljita.</a:t>
            </a:r>
            <a:endParaRPr lang="sl-SI" dirty="0" smtClean="0"/>
          </a:p>
          <a:p>
            <a:pPr marL="170113" indent="-170113">
              <a:buFontTx/>
              <a:buChar char="-"/>
            </a:pPr>
            <a:endParaRPr lang="sl-SI" dirty="0" smtClean="0"/>
          </a:p>
          <a:p>
            <a:pPr marL="170113" indent="-170113">
              <a:buFontTx/>
              <a:buChar char="-"/>
            </a:pPr>
            <a:r>
              <a:rPr lang="sl-SI" dirty="0" smtClean="0"/>
              <a:t>učenci višjih razredov,  so pripravili otvoritveno točko, prevzeli nalogo fotografov, </a:t>
            </a:r>
            <a:r>
              <a:rPr lang="sl-SI" b="1" u="sng" dirty="0" smtClean="0"/>
              <a:t>novinarjev</a:t>
            </a:r>
            <a:r>
              <a:rPr lang="sl-SI" dirty="0" smtClean="0"/>
              <a:t> in poročevalcev s terena, ponekod so se  preizkusili tudi v vlogi sodnikov. </a:t>
            </a:r>
          </a:p>
          <a:p>
            <a:pPr defTabSz="907268">
              <a:defRPr/>
            </a:pPr>
            <a:endParaRPr lang="sl-SI" dirty="0" smtClean="0"/>
          </a:p>
          <a:p>
            <a:pPr defTabSz="907268">
              <a:defRPr/>
            </a:pPr>
            <a:r>
              <a:rPr lang="sl-SI" dirty="0" smtClean="0"/>
              <a:t>- </a:t>
            </a:r>
            <a:r>
              <a:rPr lang="sl-SI" dirty="0" err="1" smtClean="0"/>
              <a:t>Medpredmetno</a:t>
            </a:r>
            <a:r>
              <a:rPr lang="sl-SI" dirty="0" smtClean="0"/>
              <a:t> povezovanje </a:t>
            </a:r>
          </a:p>
          <a:p>
            <a:endParaRPr lang="sl-SI" dirty="0" smtClean="0"/>
          </a:p>
          <a:p>
            <a:r>
              <a:rPr lang="sl-SI" dirty="0" smtClean="0"/>
              <a:t>Izdelava programa otvoritve, medalj, sneženih kep, olimpijskih krogov, semaforja rezultatov, </a:t>
            </a:r>
            <a:r>
              <a:rPr lang="sl-SI" b="1" u="sng" dirty="0" smtClean="0"/>
              <a:t>olimpijskega ognja, skrinje v katerih so hranili svoje nagrade</a:t>
            </a:r>
            <a:r>
              <a:rPr lang="sl-SI" dirty="0" smtClean="0"/>
              <a:t>. Vsaka ekipa </a:t>
            </a:r>
            <a:r>
              <a:rPr lang="sl-SI" b="1" dirty="0" smtClean="0"/>
              <a:t>si je izbrala svojo ime,</a:t>
            </a:r>
            <a:r>
              <a:rPr lang="sl-SI" dirty="0" smtClean="0"/>
              <a:t>   je izdelala svojo zastavo ter male navijaške zastavice, sestavili so ekipne himne, na eni od šol so izdelali maskoto. </a:t>
            </a:r>
          </a:p>
          <a:p>
            <a:r>
              <a:rPr lang="sl-SI" dirty="0" smtClean="0"/>
              <a:t>Slovesno zaobljubo v različnih jezikih – </a:t>
            </a:r>
            <a:r>
              <a:rPr lang="sl-SI" b="1" u="sng" dirty="0" smtClean="0"/>
              <a:t>TJN, TJA, SLJ</a:t>
            </a:r>
          </a:p>
          <a:p>
            <a:endParaRPr lang="sl-SI" b="1" u="sng" dirty="0" smtClean="0"/>
          </a:p>
          <a:p>
            <a:pPr marL="170113" indent="-170113" defTabSz="907268">
              <a:buFontTx/>
              <a:buChar char="-"/>
              <a:defRPr/>
            </a:pPr>
            <a:r>
              <a:rPr lang="sl-SI" dirty="0" smtClean="0"/>
              <a:t>Ob javljanjih so poročevalci predstavili svojo šolo in domači kraj, tekmovalne ekipe, opisali so zanimivosti in trenutno dogajanje na prizorišču, omenili ekipe, ki so trenutno zbrale največ točk, poudarili primere športnega obnašanja.</a:t>
            </a:r>
          </a:p>
          <a:p>
            <a:pPr marL="170113" indent="-170113">
              <a:buFontTx/>
              <a:buChar char="-"/>
            </a:pPr>
            <a:endParaRPr lang="sl-SI" dirty="0" smtClean="0"/>
          </a:p>
          <a:p>
            <a:pPr marL="170113" indent="-170113">
              <a:buFontTx/>
              <a:buChar char="-"/>
            </a:pPr>
            <a:endParaRPr lang="sl-SI" dirty="0" smtClean="0"/>
          </a:p>
          <a:p>
            <a:pPr marL="170113" indent="-170113">
              <a:buFontTx/>
              <a:buChar char="-"/>
            </a:pP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4</a:t>
            </a:fld>
            <a:endParaRPr lang="sl-SI"/>
          </a:p>
        </p:txBody>
      </p:sp>
    </p:spTree>
    <p:extLst>
      <p:ext uri="{BB962C8B-B14F-4D97-AF65-F5344CB8AC3E}">
        <p14:creationId xmlns:p14="http://schemas.microsoft.com/office/powerpoint/2010/main" val="409751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Otvoritev:</a:t>
            </a:r>
          </a:p>
          <a:p>
            <a:pPr marL="170113" indent="-170113">
              <a:buFontTx/>
              <a:buChar char="-"/>
            </a:pPr>
            <a:r>
              <a:rPr lang="sl-SI" dirty="0" smtClean="0"/>
              <a:t>Predstavitev ekip – SODELOVALI SO VSI UČENCI ODDELKOV KI SO SODELOVALI NA IGRAH (TEKMOVALCI IN NAVIJAČI) </a:t>
            </a:r>
          </a:p>
          <a:p>
            <a:pPr marL="170113" marR="0" indent="-170113" algn="l" defTabSz="914400" rtl="0" eaLnBrk="1" fontAlgn="auto" latinLnBrk="0" hangingPunct="1">
              <a:lnSpc>
                <a:spcPct val="100000"/>
              </a:lnSpc>
              <a:spcBef>
                <a:spcPts val="0"/>
              </a:spcBef>
              <a:spcAft>
                <a:spcPts val="0"/>
              </a:spcAft>
              <a:buClrTx/>
              <a:buSzTx/>
              <a:buFontTx/>
              <a:buChar char="-"/>
              <a:tabLst/>
              <a:defRPr/>
            </a:pPr>
            <a:r>
              <a:rPr lang="sl-SI" dirty="0" smtClean="0"/>
              <a:t>Zastave posameznih</a:t>
            </a:r>
            <a:r>
              <a:rPr lang="sl-SI" baseline="0" dirty="0" smtClean="0"/>
              <a:t> ekip zastave in himne so pripravili učenci sodelujočih ekip pri različnih učnih predmetih</a:t>
            </a:r>
          </a:p>
          <a:p>
            <a:pPr marL="170113" marR="0" indent="-170113" algn="l" defTabSz="914400" rtl="0" eaLnBrk="1" fontAlgn="auto" latinLnBrk="0" hangingPunct="1">
              <a:lnSpc>
                <a:spcPct val="100000"/>
              </a:lnSpc>
              <a:spcBef>
                <a:spcPts val="0"/>
              </a:spcBef>
              <a:spcAft>
                <a:spcPts val="0"/>
              </a:spcAft>
              <a:buClrTx/>
              <a:buSzTx/>
              <a:buFontTx/>
              <a:buChar char="-"/>
              <a:tabLst/>
              <a:defRPr/>
            </a:pPr>
            <a:r>
              <a:rPr lang="sl-SI" baseline="0" dirty="0" smtClean="0"/>
              <a:t>Slovesna zaprisega ŠPORTNEGA OBNAŠANJA – POŠTENE IGRE</a:t>
            </a:r>
          </a:p>
          <a:p>
            <a:pPr marL="170113" marR="0" indent="-170113" algn="l" defTabSz="914400" rtl="0" eaLnBrk="1" fontAlgn="auto" latinLnBrk="0" hangingPunct="1">
              <a:lnSpc>
                <a:spcPct val="100000"/>
              </a:lnSpc>
              <a:spcBef>
                <a:spcPts val="0"/>
              </a:spcBef>
              <a:spcAft>
                <a:spcPts val="0"/>
              </a:spcAft>
              <a:buClrTx/>
              <a:buSzTx/>
              <a:buFontTx/>
              <a:buChar char="-"/>
              <a:tabLst/>
              <a:defRPr/>
            </a:pPr>
            <a:endParaRPr lang="sl-SI" dirty="0" smtClean="0"/>
          </a:p>
          <a:p>
            <a:pPr marL="170113" indent="-170113">
              <a:buFontTx/>
              <a:buChar char="-"/>
            </a:pPr>
            <a:endParaRPr lang="sl-SI" baseline="0" dirty="0" smtClean="0"/>
          </a:p>
          <a:p>
            <a:pPr>
              <a:buFontTx/>
              <a:buNone/>
            </a:pPr>
            <a:r>
              <a:rPr lang="sl-SI" baseline="0" dirty="0" smtClean="0"/>
              <a:t>Otvoritvene točke so pripravili  učenci višjih razredov</a:t>
            </a:r>
          </a:p>
          <a:p>
            <a:pPr marL="170113" indent="-170113">
              <a:buFontTx/>
              <a:buChar char="-"/>
            </a:pPr>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5</a:t>
            </a:fld>
            <a:endParaRPr lang="sl-SI"/>
          </a:p>
        </p:txBody>
      </p:sp>
    </p:spTree>
    <p:extLst>
      <p:ext uri="{BB962C8B-B14F-4D97-AF65-F5344CB8AC3E}">
        <p14:creationId xmlns:p14="http://schemas.microsoft.com/office/powerpoint/2010/main" val="129321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1" u="sng" baseline="0" dirty="0" smtClean="0"/>
              <a:t>NA ŠOLI PODGORJE SO PRIPRAVILI TUDI OLIM. OGENJ</a:t>
            </a:r>
            <a:endParaRPr lang="sl-SI" b="1" u="sng"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6</a:t>
            </a:fld>
            <a:endParaRPr lang="sl-SI"/>
          </a:p>
        </p:txBody>
      </p:sp>
    </p:spTree>
    <p:extLst>
      <p:ext uri="{BB962C8B-B14F-4D97-AF65-F5344CB8AC3E}">
        <p14:creationId xmlns:p14="http://schemas.microsoft.com/office/powerpoint/2010/main" val="209073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1" u="sng" dirty="0" smtClean="0"/>
              <a:t>Nagrade so bile</a:t>
            </a:r>
            <a:r>
              <a:rPr lang="sl-SI" b="1" u="sng" baseline="0" dirty="0" smtClean="0"/>
              <a:t> pripravljene za športne dosežke, športno obnašanje in skupinsko spodbujanje za vse udeležence olimpijade</a:t>
            </a:r>
            <a:endParaRPr lang="sl-SI" b="1" u="sng" dirty="0" smtClean="0"/>
          </a:p>
        </p:txBody>
      </p:sp>
      <p:sp>
        <p:nvSpPr>
          <p:cNvPr id="4" name="Ograda številke diapozitiva 3"/>
          <p:cNvSpPr>
            <a:spLocks noGrp="1"/>
          </p:cNvSpPr>
          <p:nvPr>
            <p:ph type="sldNum" sz="quarter" idx="10"/>
          </p:nvPr>
        </p:nvSpPr>
        <p:spPr/>
        <p:txBody>
          <a:bodyPr/>
          <a:lstStyle/>
          <a:p>
            <a:fld id="{3DF4655B-6E7D-4810-B299-434719253D9F}" type="slidenum">
              <a:rPr lang="sl-SI" smtClean="0"/>
              <a:pPr/>
              <a:t>7</a:t>
            </a:fld>
            <a:endParaRPr lang="sl-SI"/>
          </a:p>
        </p:txBody>
      </p:sp>
    </p:spTree>
    <p:extLst>
      <p:ext uri="{BB962C8B-B14F-4D97-AF65-F5344CB8AC3E}">
        <p14:creationId xmlns:p14="http://schemas.microsoft.com/office/powerpoint/2010/main" val="187165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1" u="sng" dirty="0" smtClean="0"/>
              <a:t>Na oš podgorje so pripravili Maskoto</a:t>
            </a:r>
            <a:r>
              <a:rPr lang="sl-SI" b="1" u="sng" baseline="0" dirty="0" smtClean="0"/>
              <a:t> ki je ves čas spodbujala učence, skrbela veselo vzdušje.</a:t>
            </a:r>
          </a:p>
          <a:p>
            <a:endParaRPr lang="sl-SI" b="1" u="sng" baseline="0" dirty="0" smtClean="0"/>
          </a:p>
          <a:p>
            <a:r>
              <a:rPr lang="sl-SI" b="1" u="sng" baseline="0" dirty="0" smtClean="0"/>
              <a:t>učenci podaljšanega bivanja  pa izdelajo maskoto, ki jo poklonijo organizatorju teh olimpijskih iger.</a:t>
            </a:r>
            <a:endParaRPr lang="sl-SI" b="1" u="sng"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8</a:t>
            </a:fld>
            <a:endParaRPr lang="sl-SI"/>
          </a:p>
        </p:txBody>
      </p:sp>
    </p:spTree>
    <p:extLst>
      <p:ext uri="{BB962C8B-B14F-4D97-AF65-F5344CB8AC3E}">
        <p14:creationId xmlns:p14="http://schemas.microsoft.com/office/powerpoint/2010/main" val="29065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smtClean="0"/>
          </a:p>
          <a:p>
            <a:endParaRPr lang="sl-SI" dirty="0" smtClean="0"/>
          </a:p>
          <a:p>
            <a:endParaRPr lang="sl-SI" dirty="0" smtClean="0"/>
          </a:p>
          <a:p>
            <a:r>
              <a:rPr lang="sl-SI" dirty="0" smtClean="0"/>
              <a:t>Iz studia: 3x po 3 min (vsaka šola)</a:t>
            </a:r>
          </a:p>
          <a:p>
            <a:r>
              <a:rPr lang="sl-SI" dirty="0" smtClean="0"/>
              <a:t>Trema</a:t>
            </a:r>
          </a:p>
          <a:p>
            <a:endParaRPr lang="sl-SI" baseline="0" dirty="0" smtClean="0"/>
          </a:p>
          <a:p>
            <a:r>
              <a:rPr lang="sl-SI" baseline="0" dirty="0" smtClean="0"/>
              <a:t>Pred začetkom športnega del smo imeli uvodna javljanja z vseh treh šol. </a:t>
            </a:r>
            <a:r>
              <a:rPr lang="sl-SI" dirty="0" smtClean="0"/>
              <a:t>Projekcija na platno v tv ves čas iger</a:t>
            </a:r>
            <a:r>
              <a:rPr lang="sl-SI" dirty="0" smtClean="0">
                <a:sym typeface="Wingdings" pitchFamily="2" charset="2"/>
              </a:rPr>
              <a:t> IZ TELOVADNICE.</a:t>
            </a:r>
            <a:r>
              <a:rPr lang="sl-SI" baseline="0" dirty="0" smtClean="0">
                <a:sym typeface="Wingdings" pitchFamily="2" charset="2"/>
              </a:rPr>
              <a:t> V. Vodnik je imel zaradi prostorskih pogojev projekcijo samo na monitorjih računalnikov.</a:t>
            </a:r>
            <a:endParaRPr lang="sl-SI" baseline="0" dirty="0" smtClean="0"/>
          </a:p>
          <a:p>
            <a:endParaRPr lang="sl-SI" dirty="0"/>
          </a:p>
        </p:txBody>
      </p:sp>
      <p:sp>
        <p:nvSpPr>
          <p:cNvPr id="4" name="Ograda številke diapozitiva 3"/>
          <p:cNvSpPr>
            <a:spLocks noGrp="1"/>
          </p:cNvSpPr>
          <p:nvPr>
            <p:ph type="sldNum" sz="quarter" idx="10"/>
          </p:nvPr>
        </p:nvSpPr>
        <p:spPr/>
        <p:txBody>
          <a:bodyPr/>
          <a:lstStyle/>
          <a:p>
            <a:fld id="{3DF4655B-6E7D-4810-B299-434719253D9F}" type="slidenum">
              <a:rPr lang="sl-SI" smtClean="0"/>
              <a:pPr/>
              <a:t>9</a:t>
            </a:fld>
            <a:endParaRPr lang="sl-SI"/>
          </a:p>
        </p:txBody>
      </p:sp>
    </p:spTree>
    <p:extLst>
      <p:ext uri="{BB962C8B-B14F-4D97-AF65-F5344CB8AC3E}">
        <p14:creationId xmlns:p14="http://schemas.microsoft.com/office/powerpoint/2010/main" val="123370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FBC712E5-A391-4D56-9210-CF4C5BB1AE17}" type="datetimeFigureOut">
              <a:rPr lang="sl-SI" smtClean="0"/>
              <a:pPr/>
              <a:t>4/5/12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BC712E5-A391-4D56-9210-CF4C5BB1AE17}" type="datetimeFigureOut">
              <a:rPr lang="sl-SI" smtClean="0"/>
              <a:pPr/>
              <a:t>4/5/12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BC712E5-A391-4D56-9210-CF4C5BB1AE17}" type="datetimeFigureOut">
              <a:rPr lang="sl-SI" smtClean="0"/>
              <a:pPr/>
              <a:t>4/5/12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BC712E5-A391-4D56-9210-CF4C5BB1AE17}" type="datetimeFigureOut">
              <a:rPr lang="sl-SI" smtClean="0"/>
              <a:pPr/>
              <a:t>4/5/12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C712E5-A391-4D56-9210-CF4C5BB1AE17}" type="datetimeFigureOut">
              <a:rPr lang="sl-SI" smtClean="0"/>
              <a:pPr/>
              <a:t>4/5/12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FBC712E5-A391-4D56-9210-CF4C5BB1AE17}" type="datetimeFigureOut">
              <a:rPr lang="sl-SI" smtClean="0"/>
              <a:pPr/>
              <a:t>4/5/12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FBC712E5-A391-4D56-9210-CF4C5BB1AE17}" type="datetimeFigureOut">
              <a:rPr lang="sl-SI" smtClean="0"/>
              <a:pPr/>
              <a:t>4/5/12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FBC712E5-A391-4D56-9210-CF4C5BB1AE17}" type="datetimeFigureOut">
              <a:rPr lang="sl-SI" smtClean="0"/>
              <a:pPr/>
              <a:t>4/5/12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712E5-A391-4D56-9210-CF4C5BB1AE17}" type="datetimeFigureOut">
              <a:rPr lang="sl-SI" smtClean="0"/>
              <a:pPr/>
              <a:t>4/5/12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C712E5-A391-4D56-9210-CF4C5BB1AE17}" type="datetimeFigureOut">
              <a:rPr lang="sl-SI" smtClean="0"/>
              <a:pPr/>
              <a:t>4/5/12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C712E5-A391-4D56-9210-CF4C5BB1AE17}" type="datetimeFigureOut">
              <a:rPr lang="sl-SI" smtClean="0"/>
              <a:pPr/>
              <a:t>4/5/12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5EFAD2F-EC8F-42B0-B637-30A092C11C07}"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712E5-A391-4D56-9210-CF4C5BB1AE17}" type="datetimeFigureOut">
              <a:rPr lang="sl-SI" smtClean="0"/>
              <a:pPr/>
              <a:t>4/5/12</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AD2F-EC8F-42B0-B637-30A092C11C07}"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7.jpeg"/><Relationship Id="rId7"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4.png"/><Relationship Id="rId5" Type="http://schemas.openxmlformats.org/officeDocument/2006/relationships/image" Target="../media/image53.jpeg"/><Relationship Id="rId6" Type="http://schemas.openxmlformats.org/officeDocument/2006/relationships/image" Target="../media/image54.jpeg"/><Relationship Id="rId7" Type="http://schemas.openxmlformats.org/officeDocument/2006/relationships/image" Target="../media/image55.jpeg"/><Relationship Id="rId8"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l-SI"/>
          </a:p>
        </p:txBody>
      </p:sp>
      <p:sp>
        <p:nvSpPr>
          <p:cNvPr id="3" name="Subtitle 2"/>
          <p:cNvSpPr>
            <a:spLocks noGrp="1"/>
          </p:cNvSpPr>
          <p:nvPr>
            <p:ph type="subTitle" idx="1"/>
          </p:nvPr>
        </p:nvSpPr>
        <p:spPr/>
        <p:txBody>
          <a:bodyPr/>
          <a:lstStyle/>
          <a:p>
            <a:endParaRPr lang="sl-SI"/>
          </a:p>
        </p:txBody>
      </p:sp>
      <p:pic>
        <p:nvPicPr>
          <p:cNvPr id="5" name="Picture 4" descr="New Picture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3"/>
            <a:ext cx="9144000" cy="68580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OTVORITEV</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179512" y="1988840"/>
            <a:ext cx="7700144" cy="108012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SEMAFOR REZULTATOV</a:t>
            </a: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10" name="Picture 9" descr="SEMAFOR3.jpg"/>
          <p:cNvPicPr>
            <a:picLocks noChangeAspect="1"/>
          </p:cNvPicPr>
          <p:nvPr/>
        </p:nvPicPr>
        <p:blipFill>
          <a:blip r:embed="rId6" cstate="print"/>
          <a:stretch>
            <a:fillRect/>
          </a:stretch>
        </p:blipFill>
        <p:spPr>
          <a:xfrm>
            <a:off x="2123728" y="2132856"/>
            <a:ext cx="5752095" cy="383473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467544" y="2348880"/>
            <a:ext cx="7700144" cy="108012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HOKEJ</a:t>
            </a:r>
          </a:p>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NA</a:t>
            </a:r>
          </a:p>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LEDU </a:t>
            </a: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rgbClr val="FF0000"/>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8" name="Picture 7" descr="HOKEJ.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1680" y="1844824"/>
            <a:ext cx="6034608" cy="3839763"/>
          </a:xfrm>
          <a:prstGeom prst="rect">
            <a:avLst/>
          </a:prstGeom>
        </p:spPr>
      </p:pic>
      <p:pic>
        <p:nvPicPr>
          <p:cNvPr id="10" name="Picture 9" descr="HOKEJ2.jpg"/>
          <p:cNvPicPr>
            <a:picLocks noChangeAspect="1"/>
          </p:cNvPicPr>
          <p:nvPr/>
        </p:nvPicPr>
        <p:blipFill>
          <a:blip r:embed="rId7" cstate="print"/>
          <a:stretch>
            <a:fillRect/>
          </a:stretch>
        </p:blipFill>
        <p:spPr>
          <a:xfrm>
            <a:off x="179512" y="1916832"/>
            <a:ext cx="4752528" cy="3002822"/>
          </a:xfrm>
          <a:prstGeom prst="rect">
            <a:avLst/>
          </a:prstGeom>
        </p:spPr>
      </p:pic>
      <p:pic>
        <p:nvPicPr>
          <p:cNvPr id="11" name="Picture 10" descr="PB243709.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5936" y="3501008"/>
            <a:ext cx="4799453" cy="3031886"/>
          </a:xfrm>
          <a:prstGeom prst="rect">
            <a:avLst/>
          </a:prstGeom>
        </p:spPr>
      </p:pic>
      <p:pic>
        <p:nvPicPr>
          <p:cNvPr id="12" name="Picture 11" descr="HOKEJ1.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27984" y="188640"/>
            <a:ext cx="4331869" cy="316219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323528" y="1700808"/>
            <a:ext cx="1512168"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CURLING</a:t>
            </a:r>
          </a:p>
        </p:txBody>
      </p:sp>
      <p:pic>
        <p:nvPicPr>
          <p:cNvPr id="8" name="Picture 7" descr="curling-usa.jpg"/>
          <p:cNvPicPr>
            <a:picLocks noChangeAspect="1"/>
          </p:cNvPicPr>
          <p:nvPr/>
        </p:nvPicPr>
        <p:blipFill>
          <a:blip r:embed="rId6" cstate="print"/>
          <a:stretch>
            <a:fillRect/>
          </a:stretch>
        </p:blipFill>
        <p:spPr>
          <a:xfrm>
            <a:off x="1928812" y="1772816"/>
            <a:ext cx="6459612" cy="4084994"/>
          </a:xfrm>
          <a:prstGeom prst="rect">
            <a:avLst/>
          </a:prstGeom>
        </p:spPr>
      </p:pic>
      <p:pic>
        <p:nvPicPr>
          <p:cNvPr id="9" name="Picture 8" descr="CURLING1.JPG"/>
          <p:cNvPicPr>
            <a:picLocks noChangeAspect="1"/>
          </p:cNvPicPr>
          <p:nvPr/>
        </p:nvPicPr>
        <p:blipFill>
          <a:blip r:embed="rId7" cstate="print"/>
          <a:stretch>
            <a:fillRect/>
          </a:stretch>
        </p:blipFill>
        <p:spPr>
          <a:xfrm>
            <a:off x="179512" y="2568452"/>
            <a:ext cx="4752528" cy="3752254"/>
          </a:xfrm>
          <a:prstGeom prst="rect">
            <a:avLst/>
          </a:prstGeom>
        </p:spPr>
      </p:pic>
      <p:pic>
        <p:nvPicPr>
          <p:cNvPr id="12" name="Picture 11" descr="PB24372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3928" y="188640"/>
            <a:ext cx="5040560" cy="3060284"/>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179512" y="1556792"/>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BOB Z VOZIČKI</a:t>
            </a:r>
          </a:p>
        </p:txBody>
      </p:sp>
      <p:pic>
        <p:nvPicPr>
          <p:cNvPr id="8" name="Picture 7" descr="BOB.jpg"/>
          <p:cNvPicPr>
            <a:picLocks noChangeAspect="1"/>
          </p:cNvPicPr>
          <p:nvPr/>
        </p:nvPicPr>
        <p:blipFill>
          <a:blip r:embed="rId6" cstate="print"/>
          <a:stretch>
            <a:fillRect/>
          </a:stretch>
        </p:blipFill>
        <p:spPr>
          <a:xfrm>
            <a:off x="2483768" y="1963647"/>
            <a:ext cx="5976664" cy="3864909"/>
          </a:xfrm>
          <a:prstGeom prst="rect">
            <a:avLst/>
          </a:prstGeom>
        </p:spPr>
      </p:pic>
      <p:pic>
        <p:nvPicPr>
          <p:cNvPr id="11" name="Picture 10" descr="PB24374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528" y="1916832"/>
            <a:ext cx="4900775" cy="3104827"/>
          </a:xfrm>
          <a:prstGeom prst="rect">
            <a:avLst/>
          </a:prstGeom>
        </p:spPr>
      </p:pic>
      <p:pic>
        <p:nvPicPr>
          <p:cNvPr id="10" name="Picture 9" descr="BOB2.jpg"/>
          <p:cNvPicPr>
            <a:picLocks noChangeAspect="1"/>
          </p:cNvPicPr>
          <p:nvPr/>
        </p:nvPicPr>
        <p:blipFill>
          <a:blip r:embed="rId8" cstate="print"/>
          <a:stretch>
            <a:fillRect/>
          </a:stretch>
        </p:blipFill>
        <p:spPr>
          <a:xfrm>
            <a:off x="5148064" y="188640"/>
            <a:ext cx="4369581" cy="2913054"/>
          </a:xfrm>
          <a:prstGeom prst="rect">
            <a:avLst/>
          </a:prstGeom>
        </p:spPr>
      </p:pic>
      <p:pic>
        <p:nvPicPr>
          <p:cNvPr id="9" name="Picture 8" descr="BOB1.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47864" y="2996952"/>
            <a:ext cx="4608512" cy="3011922"/>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179512" y="1628800"/>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DRSANJE</a:t>
            </a:r>
          </a:p>
        </p:txBody>
      </p:sp>
      <p:pic>
        <p:nvPicPr>
          <p:cNvPr id="8" name="Picture 7" descr="DRSANJE.jpg"/>
          <p:cNvPicPr>
            <a:picLocks noChangeAspect="1"/>
          </p:cNvPicPr>
          <p:nvPr/>
        </p:nvPicPr>
        <p:blipFill>
          <a:blip r:embed="rId6" cstate="print"/>
          <a:stretch>
            <a:fillRect/>
          </a:stretch>
        </p:blipFill>
        <p:spPr>
          <a:xfrm>
            <a:off x="1691680" y="1772816"/>
            <a:ext cx="6480720" cy="4068614"/>
          </a:xfrm>
          <a:prstGeom prst="rect">
            <a:avLst/>
          </a:prstGeom>
        </p:spPr>
      </p:pic>
      <p:pic>
        <p:nvPicPr>
          <p:cNvPr id="9" name="Picture 8" descr="DRSANJE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95936" y="404664"/>
            <a:ext cx="4824536" cy="3230960"/>
          </a:xfrm>
          <a:prstGeom prst="rect">
            <a:avLst/>
          </a:prstGeom>
        </p:spPr>
      </p:pic>
      <p:pic>
        <p:nvPicPr>
          <p:cNvPr id="11" name="Picture 10" descr="PB24376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520" y="2708920"/>
            <a:ext cx="5138667" cy="302433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179512" y="170080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fontScale="92500" lnSpcReduction="20000"/>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SMUČARSKI </a:t>
            </a:r>
          </a:p>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SKOKI</a:t>
            </a:r>
          </a:p>
        </p:txBody>
      </p:sp>
      <p:pic>
        <p:nvPicPr>
          <p:cNvPr id="8" name="Picture 7" descr="SKOKI2.jpg"/>
          <p:cNvPicPr>
            <a:picLocks noChangeAspect="1"/>
          </p:cNvPicPr>
          <p:nvPr/>
        </p:nvPicPr>
        <p:blipFill>
          <a:blip r:embed="rId6" cstate="print"/>
          <a:stretch>
            <a:fillRect/>
          </a:stretch>
        </p:blipFill>
        <p:spPr>
          <a:xfrm>
            <a:off x="1907703" y="1772816"/>
            <a:ext cx="6294553" cy="4032448"/>
          </a:xfrm>
          <a:prstGeom prst="rect">
            <a:avLst/>
          </a:prstGeom>
        </p:spPr>
      </p:pic>
      <p:pic>
        <p:nvPicPr>
          <p:cNvPr id="9" name="Picture 8" descr="SKOKI3.jpg"/>
          <p:cNvPicPr>
            <a:picLocks noChangeAspect="1"/>
          </p:cNvPicPr>
          <p:nvPr/>
        </p:nvPicPr>
        <p:blipFill>
          <a:blip r:embed="rId7" cstate="print"/>
          <a:stretch>
            <a:fillRect/>
          </a:stretch>
        </p:blipFill>
        <p:spPr>
          <a:xfrm>
            <a:off x="4355976" y="476672"/>
            <a:ext cx="4608512" cy="2966399"/>
          </a:xfrm>
          <a:prstGeom prst="rect">
            <a:avLst/>
          </a:prstGeom>
        </p:spPr>
      </p:pic>
      <p:pic>
        <p:nvPicPr>
          <p:cNvPr id="10" name="Picture 9" descr="SKOKI4.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9512" y="1988840"/>
            <a:ext cx="4400975" cy="2880320"/>
          </a:xfrm>
          <a:prstGeom prst="rect">
            <a:avLst/>
          </a:prstGeom>
        </p:spPr>
      </p:pic>
      <p:pic>
        <p:nvPicPr>
          <p:cNvPr id="12" name="Picture 11" descr="PB243755.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936" y="3645024"/>
            <a:ext cx="4614823" cy="285061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107504" y="170080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BIATLON</a:t>
            </a:r>
          </a:p>
        </p:txBody>
      </p:sp>
      <p:pic>
        <p:nvPicPr>
          <p:cNvPr id="8" name="Picture 7" descr="BIATLO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35696" y="1700808"/>
            <a:ext cx="6246803" cy="4129831"/>
          </a:xfrm>
          <a:prstGeom prst="rect">
            <a:avLst/>
          </a:prstGeom>
        </p:spPr>
      </p:pic>
      <p:pic>
        <p:nvPicPr>
          <p:cNvPr id="9" name="Picture 8" descr="BIATLON1.jpg"/>
          <p:cNvPicPr>
            <a:picLocks noChangeAspect="1"/>
          </p:cNvPicPr>
          <p:nvPr/>
        </p:nvPicPr>
        <p:blipFill>
          <a:blip r:embed="rId7" cstate="print"/>
          <a:stretch>
            <a:fillRect/>
          </a:stretch>
        </p:blipFill>
        <p:spPr>
          <a:xfrm>
            <a:off x="395536" y="3284984"/>
            <a:ext cx="4959269" cy="3282669"/>
          </a:xfrm>
          <a:prstGeom prst="rect">
            <a:avLst/>
          </a:prstGeom>
        </p:spPr>
      </p:pic>
      <p:pic>
        <p:nvPicPr>
          <p:cNvPr id="10" name="Picture 9" descr="BIATLON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31432" y="1772816"/>
            <a:ext cx="5112568" cy="3384499"/>
          </a:xfrm>
          <a:prstGeom prst="rect">
            <a:avLst/>
          </a:prstGeom>
        </p:spPr>
      </p:pic>
      <p:pic>
        <p:nvPicPr>
          <p:cNvPr id="11" name="Picture 10" descr="PB243750.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1520" y="188640"/>
            <a:ext cx="4743887" cy="295232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950572"/>
          </a:xfrm>
          <a:prstGeom prst="rect">
            <a:avLst/>
          </a:prstGeom>
        </p:spPr>
      </p:pic>
      <p:pic>
        <p:nvPicPr>
          <p:cNvPr id="5" name="Picture 4"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05264"/>
            <a:ext cx="9144000" cy="824204"/>
          </a:xfrm>
          <a:prstGeom prst="rect">
            <a:avLst/>
          </a:prstGeom>
        </p:spPr>
      </p:pic>
      <p:pic>
        <p:nvPicPr>
          <p:cNvPr id="7" name="Picture 6"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9" name="Rectangle 2"/>
          <p:cNvSpPr txBox="1">
            <a:spLocks noChangeArrowheads="1"/>
          </p:cNvSpPr>
          <p:nvPr/>
        </p:nvSpPr>
        <p:spPr>
          <a:xfrm>
            <a:off x="0" y="980728"/>
            <a:ext cx="2843808" cy="216024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fontScale="92500" lnSpcReduction="10000"/>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 </a:t>
            </a:r>
            <a:r>
              <a:rPr lang="sl-SI" sz="36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SKRIPTA ZA </a:t>
            </a:r>
          </a:p>
          <a:p>
            <a:pPr marL="0" marR="0" lvl="0" indent="0" algn="ctr" defTabSz="914400" rtl="0" eaLnBrk="1" fontAlgn="auto" latinLnBrk="0" hangingPunct="1">
              <a:lnSpc>
                <a:spcPct val="100000"/>
              </a:lnSpc>
              <a:spcBef>
                <a:spcPct val="0"/>
              </a:spcBef>
              <a:spcAft>
                <a:spcPts val="0"/>
              </a:spcAft>
              <a:buClrTx/>
              <a:buSzTx/>
              <a:buFontTx/>
              <a:buNone/>
              <a:tabLst/>
              <a:defRPr/>
            </a:pPr>
            <a:r>
              <a:rPr lang="sl-SI" sz="36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UTRJEVANJE TEORETIČNIH ZNANJ  </a:t>
            </a:r>
            <a:endParaRPr kumimoji="0" lang="sl-SI" sz="36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12" name="Picture 11" descr="SKRIPTA.jpg.bm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5816" y="836712"/>
            <a:ext cx="3528392" cy="49046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79512" y="1772816"/>
            <a:ext cx="7700144" cy="15121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POZNAVANJE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ŠPORTOV </a:t>
            </a:r>
          </a:p>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ZOI</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43880" y="11331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ŠPORTNE PANOGE ZOI</a:t>
            </a:r>
          </a:p>
        </p:txBody>
      </p:sp>
      <p:pic>
        <p:nvPicPr>
          <p:cNvPr id="8" name="Picture 7" descr="KVIZ.jpg"/>
          <p:cNvPicPr>
            <a:picLocks noChangeAspect="1"/>
          </p:cNvPicPr>
          <p:nvPr/>
        </p:nvPicPr>
        <p:blipFill>
          <a:blip r:embed="rId6" cstate="print"/>
          <a:stretch>
            <a:fillRect/>
          </a:stretch>
        </p:blipFill>
        <p:spPr>
          <a:xfrm>
            <a:off x="323528" y="2564904"/>
            <a:ext cx="5004556" cy="3336371"/>
          </a:xfrm>
          <a:prstGeom prst="rect">
            <a:avLst/>
          </a:prstGeom>
        </p:spPr>
      </p:pic>
      <p:pic>
        <p:nvPicPr>
          <p:cNvPr id="9" name="Picture 8" descr="PB24373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3892" y="548681"/>
            <a:ext cx="4990595" cy="3240360"/>
          </a:xfrm>
          <a:prstGeom prst="rect">
            <a:avLst/>
          </a:prstGeom>
        </p:spPr>
      </p:pic>
      <p:sp>
        <p:nvSpPr>
          <p:cNvPr id="10" name="TextBox 9"/>
          <p:cNvSpPr txBox="1"/>
          <p:nvPr/>
        </p:nvSpPr>
        <p:spPr>
          <a:xfrm>
            <a:off x="395536" y="5877272"/>
            <a:ext cx="5889754" cy="369332"/>
          </a:xfrm>
          <a:prstGeom prst="rect">
            <a:avLst/>
          </a:prstGeom>
          <a:noFill/>
        </p:spPr>
        <p:txBody>
          <a:bodyPr wrap="none" rtlCol="0">
            <a:spAutoFit/>
          </a:bodyPr>
          <a:lstStyle/>
          <a:p>
            <a:r>
              <a:rPr lang="sl-SI" dirty="0" smtClean="0"/>
              <a:t>http://www.pocanticohills.org/olympics/winterolympics.htm</a:t>
            </a:r>
            <a:endParaRPr lang="sl-SI"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5" name="Rectangle 2"/>
          <p:cNvSpPr txBox="1">
            <a:spLocks noChangeArrowheads="1"/>
          </p:cNvSpPr>
          <p:nvPr/>
        </p:nvSpPr>
        <p:spPr>
          <a:xfrm>
            <a:off x="-108520" y="980728"/>
            <a:ext cx="7700144" cy="100811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fontScale="85000" lnSpcReduction="20000"/>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RAZGLASITEV REZULTATOV</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IN PODELITEV MEDALJ</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pic>
        <p:nvPicPr>
          <p:cNvPr id="7" name="Picture 6" descr="REZULTATI.jpg"/>
          <p:cNvPicPr>
            <a:picLocks noChangeAspect="1"/>
          </p:cNvPicPr>
          <p:nvPr/>
        </p:nvPicPr>
        <p:blipFill>
          <a:blip r:embed="rId6" cstate="print"/>
          <a:stretch>
            <a:fillRect/>
          </a:stretch>
        </p:blipFill>
        <p:spPr>
          <a:xfrm>
            <a:off x="1547664" y="2204864"/>
            <a:ext cx="5904656" cy="3926446"/>
          </a:xfrm>
          <a:prstGeom prst="rect">
            <a:avLst/>
          </a:prstGeom>
        </p:spPr>
      </p:pic>
      <p:pic>
        <p:nvPicPr>
          <p:cNvPr id="8" name="Picture 7" descr="REZULTATI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9632" y="2132856"/>
            <a:ext cx="5904656" cy="3960440"/>
          </a:xfrm>
          <a:prstGeom prst="rect">
            <a:avLst/>
          </a:prstGeom>
        </p:spPr>
      </p:pic>
      <p:pic>
        <p:nvPicPr>
          <p:cNvPr id="9" name="Picture 8" descr="PB243791.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5616" y="2132856"/>
            <a:ext cx="6672514" cy="396044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180528" y="980728"/>
            <a:ext cx="8204200"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ZIMSKE OLIMPIJSKE IGRE</a:t>
            </a:r>
          </a:p>
        </p:txBody>
      </p:sp>
      <p:pic>
        <p:nvPicPr>
          <p:cNvPr id="8" name="Picture 7" descr="logo podgorje2.png"/>
          <p:cNvPicPr>
            <a:picLocks noChangeAspect="1"/>
          </p:cNvPicPr>
          <p:nvPr/>
        </p:nvPicPr>
        <p:blipFill>
          <a:blip r:embed="rId6" cstate="print"/>
          <a:stretch>
            <a:fillRect/>
          </a:stretch>
        </p:blipFill>
        <p:spPr>
          <a:xfrm>
            <a:off x="827584" y="2780928"/>
            <a:ext cx="1763420" cy="1134605"/>
          </a:xfrm>
          <a:prstGeom prst="rect">
            <a:avLst/>
          </a:prstGeom>
        </p:spPr>
      </p:pic>
      <p:sp>
        <p:nvSpPr>
          <p:cNvPr id="9" name="Title 5"/>
          <p:cNvSpPr txBox="1">
            <a:spLocks/>
          </p:cNvSpPr>
          <p:nvPr/>
        </p:nvSpPr>
        <p:spPr>
          <a:xfrm>
            <a:off x="683568" y="3933056"/>
            <a:ext cx="2016224" cy="316632"/>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b="1" i="0" u="none" strike="noStrike" kern="1200" cap="all" spc="0" normalizeH="0" baseline="0" noProof="0" dirty="0" smtClean="0">
                <a:ln w="6350">
                  <a:noFill/>
                </a:ln>
                <a:solidFill>
                  <a:schemeClr val="accent5">
                    <a:lumMod val="50000"/>
                  </a:schemeClr>
                </a:solidFill>
                <a:effectLst>
                  <a:outerShdw blurRad="127000" dist="200000" dir="2700000" algn="tl" rotWithShape="0">
                    <a:srgbClr val="000000">
                      <a:alpha val="30000"/>
                    </a:srgbClr>
                  </a:outerShdw>
                </a:effectLst>
                <a:uLnTx/>
                <a:uFillTx/>
                <a:latin typeface="+mj-lt"/>
                <a:ea typeface="+mj-ea"/>
                <a:cs typeface="+mj-cs"/>
              </a:rPr>
              <a:t>oŠ podgorje</a:t>
            </a:r>
          </a:p>
        </p:txBody>
      </p:sp>
      <p:pic>
        <p:nvPicPr>
          <p:cNvPr id="10" name="Picture 9" descr="logotip sole DOBJE.png"/>
          <p:cNvPicPr>
            <a:picLocks noChangeAspect="1"/>
          </p:cNvPicPr>
          <p:nvPr/>
        </p:nvPicPr>
        <p:blipFill>
          <a:blip r:embed="rId7" cstate="print"/>
          <a:stretch>
            <a:fillRect/>
          </a:stretch>
        </p:blipFill>
        <p:spPr>
          <a:xfrm>
            <a:off x="3491880" y="2132856"/>
            <a:ext cx="2019048" cy="977778"/>
          </a:xfrm>
          <a:prstGeom prst="rect">
            <a:avLst/>
          </a:prstGeom>
        </p:spPr>
      </p:pic>
      <p:sp>
        <p:nvSpPr>
          <p:cNvPr id="12" name="Title 5"/>
          <p:cNvSpPr txBox="1">
            <a:spLocks/>
          </p:cNvSpPr>
          <p:nvPr/>
        </p:nvSpPr>
        <p:spPr>
          <a:xfrm>
            <a:off x="3779912" y="3140968"/>
            <a:ext cx="1584176" cy="316632"/>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b="1" i="0" u="none" strike="noStrike" kern="1200" cap="all" spc="0" normalizeH="0" baseline="0" noProof="0" dirty="0" smtClean="0">
                <a:ln w="6350">
                  <a:noFill/>
                </a:ln>
                <a:solidFill>
                  <a:schemeClr val="accent5">
                    <a:lumMod val="50000"/>
                  </a:schemeClr>
                </a:solidFill>
                <a:effectLst>
                  <a:outerShdw blurRad="127000" dist="200000" dir="2700000" algn="tl" rotWithShape="0">
                    <a:srgbClr val="000000">
                      <a:alpha val="30000"/>
                    </a:srgbClr>
                  </a:outerShdw>
                </a:effectLst>
                <a:uLnTx/>
                <a:uFillTx/>
                <a:latin typeface="+mj-lt"/>
                <a:ea typeface="+mj-ea"/>
                <a:cs typeface="+mj-cs"/>
              </a:rPr>
              <a:t>oŠ dobje</a:t>
            </a:r>
          </a:p>
        </p:txBody>
      </p:sp>
      <p:pic>
        <p:nvPicPr>
          <p:cNvPr id="13" name="Picture 12" descr="logoW.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0152" y="2996952"/>
            <a:ext cx="2304256" cy="762244"/>
          </a:xfrm>
          <a:prstGeom prst="rect">
            <a:avLst/>
          </a:prstGeom>
        </p:spPr>
      </p:pic>
      <p:sp>
        <p:nvSpPr>
          <p:cNvPr id="14" name="Title 5"/>
          <p:cNvSpPr txBox="1">
            <a:spLocks/>
          </p:cNvSpPr>
          <p:nvPr/>
        </p:nvSpPr>
        <p:spPr>
          <a:xfrm>
            <a:off x="5580112" y="3861048"/>
            <a:ext cx="3168352" cy="36004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b="1" i="0" u="none" strike="noStrike" kern="1200" cap="all" spc="0" normalizeH="0" baseline="0" noProof="0" dirty="0" smtClean="0">
                <a:ln w="6350">
                  <a:noFill/>
                </a:ln>
                <a:solidFill>
                  <a:schemeClr val="accent5">
                    <a:lumMod val="50000"/>
                  </a:schemeClr>
                </a:solidFill>
                <a:effectLst>
                  <a:outerShdw blurRad="127000" dist="200000" dir="2700000" algn="tl" rotWithShape="0">
                    <a:srgbClr val="000000">
                      <a:alpha val="30000"/>
                    </a:srgbClr>
                  </a:outerShdw>
                </a:effectLst>
                <a:uLnTx/>
                <a:uFillTx/>
                <a:latin typeface="+mj-lt"/>
                <a:ea typeface="+mj-ea"/>
                <a:cs typeface="+mj-cs"/>
              </a:rPr>
              <a:t>oŠ valentina vodnika</a:t>
            </a:r>
          </a:p>
        </p:txBody>
      </p:sp>
      <p:pic>
        <p:nvPicPr>
          <p:cNvPr id="15" name="Picture 14" descr="ZRSŠ.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1880" y="4077072"/>
            <a:ext cx="2163021" cy="1579087"/>
          </a:xfrm>
          <a:prstGeom prst="rect">
            <a:avLst/>
          </a:prstGeom>
        </p:spPr>
      </p:pic>
      <p:sp>
        <p:nvSpPr>
          <p:cNvPr id="16" name="Title 5"/>
          <p:cNvSpPr txBox="1">
            <a:spLocks/>
          </p:cNvSpPr>
          <p:nvPr/>
        </p:nvSpPr>
        <p:spPr>
          <a:xfrm>
            <a:off x="3779912" y="5373216"/>
            <a:ext cx="1584176" cy="316632"/>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b="1" i="0" u="none" strike="noStrike" kern="1200" cap="all" spc="0" normalizeH="0" baseline="0" noProof="0" dirty="0" smtClean="0">
                <a:ln w="6350">
                  <a:noFill/>
                </a:ln>
                <a:solidFill>
                  <a:schemeClr val="accent5">
                    <a:lumMod val="50000"/>
                  </a:schemeClr>
                </a:solidFill>
                <a:effectLst>
                  <a:outerShdw blurRad="127000" dist="200000" dir="2700000" algn="tl" rotWithShape="0">
                    <a:srgbClr val="000000">
                      <a:alpha val="30000"/>
                    </a:srgbClr>
                  </a:outerShdw>
                </a:effectLst>
                <a:uLnTx/>
                <a:uFillTx/>
                <a:latin typeface="+mj-lt"/>
                <a:ea typeface="+mj-ea"/>
                <a:cs typeface="+mj-cs"/>
              </a:rPr>
              <a:t>ZRSŠ</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Olympic-ring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980728"/>
            <a:ext cx="1515244" cy="711164"/>
          </a:xfrm>
          <a:prstGeom prst="rect">
            <a:avLst/>
          </a:prstGeom>
        </p:spPr>
      </p:pic>
      <p:sp>
        <p:nvSpPr>
          <p:cNvPr id="4" name="Rectangle 2"/>
          <p:cNvSpPr txBox="1">
            <a:spLocks noChangeArrowheads="1"/>
          </p:cNvSpPr>
          <p:nvPr/>
        </p:nvSpPr>
        <p:spPr>
          <a:xfrm>
            <a:off x="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 TEHNIČNA OPREMA</a:t>
            </a:r>
          </a:p>
        </p:txBody>
      </p:sp>
      <p:sp>
        <p:nvSpPr>
          <p:cNvPr id="5" name="Rectangle 3"/>
          <p:cNvSpPr txBox="1">
            <a:spLocks noChangeArrowheads="1"/>
          </p:cNvSpPr>
          <p:nvPr/>
        </p:nvSpPr>
        <p:spPr>
          <a:xfrm>
            <a:off x="827584" y="1988840"/>
            <a:ext cx="8064896" cy="3528392"/>
          </a:xfrm>
          <a:prstGeom prst="rect">
            <a:avLst/>
          </a:prstGeom>
        </p:spPr>
        <p:txBody>
          <a:bodyPr>
            <a:noAutofit/>
          </a:bodyPr>
          <a:lstStyle/>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Uporaba tehnične opreme, ki so jo šole že imele:</a:t>
            </a:r>
          </a:p>
          <a:p>
            <a:pPr marL="0" marR="0" lvl="0" indent="-342900" algn="l" defTabSz="914400" rtl="0" eaLnBrk="1" fontAlgn="auto" latinLnBrk="0" hangingPunct="1">
              <a:lnSpc>
                <a:spcPct val="100000"/>
              </a:lnSpc>
              <a:spcBef>
                <a:spcPts val="600"/>
              </a:spcBef>
              <a:spcAft>
                <a:spcPts val="0"/>
              </a:spcAft>
              <a:buClrTx/>
              <a:buSzTx/>
              <a:tabLst/>
              <a:defRPr/>
            </a:pPr>
            <a:r>
              <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Digitalna kamera</a:t>
            </a: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Spletna kamera</a:t>
            </a:r>
          </a:p>
          <a:p>
            <a:pPr marL="0" marR="0" lvl="0" indent="-342900" algn="l" defTabSz="914400" rtl="0" eaLnBrk="1" fontAlgn="auto" latinLnBrk="0" hangingPunct="1">
              <a:lnSpc>
                <a:spcPct val="100000"/>
              </a:lnSpc>
              <a:spcBef>
                <a:spcPts val="600"/>
              </a:spcBef>
              <a:spcAft>
                <a:spcPts val="0"/>
              </a:spcAft>
              <a:buClrTx/>
              <a:buSzTx/>
              <a:tabLst/>
              <a:defRPr/>
            </a:pPr>
            <a:r>
              <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Računalniki - omrežje</a:t>
            </a: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Projektor</a:t>
            </a: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Slušalke </a:t>
            </a: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Mikrofon</a:t>
            </a: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Fotoaparat</a:t>
            </a: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Brskalnik in socialno omrežje(google+) </a:t>
            </a: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0" marR="0" lvl="0" indent="-342900" algn="l" defTabSz="914400" rtl="0" eaLnBrk="1" fontAlgn="auto" latinLnBrk="0" hangingPunct="1">
              <a:lnSpc>
                <a:spcPct val="100000"/>
              </a:lnSpc>
              <a:spcBef>
                <a:spcPts val="600"/>
              </a:spcBef>
              <a:spcAft>
                <a:spcPts val="0"/>
              </a:spcAft>
              <a:buClrTx/>
              <a:buSzTx/>
              <a:tabLst/>
              <a:defRPr/>
            </a:pP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1700808"/>
            <a:ext cx="8856984" cy="28083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tabLst/>
              <a:defRPr/>
            </a:pPr>
            <a:r>
              <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Z otvoritve</a:t>
            </a:r>
          </a:p>
          <a:p>
            <a:pPr marL="0" marR="0" lvl="0" indent="-342900" algn="l" defTabSz="914400" rtl="0" eaLnBrk="1" fontAlgn="auto" latinLnBrk="0" hangingPunct="1">
              <a:lnSpc>
                <a:spcPct val="100000"/>
              </a:lnSpc>
              <a:spcBef>
                <a:spcPts val="600"/>
              </a:spcBef>
              <a:spcAft>
                <a:spcPts val="0"/>
              </a:spcAft>
              <a:buClrTx/>
              <a:buSzTx/>
              <a:tabLst/>
              <a:defRPr/>
            </a:pPr>
            <a:r>
              <a:rPr lang="sl-SI" sz="2400" dirty="0" smtClean="0">
                <a:solidFill>
                  <a:schemeClr val="accent5">
                    <a:lumMod val="50000"/>
                  </a:schemeClr>
                </a:solidFill>
                <a:latin typeface="Arial" pitchFamily="34" charset="0"/>
                <a:cs typeface="Arial" pitchFamily="34" charset="0"/>
              </a:rPr>
              <a:t>Med potekom iger</a:t>
            </a:r>
          </a:p>
          <a:p>
            <a:pPr marL="0" marR="0" lvl="0" indent="-342900" algn="l" defTabSz="914400" rtl="0" eaLnBrk="1" fontAlgn="auto" latinLnBrk="0" hangingPunct="1">
              <a:lnSpc>
                <a:spcPct val="100000"/>
              </a:lnSpc>
              <a:spcBef>
                <a:spcPts val="600"/>
              </a:spcBef>
              <a:spcAft>
                <a:spcPts val="0"/>
              </a:spcAft>
              <a:buClrTx/>
              <a:buSzTx/>
              <a:tabLst/>
              <a:defRPr/>
            </a:pPr>
            <a:r>
              <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Intervju</a:t>
            </a:r>
            <a:r>
              <a:rPr kumimoji="0" lang="sl-SI" sz="2400" b="0" i="0" u="none" strike="noStrike" kern="1200" cap="none" spc="0" normalizeH="0" noProof="0" dirty="0" smtClean="0">
                <a:ln>
                  <a:noFill/>
                </a:ln>
                <a:solidFill>
                  <a:schemeClr val="accent5">
                    <a:lumMod val="50000"/>
                  </a:schemeClr>
                </a:solidFill>
                <a:effectLst/>
                <a:uLnTx/>
                <a:uFillTx/>
                <a:latin typeface="Arial" pitchFamily="34" charset="0"/>
                <a:cs typeface="Arial" pitchFamily="34" charset="0"/>
              </a:rPr>
              <a:t> z udeleženci</a:t>
            </a:r>
          </a:p>
          <a:p>
            <a:pPr marL="0" marR="0" lvl="0" indent="-342900" algn="l" defTabSz="914400" rtl="0" eaLnBrk="1" fontAlgn="auto" latinLnBrk="0" hangingPunct="1">
              <a:lnSpc>
                <a:spcPct val="100000"/>
              </a:lnSpc>
              <a:spcBef>
                <a:spcPts val="600"/>
              </a:spcBef>
              <a:spcAft>
                <a:spcPts val="0"/>
              </a:spcAft>
              <a:buClrTx/>
              <a:buSzTx/>
              <a:tabLst/>
              <a:defRPr/>
            </a:pPr>
            <a:r>
              <a:rPr lang="sl-SI" sz="2400" baseline="0" dirty="0" smtClean="0">
                <a:solidFill>
                  <a:schemeClr val="accent5">
                    <a:lumMod val="50000"/>
                  </a:schemeClr>
                </a:solidFill>
                <a:latin typeface="Arial" pitchFamily="34" charset="0"/>
                <a:cs typeface="Arial" pitchFamily="34" charset="0"/>
              </a:rPr>
              <a:t>Zaključno javljanje</a:t>
            </a:r>
          </a:p>
          <a:p>
            <a:pPr marL="0" marR="0" lvl="0" indent="-342900" algn="l" defTabSz="914400" rtl="0" eaLnBrk="1" fontAlgn="auto" latinLnBrk="0" hangingPunct="1">
              <a:lnSpc>
                <a:spcPct val="100000"/>
              </a:lnSpc>
              <a:spcBef>
                <a:spcPts val="600"/>
              </a:spcBef>
              <a:spcAft>
                <a:spcPts val="0"/>
              </a:spcAft>
              <a:buClrTx/>
              <a:buSzTx/>
              <a:tabLst/>
              <a:defRPr/>
            </a:pPr>
            <a:endParaRPr kumimoji="0" lang="sl-SI" sz="20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VIDEOKONFERENCA</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4" name="Picture 3" descr="Olympic-ring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980728"/>
            <a:ext cx="1515244" cy="711164"/>
          </a:xfrm>
          <a:prstGeom prst="rect">
            <a:avLst/>
          </a:prstGeom>
        </p:spPr>
      </p:pic>
      <p:pic>
        <p:nvPicPr>
          <p:cNvPr id="6" name="Picture 5" descr="javljanja.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9832" y="1916832"/>
            <a:ext cx="5904656" cy="4011244"/>
          </a:xfrm>
          <a:prstGeom prst="rect">
            <a:avLst/>
          </a:prstGeom>
        </p:spPr>
      </p:pic>
      <p:pic>
        <p:nvPicPr>
          <p:cNvPr id="7" name="Picture 6" descr="javljanja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9832" y="1916832"/>
            <a:ext cx="5941168" cy="4032448"/>
          </a:xfrm>
          <a:prstGeom prst="rect">
            <a:avLst/>
          </a:prstGeom>
        </p:spPr>
      </p:pic>
      <p:pic>
        <p:nvPicPr>
          <p:cNvPr id="8" name="Picture 7" descr="javljanja4.jpg"/>
          <p:cNvPicPr>
            <a:picLocks noChangeAspect="1"/>
          </p:cNvPicPr>
          <p:nvPr/>
        </p:nvPicPr>
        <p:blipFill>
          <a:blip r:embed="rId7" cstate="print"/>
          <a:stretch>
            <a:fillRect/>
          </a:stretch>
        </p:blipFill>
        <p:spPr>
          <a:xfrm>
            <a:off x="2987824" y="1916832"/>
            <a:ext cx="6020693" cy="4013796"/>
          </a:xfrm>
          <a:prstGeom prst="rect">
            <a:avLst/>
          </a:prstGeom>
        </p:spPr>
      </p:pic>
      <p:pic>
        <p:nvPicPr>
          <p:cNvPr id="9" name="Picture 8" descr="javljanja6.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87824" y="1916832"/>
            <a:ext cx="6156176" cy="40324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Pictur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 y="0"/>
            <a:ext cx="9090660" cy="68580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180528" y="980728"/>
            <a:ext cx="8204200"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ZIMSKE OLIMPIJSKE IGRE</a:t>
            </a:r>
          </a:p>
        </p:txBody>
      </p:sp>
      <p:pic>
        <p:nvPicPr>
          <p:cNvPr id="5" name="Picture 4" descr="Olympic-ring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0272" y="980728"/>
            <a:ext cx="1515244" cy="711164"/>
          </a:xfrm>
          <a:prstGeom prst="rect">
            <a:avLst/>
          </a:prstGeom>
        </p:spPr>
      </p:pic>
      <p:sp>
        <p:nvSpPr>
          <p:cNvPr id="7" name="Rectangle 3"/>
          <p:cNvSpPr txBox="1">
            <a:spLocks noChangeArrowheads="1"/>
          </p:cNvSpPr>
          <p:nvPr/>
        </p:nvSpPr>
        <p:spPr>
          <a:xfrm>
            <a:off x="215516" y="1802308"/>
            <a:ext cx="8712968" cy="4074964"/>
          </a:xfrm>
          <a:prstGeom prst="rect">
            <a:avLst/>
          </a:prstGeom>
        </p:spPr>
        <p:txBody>
          <a:bodyPr>
            <a:noAutofit/>
          </a:bodyPr>
          <a:lstStyle/>
          <a:p>
            <a:pPr marL="342900" marR="0" lvl="0" indent="-342900" algn="l" defTabSz="914400" rtl="0" eaLnBrk="1" fontAlgn="auto" latinLnBrk="0" hangingPunct="1">
              <a:spcBef>
                <a:spcPct val="20000"/>
              </a:spcBef>
              <a:spcAft>
                <a:spcPts val="0"/>
              </a:spcAft>
              <a:buClrTx/>
              <a:buSzTx/>
              <a:buFont typeface="Arial" pitchFamily="34" charset="0"/>
              <a:buNone/>
              <a:tabLst/>
              <a:defRPr/>
            </a:pPr>
            <a:r>
              <a:rPr kumimoji="0" lang="sl-SI" sz="2400" b="1"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CILJI:</a:t>
            </a:r>
          </a:p>
          <a:p>
            <a:pPr marL="342900" marR="0" lvl="0" indent="-342900" algn="l" defTabSz="914400" rtl="0" eaLnBrk="1" fontAlgn="auto" latinLnBrk="0" hangingPunct="1">
              <a:spcBef>
                <a:spcPct val="20000"/>
              </a:spcBef>
              <a:spcAft>
                <a:spcPts val="0"/>
              </a:spcAft>
              <a:buClrTx/>
              <a:buSzTx/>
              <a:buFont typeface="Arial" pitchFamily="34" charset="0"/>
              <a:buNone/>
              <a:tabLst/>
              <a:defRPr/>
            </a:pPr>
            <a:endParaRPr kumimoji="0" lang="sl-SI" sz="10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indent="-342900">
              <a:spcBef>
                <a:spcPts val="600"/>
              </a:spcBef>
              <a:buFont typeface="Courier New" pitchFamily="49" charset="0"/>
              <a:buChar char="o"/>
              <a:defRPr/>
            </a:pPr>
            <a:r>
              <a:rPr lang="sl-SI" sz="2400" dirty="0" smtClean="0">
                <a:solidFill>
                  <a:schemeClr val="accent5">
                    <a:lumMod val="50000"/>
                  </a:schemeClr>
                </a:solidFill>
                <a:latin typeface="Arial" pitchFamily="34" charset="0"/>
                <a:cs typeface="Arial" pitchFamily="34" charset="0"/>
              </a:rPr>
              <a:t>Učence seznaniti z nekaterimi športi ZOI</a:t>
            </a:r>
          </a:p>
          <a:p>
            <a:pPr indent="-342900">
              <a:spcBef>
                <a:spcPts val="600"/>
              </a:spcBef>
              <a:buFont typeface="Courier New" pitchFamily="49" charset="0"/>
              <a:buChar char="o"/>
              <a:defRPr/>
            </a:pPr>
            <a:r>
              <a:rPr lang="sl-SI" sz="2400" dirty="0" smtClean="0">
                <a:solidFill>
                  <a:schemeClr val="accent5">
                    <a:lumMod val="50000"/>
                  </a:schemeClr>
                </a:solidFill>
                <a:latin typeface="Arial" pitchFamily="34" charset="0"/>
                <a:cs typeface="Arial" pitchFamily="34" charset="0"/>
              </a:rPr>
              <a:t>Športno obnašanje kot eden od pomembnih ciljev tekmovanja</a:t>
            </a:r>
          </a:p>
          <a:p>
            <a:pPr lvl="0" indent="-342900">
              <a:spcBef>
                <a:spcPts val="600"/>
              </a:spcBef>
              <a:buFont typeface="Courier New" pitchFamily="49" charset="0"/>
              <a:buChar char="o"/>
              <a:defRPr/>
            </a:pPr>
            <a:r>
              <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Povezava treh šol iz različnih predelov  Slovenije</a:t>
            </a:r>
            <a:endParaRPr lang="sl-SI" sz="2400" dirty="0" smtClean="0">
              <a:latin typeface="Arial" pitchFamily="34" charset="0"/>
              <a:cs typeface="Arial" pitchFamily="34" charset="0"/>
            </a:endParaRPr>
          </a:p>
          <a:p>
            <a:pPr marL="0" marR="0" lvl="0" indent="-342900" algn="l" defTabSz="914400" rtl="0" eaLnBrk="1" fontAlgn="auto" latinLnBrk="0" hangingPunct="1">
              <a:spcBef>
                <a:spcPts val="600"/>
              </a:spcBef>
              <a:spcAft>
                <a:spcPts val="0"/>
              </a:spcAft>
              <a:buClrTx/>
              <a:buSzTx/>
              <a:buFont typeface="Courier New" pitchFamily="49" charset="0"/>
              <a:buChar char="o"/>
              <a:tabLst/>
              <a:defRPr/>
            </a:pPr>
            <a:r>
              <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rPr>
              <a:t>Medpredmetno povezovanje</a:t>
            </a:r>
          </a:p>
          <a:p>
            <a:pPr marL="0" marR="0" lvl="0" indent="-342900" algn="l" defTabSz="914400" rtl="0" eaLnBrk="1" fontAlgn="auto" latinLnBrk="0" hangingPunct="1">
              <a:spcBef>
                <a:spcPts val="600"/>
              </a:spcBef>
              <a:spcAft>
                <a:spcPts val="0"/>
              </a:spcAft>
              <a:buClrTx/>
              <a:buSzTx/>
              <a:buFont typeface="Courier New" pitchFamily="49" charset="0"/>
              <a:buChar char="o"/>
              <a:tabLst/>
              <a:defRPr/>
            </a:pPr>
            <a:r>
              <a:rPr lang="sl-SI" sz="2400" dirty="0" smtClean="0">
                <a:solidFill>
                  <a:schemeClr val="accent5">
                    <a:lumMod val="50000"/>
                  </a:schemeClr>
                </a:solidFill>
                <a:latin typeface="Arial" pitchFamily="34" charset="0"/>
                <a:cs typeface="Arial" pitchFamily="34" charset="0"/>
              </a:rPr>
              <a:t>Vrstniško sodelovanje </a:t>
            </a: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0" marR="0" lvl="0" indent="-342900" algn="l" defTabSz="914400" rtl="0" eaLnBrk="1" fontAlgn="auto" latinLnBrk="0" hangingPunct="1">
              <a:spcBef>
                <a:spcPts val="600"/>
              </a:spcBef>
              <a:spcAft>
                <a:spcPts val="0"/>
              </a:spcAft>
              <a:buClrTx/>
              <a:buSzTx/>
              <a:buFont typeface="Courier New" pitchFamily="49" charset="0"/>
              <a:buChar char="o"/>
              <a:tabLst/>
              <a:defRPr/>
            </a:pPr>
            <a:r>
              <a:rPr lang="sl-SI" sz="2400" dirty="0" smtClean="0">
                <a:solidFill>
                  <a:schemeClr val="accent5">
                    <a:lumMod val="50000"/>
                  </a:schemeClr>
                </a:solidFill>
                <a:latin typeface="Arial" pitchFamily="34" charset="0"/>
                <a:cs typeface="Arial" pitchFamily="34" charset="0"/>
              </a:rPr>
              <a:t>Povezovanje vseh naštetih ciljev s pomočjo informacijske tehnologije</a:t>
            </a: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0" marR="0" lvl="0" indent="-342900" algn="l" defTabSz="914400" rtl="0" eaLnBrk="1" fontAlgn="auto" latinLnBrk="0" hangingPunct="1">
              <a:spcBef>
                <a:spcPts val="600"/>
              </a:spcBef>
              <a:spcAft>
                <a:spcPts val="0"/>
              </a:spcAft>
              <a:buClrTx/>
              <a:buSzTx/>
              <a:buFont typeface="Arial" pitchFamily="34" charset="0"/>
              <a:buNone/>
              <a:tabLst/>
              <a:defRPr/>
            </a:pP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spcBef>
                <a:spcPct val="20000"/>
              </a:spcBef>
              <a:spcAft>
                <a:spcPts val="0"/>
              </a:spcAft>
              <a:buClrTx/>
              <a:buSzTx/>
              <a:buFontTx/>
              <a:buChar char="-"/>
              <a:tabLst/>
              <a:defRPr/>
            </a:pP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15516" y="2060848"/>
            <a:ext cx="8712968" cy="3168352"/>
          </a:xfrm>
          <a:prstGeom prst="rect">
            <a:avLst/>
          </a:prstGeom>
        </p:spPr>
        <p:txBody>
          <a:bodyPr>
            <a:noAutofit/>
            <a:scene3d>
              <a:camera prst="orthographicFront"/>
              <a:lightRig rig="threePt" dir="t"/>
            </a:scene3d>
            <a:sp3d extrusionH="57150">
              <a:bevelT w="57150" h="38100" prst="artDeco"/>
            </a:sp3d>
          </a:bodyPr>
          <a:lstStyle/>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sl-SI" sz="24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rPr>
              <a:t>UČITELJI</a:t>
            </a:r>
          </a:p>
          <a:p>
            <a:pPr marL="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lang="sl-SI" sz="2400" dirty="0" smtClean="0">
                <a:solidFill>
                  <a:schemeClr val="accent1">
                    <a:lumMod val="75000"/>
                  </a:schemeClr>
                </a:solidFill>
                <a:latin typeface="Arial" pitchFamily="34" charset="0"/>
                <a:cs typeface="Arial" pitchFamily="34" charset="0"/>
              </a:rPr>
              <a:t>Izdelava programa (scenarij prireditve  in  protokol )</a:t>
            </a:r>
          </a:p>
          <a:p>
            <a:pPr marL="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kumimoji="0" lang="sl-SI" sz="2400" b="0"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rPr>
              <a:t>Opis</a:t>
            </a:r>
            <a:r>
              <a:rPr kumimoji="0" lang="sl-SI" sz="2400" b="0"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 posameznih športov</a:t>
            </a:r>
          </a:p>
          <a:p>
            <a:pPr marL="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lang="sl-SI" sz="2400" noProof="0" dirty="0" smtClean="0">
                <a:solidFill>
                  <a:schemeClr val="accent1">
                    <a:lumMod val="75000"/>
                  </a:schemeClr>
                </a:solidFill>
                <a:latin typeface="Arial" pitchFamily="34" charset="0"/>
                <a:cs typeface="Arial" pitchFamily="34" charset="0"/>
              </a:rPr>
              <a:t>Uskladitev prirejenih pravil</a:t>
            </a:r>
          </a:p>
          <a:p>
            <a:pPr marL="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kumimoji="0" lang="sl-SI" sz="2400" b="0" i="0" u="none" strike="noStrike" kern="1200" cap="none" spc="0" normalizeH="0" baseline="0" dirty="0" smtClean="0">
                <a:ln>
                  <a:noFill/>
                </a:ln>
                <a:solidFill>
                  <a:schemeClr val="accent1">
                    <a:lumMod val="75000"/>
                  </a:schemeClr>
                </a:solidFill>
                <a:effectLst/>
                <a:uLnTx/>
                <a:uFillTx/>
                <a:latin typeface="Arial" pitchFamily="34" charset="0"/>
                <a:cs typeface="Arial" pitchFamily="34" charset="0"/>
              </a:rPr>
              <a:t>Izdelava rekvizitov</a:t>
            </a:r>
          </a:p>
          <a:p>
            <a:pPr marL="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lang="sl-SI" sz="2400" dirty="0" smtClean="0">
                <a:solidFill>
                  <a:schemeClr val="accent1">
                    <a:lumMod val="75000"/>
                  </a:schemeClr>
                </a:solidFill>
                <a:latin typeface="Arial" pitchFamily="34" charset="0"/>
                <a:cs typeface="Arial" pitchFamily="34" charset="0"/>
              </a:rPr>
              <a:t>Izbira medija za povezovanje šol (Google +)</a:t>
            </a:r>
          </a:p>
          <a:p>
            <a:pPr marL="0" marR="0" lvl="0" indent="-342900" algn="l" defTabSz="914400" rtl="0" eaLnBrk="1" fontAlgn="auto" latinLnBrk="0" hangingPunct="1">
              <a:lnSpc>
                <a:spcPct val="100000"/>
              </a:lnSpc>
              <a:spcBef>
                <a:spcPts val="600"/>
              </a:spcBef>
              <a:spcAft>
                <a:spcPts val="0"/>
              </a:spcAft>
              <a:buClrTx/>
              <a:buSzTx/>
              <a:buFont typeface="Courier New" pitchFamily="49" charset="0"/>
              <a:buChar char="o"/>
              <a:tabLst/>
              <a:defRPr/>
            </a:pPr>
            <a:r>
              <a:rPr lang="sl-SI" sz="2400" dirty="0" smtClean="0">
                <a:solidFill>
                  <a:schemeClr val="accent1">
                    <a:lumMod val="75000"/>
                  </a:schemeClr>
                </a:solidFill>
                <a:latin typeface="Arial" pitchFamily="34" charset="0"/>
                <a:cs typeface="Arial" pitchFamily="34" charset="0"/>
              </a:rPr>
              <a:t>Novinarji v studiu in na ‚terenu‘</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2400" b="0" i="0" u="none" strike="noStrike" kern="1200" cap="none" spc="0" normalizeH="0" baseline="0" noProof="0" dirty="0" smtClean="0">
              <a:ln>
                <a:noFill/>
              </a:ln>
              <a:solidFill>
                <a:schemeClr val="accent5">
                  <a:lumMod val="50000"/>
                </a:schemeClr>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endParaRPr>
          </a:p>
        </p:txBody>
      </p:sp>
      <p:sp>
        <p:nvSpPr>
          <p:cNvPr id="5" name="Rectangle 2"/>
          <p:cNvSpPr txBox="1">
            <a:spLocks noChangeArrowheads="1"/>
          </p:cNvSpPr>
          <p:nvPr/>
        </p:nvSpPr>
        <p:spPr>
          <a:xfrm>
            <a:off x="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PRIPRAVE NA DOGODEK</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0" y="836712"/>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OTVORITEV</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539552" y="2132856"/>
            <a:ext cx="7700144" cy="64807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HIMNA,</a:t>
            </a:r>
            <a:r>
              <a:rPr kumimoji="0" lang="sl-SI" sz="2800" b="0" i="0" u="none" strike="noStrike" kern="1200" cap="none" spc="0" normalizeH="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rPr>
              <a:t> ZASTAVA IN SLOVESNA ZAPRISEGA</a:t>
            </a: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17" name="Picture 16" descr="LOGO OLIPM.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1680" y="2132856"/>
            <a:ext cx="5256584" cy="3520300"/>
          </a:xfrm>
          <a:prstGeom prst="rect">
            <a:avLst/>
          </a:prstGeom>
        </p:spPr>
      </p:pic>
      <p:pic>
        <p:nvPicPr>
          <p:cNvPr id="18" name="Picture 17" descr="PB24370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3608" y="2132856"/>
            <a:ext cx="6289323" cy="3545606"/>
          </a:xfrm>
          <a:prstGeom prst="rect">
            <a:avLst/>
          </a:prstGeom>
        </p:spPr>
      </p:pic>
      <p:pic>
        <p:nvPicPr>
          <p:cNvPr id="19" name="Picture 18" descr="PB243704.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3608" y="2132856"/>
            <a:ext cx="6336704" cy="3528392"/>
          </a:xfrm>
          <a:prstGeom prst="rect">
            <a:avLst/>
          </a:prstGeom>
        </p:spPr>
      </p:pic>
      <p:pic>
        <p:nvPicPr>
          <p:cNvPr id="11" name="Picture 10" descr="PB243701.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3608" y="2132856"/>
            <a:ext cx="6384763" cy="354560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179512" y="836712"/>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OTVORITEV</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467544" y="1916832"/>
            <a:ext cx="7700144" cy="100811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OLIMPIJSKI OGENJ</a:t>
            </a: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8" name="Picture 7" descr="OGENJ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1640" y="2060848"/>
            <a:ext cx="6529417" cy="3672408"/>
          </a:xfrm>
          <a:prstGeom prst="rect">
            <a:avLst/>
          </a:prstGeom>
        </p:spPr>
      </p:pic>
      <p:pic>
        <p:nvPicPr>
          <p:cNvPr id="9" name="Picture 8" descr="OGENJ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9632" y="2060848"/>
            <a:ext cx="6624736" cy="3713833"/>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OTVORITEV</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467544" y="1988840"/>
            <a:ext cx="7700144" cy="576064"/>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NAGRADE</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8" name="Picture 7" descr="MEDALJ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7624" y="2060848"/>
            <a:ext cx="6408712" cy="3604518"/>
          </a:xfrm>
          <a:prstGeom prst="rect">
            <a:avLst/>
          </a:prstGeom>
        </p:spPr>
      </p:pic>
      <p:pic>
        <p:nvPicPr>
          <p:cNvPr id="9" name="Picture 8" descr="PB24377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7624" y="2060848"/>
            <a:ext cx="6408711" cy="374441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108520" y="980728"/>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OTVORITEV</a:t>
            </a:r>
            <a:endParaRPr kumimoji="0" lang="sl-SI" sz="44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467544" y="1916832"/>
            <a:ext cx="7700144" cy="122413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MASKOTA</a:t>
            </a: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8" name="Picture 7" descr="MASKOTA.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9832" y="2060848"/>
            <a:ext cx="2507901" cy="3745979"/>
          </a:xfrm>
          <a:prstGeom prst="rect">
            <a:avLst/>
          </a:prstGeom>
        </p:spPr>
      </p:pic>
      <p:pic>
        <p:nvPicPr>
          <p:cNvPr id="9" name="Picture 8" descr="MASKOTA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5736" y="2060848"/>
            <a:ext cx="6451429" cy="374441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LOGO_SIRIK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8640"/>
            <a:ext cx="8136904" cy="648394"/>
          </a:xfrm>
          <a:prstGeom prst="rect">
            <a:avLst/>
          </a:prstGeom>
        </p:spPr>
      </p:pic>
      <p:pic>
        <p:nvPicPr>
          <p:cNvPr id="3" name="Picture 2" descr="sirikt spodaj.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9144000" cy="824204"/>
          </a:xfrm>
          <a:prstGeom prst="rect">
            <a:avLst/>
          </a:prstGeom>
        </p:spPr>
      </p:pic>
      <p:sp>
        <p:nvSpPr>
          <p:cNvPr id="4" name="Rectangle 3"/>
          <p:cNvSpPr txBox="1">
            <a:spLocks noChangeArrowheads="1"/>
          </p:cNvSpPr>
          <p:nvPr/>
        </p:nvSpPr>
        <p:spPr>
          <a:xfrm>
            <a:off x="251520" y="1124744"/>
            <a:ext cx="8712968" cy="230425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0" marR="0" lvl="0" indent="-34290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sl-SI" sz="3200" b="0" i="0" u="none" strike="noStrike" kern="1200" cap="none" spc="0" normalizeH="0" baseline="0" noProof="0" dirty="0" smtClean="0">
              <a:ln>
                <a:noFill/>
              </a:ln>
              <a:solidFill>
                <a:schemeClr val="accent5">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0" y="764704"/>
            <a:ext cx="7700144" cy="79216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4400" noProof="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VIDEOKONFERENCA </a:t>
            </a:r>
          </a:p>
        </p:txBody>
      </p:sp>
      <p:pic>
        <p:nvPicPr>
          <p:cNvPr id="6" name="Picture 5" descr="Olympic-ring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980728"/>
            <a:ext cx="1515244" cy="711164"/>
          </a:xfrm>
          <a:prstGeom prst="rect">
            <a:avLst/>
          </a:prstGeom>
        </p:spPr>
      </p:pic>
      <p:sp>
        <p:nvSpPr>
          <p:cNvPr id="7" name="Rectangle 2"/>
          <p:cNvSpPr txBox="1">
            <a:spLocks noChangeArrowheads="1"/>
          </p:cNvSpPr>
          <p:nvPr/>
        </p:nvSpPr>
        <p:spPr>
          <a:xfrm>
            <a:off x="323528" y="2204864"/>
            <a:ext cx="7700144" cy="64807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UVODNO JAVLJANJE </a:t>
            </a:r>
            <a:r>
              <a:rPr lang="sl-SI" sz="280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rPr>
              <a:t>IZ STUDIJA IN TELOVADNICE </a:t>
            </a: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sl-SI" sz="2800" dirty="0" smtClean="0">
              <a:solidFill>
                <a:schemeClr val="accent5">
                  <a:lumMod val="50000"/>
                </a:schemeClr>
              </a:solidFill>
              <a:effectLst>
                <a:outerShdw blurRad="50800" dist="38100" dir="10800000" algn="r" rotWithShape="0">
                  <a:prstClr val="black">
                    <a:alpha val="40000"/>
                  </a:prst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sl-SI" sz="2800" b="0" i="0" u="none" strike="noStrike" kern="1200" cap="none" spc="0" normalizeH="0" baseline="0" noProof="0" dirty="0" smtClean="0">
              <a:ln>
                <a:noFill/>
              </a:ln>
              <a:solidFill>
                <a:schemeClr val="accent5">
                  <a:lumMod val="50000"/>
                </a:schemeClr>
              </a:solidFill>
              <a:effectLst>
                <a:outerShdw blurRad="50800" dist="38100" dir="10800000" algn="r" rotWithShape="0">
                  <a:prstClr val="black">
                    <a:alpha val="40000"/>
                  </a:prstClr>
                </a:outerShdw>
              </a:effectLst>
              <a:uLnTx/>
              <a:uFillTx/>
              <a:latin typeface="+mj-lt"/>
              <a:ea typeface="+mj-ea"/>
              <a:cs typeface="+mj-cs"/>
            </a:endParaRPr>
          </a:p>
        </p:txBody>
      </p:sp>
      <p:pic>
        <p:nvPicPr>
          <p:cNvPr id="8" name="Picture 7" descr="STUDIO.jpg"/>
          <p:cNvPicPr>
            <a:picLocks noChangeAspect="1"/>
          </p:cNvPicPr>
          <p:nvPr/>
        </p:nvPicPr>
        <p:blipFill>
          <a:blip r:embed="rId6" cstate="print"/>
          <a:stretch>
            <a:fillRect/>
          </a:stretch>
        </p:blipFill>
        <p:spPr>
          <a:xfrm>
            <a:off x="1979712" y="2276872"/>
            <a:ext cx="5536071" cy="3690714"/>
          </a:xfrm>
          <a:prstGeom prst="rect">
            <a:avLst/>
          </a:prstGeom>
        </p:spPr>
      </p:pic>
      <p:pic>
        <p:nvPicPr>
          <p:cNvPr id="9" name="Picture 8" descr="STUDIO2.JPG"/>
          <p:cNvPicPr>
            <a:picLocks noChangeAspect="1"/>
          </p:cNvPicPr>
          <p:nvPr/>
        </p:nvPicPr>
        <p:blipFill>
          <a:blip r:embed="rId7" cstate="print"/>
          <a:stretch>
            <a:fillRect/>
          </a:stretch>
        </p:blipFill>
        <p:spPr>
          <a:xfrm>
            <a:off x="1979712" y="2276872"/>
            <a:ext cx="5544616" cy="36665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1727</Words>
  <Application>Microsoft Macintosh PowerPoint</Application>
  <PresentationFormat>On-screen Show (4:3)</PresentationFormat>
  <Paragraphs>227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dc:creator>
  <cp:lastModifiedBy>Maja Kosta</cp:lastModifiedBy>
  <cp:revision>60</cp:revision>
  <cp:lastPrinted>2012-03-12T10:34:16Z</cp:lastPrinted>
  <dcterms:created xsi:type="dcterms:W3CDTF">2012-03-01T16:30:25Z</dcterms:created>
  <dcterms:modified xsi:type="dcterms:W3CDTF">2012-04-05T13:01:43Z</dcterms:modified>
</cp:coreProperties>
</file>