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58" r:id="rId3"/>
    <p:sldId id="261" r:id="rId4"/>
    <p:sldId id="284" r:id="rId5"/>
    <p:sldId id="267" r:id="rId6"/>
    <p:sldId id="285" r:id="rId7"/>
    <p:sldId id="268" r:id="rId8"/>
    <p:sldId id="270" r:id="rId9"/>
    <p:sldId id="269" r:id="rId10"/>
    <p:sldId id="283" r:id="rId11"/>
    <p:sldId id="271" r:id="rId12"/>
    <p:sldId id="262" r:id="rId13"/>
    <p:sldId id="272" r:id="rId14"/>
    <p:sldId id="263" r:id="rId15"/>
    <p:sldId id="273" r:id="rId16"/>
    <p:sldId id="274" r:id="rId17"/>
    <p:sldId id="275" r:id="rId18"/>
    <p:sldId id="276" r:id="rId19"/>
    <p:sldId id="277" r:id="rId20"/>
    <p:sldId id="265" r:id="rId21"/>
    <p:sldId id="278" r:id="rId22"/>
    <p:sldId id="279" r:id="rId23"/>
    <p:sldId id="281" r:id="rId24"/>
    <p:sldId id="266" r:id="rId25"/>
    <p:sldId id="282" r:id="rId26"/>
    <p:sldId id="260" r:id="rId27"/>
  </p:sldIdLst>
  <p:sldSz cx="9144000" cy="6858000" type="screen4x3"/>
  <p:notesSz cx="7099300" cy="10234613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20" autoAdjust="0"/>
  </p:normalViewPr>
  <p:slideViewPr>
    <p:cSldViewPr>
      <p:cViewPr>
        <p:scale>
          <a:sx n="100" d="100"/>
          <a:sy n="100" d="100"/>
        </p:scale>
        <p:origin x="-7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5A070A-266C-4C56-95CB-B046A8295FFA}" type="datetimeFigureOut">
              <a:rPr lang="sl-SI"/>
              <a:pPr>
                <a:defRPr/>
              </a:pPr>
              <a:t>20.3.2012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6426892-F572-4D97-A833-F4E8357CDF7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0409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C7B6B66-054A-4168-8345-33A662087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62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7GOi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72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Poglejte</a:t>
            </a:r>
            <a:r>
              <a:rPr lang="sl-SI" sz="1600" baseline="0" dirty="0" smtClean="0"/>
              <a:t> kaj se nam zgodi v predvolilnem času…</a:t>
            </a:r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Težko najdeš del občine, ki ni opremljena</a:t>
            </a:r>
            <a:r>
              <a:rPr lang="sl-SI" sz="1400" baseline="0" dirty="0" smtClean="0"/>
              <a:t> z nasmejanimi portreti in udarnimi slogani.</a:t>
            </a:r>
            <a:endParaRPr lang="sl-SI" sz="14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V</a:t>
            </a:r>
            <a:r>
              <a:rPr lang="sl-SI" sz="1400" baseline="0" dirty="0" smtClean="0"/>
              <a:t> času pred parlamentarnimi volitvami so se mnenja o politiki in politikih kresala tudi med učenci šestih razredov. 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Zato sem jih poprosil, naj na poti v šolo s svojim mobilnim telefonom poslikajo plakat, ki jih najbolj prepriča.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Fotografije smo nato pri razredni uri iz njihovih mobitelov na </a:t>
            </a:r>
            <a:r>
              <a:rPr lang="sl-SI" sz="1400" baseline="0" dirty="0" err="1" smtClean="0"/>
              <a:t>iTablo</a:t>
            </a:r>
            <a:r>
              <a:rPr lang="sl-SI" sz="1400" baseline="0" dirty="0" smtClean="0"/>
              <a:t> prenesli s pomočjo brezžične tehnologije </a:t>
            </a:r>
            <a:r>
              <a:rPr lang="sl-SI" sz="1400" baseline="0" dirty="0" err="1" smtClean="0"/>
              <a:t>Bluetooth</a:t>
            </a:r>
            <a:r>
              <a:rPr lang="sl-SI" sz="1400" baseline="0" dirty="0" smtClean="0"/>
              <a:t>, avtorji fotografij so svoje posnetke argumentirali in glede na to, da so učenci še premajhni za prave volitve smo izvedli svoje.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Pokazal se je izredno velik vpliv politične pripadnosti staršev </a:t>
            </a:r>
            <a:r>
              <a:rPr lang="sl-SI" sz="1400" baseline="0" dirty="0" smtClean="0"/>
              <a:t>(običajno očeta – patriarhat pač) na </a:t>
            </a:r>
            <a:r>
              <a:rPr lang="sl-SI" sz="1400" baseline="0" dirty="0" smtClean="0"/>
              <a:t>opredelitev njihovih otrok, prav zato smo debato razvijali v smeri razmišljanja z lastno glavo.</a:t>
            </a:r>
          </a:p>
          <a:p>
            <a:endParaRPr lang="sl-SI" sz="14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Statistika naše spletne strani nam kaže da sta našim obiskovalcem zanimive predvsem dve stvari:</a:t>
            </a:r>
          </a:p>
          <a:p>
            <a:r>
              <a:rPr lang="sl-SI" sz="1400" dirty="0" smtClean="0"/>
              <a:t>Jedilnik za</a:t>
            </a:r>
            <a:r>
              <a:rPr lang="sl-SI" sz="1400" baseline="0" dirty="0" smtClean="0"/>
              <a:t> naslednji dan in </a:t>
            </a:r>
            <a:r>
              <a:rPr lang="sl-SI" sz="1400" baseline="0" dirty="0" err="1" smtClean="0"/>
              <a:t>fotoutrinki</a:t>
            </a:r>
            <a:r>
              <a:rPr lang="sl-SI" sz="1400" baseline="0" dirty="0" smtClean="0"/>
              <a:t> šolskih dejavnosti.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Običajno fotografiramo s šolskim fotoaparatom, nato slike prenesemo na računalnik in izbrane objavimo v šolski </a:t>
            </a:r>
            <a:r>
              <a:rPr lang="sl-SI" sz="1400" baseline="0" dirty="0" err="1" smtClean="0"/>
              <a:t>fotogaleriji</a:t>
            </a:r>
            <a:r>
              <a:rPr lang="sl-SI" sz="1400" baseline="0" dirty="0" smtClean="0"/>
              <a:t>; kjer starši z zamikom dneva ali dveh dobijo vpogled v šolsko delo.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Na koncu prejšnjega šolskega leta pa smo šli korak dalje. </a:t>
            </a:r>
          </a:p>
          <a:p>
            <a:r>
              <a:rPr lang="sl-SI" sz="1400" baseline="0" dirty="0" smtClean="0"/>
              <a:t>Na zaključno ekskurzijo šestih razredov smo namesto fotoaparata uporabili mobilni telefon z vgrajenim GPS sprejemnikom in s pomočjo mobilnega omrežja povezanega v Internet.</a:t>
            </a:r>
          </a:p>
          <a:p>
            <a:r>
              <a:rPr lang="sl-SI" sz="1400" baseline="0" dirty="0" smtClean="0"/>
              <a:t>Takšna oprema nam je omogočila, da fotografije opremljene z geografskimi koordinatami </a:t>
            </a:r>
            <a:r>
              <a:rPr lang="sl-SI" sz="1400" baseline="0" dirty="0" smtClean="0"/>
              <a:t>nalagamo sproti </a:t>
            </a:r>
            <a:r>
              <a:rPr lang="sl-SI" sz="1400" baseline="0" dirty="0" smtClean="0"/>
              <a:t>neposredno v spletne albumi, kjer so samodejno uvrščeni na ustrezna mesta na zemljevidu.</a:t>
            </a:r>
          </a:p>
          <a:p>
            <a:endParaRPr lang="sl-SI" sz="1400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baseline="0" dirty="0" smtClean="0"/>
              <a:t>Staršem smo tako ponudili skoraj neposreden ogled dogajanja na ekskurziji skozi t.i. interaktivni zemljevid.</a:t>
            </a:r>
          </a:p>
          <a:p>
            <a:r>
              <a:rPr lang="sl-SI" sz="1600" baseline="0" dirty="0" smtClean="0"/>
              <a:t>Seveda smo starše o tem načinu javljanja ustrezno informirali – ta dan smo beležili bistveno povečan promet na šolskih spletnih straneh.</a:t>
            </a:r>
          </a:p>
          <a:p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Še nekoliko več zanimanja je bilo letos, ko smo nekatere</a:t>
            </a:r>
            <a:r>
              <a:rPr lang="sl-SI" sz="1600" baseline="0" dirty="0" smtClean="0"/>
              <a:t> učence peljali na petdnevno ekskurzijo v tujino in smo na podoben način sproti gradili interaktiven zemljevid.</a:t>
            </a:r>
          </a:p>
          <a:p>
            <a:endParaRPr lang="sl-SI" sz="1600" baseline="0" dirty="0" smtClean="0"/>
          </a:p>
          <a:p>
            <a:r>
              <a:rPr lang="sl-SI" sz="1600" baseline="0" dirty="0" smtClean="0"/>
              <a:t>Uganete kje smo bili?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Tudi za razumevanje naslednje aktivnosti potrebujete še nekaj dodatnih informacij.</a:t>
            </a:r>
          </a:p>
          <a:p>
            <a:endParaRPr lang="sl-SI" sz="1600" dirty="0" smtClean="0"/>
          </a:p>
          <a:p>
            <a:r>
              <a:rPr lang="sl-SI" sz="1600" dirty="0" smtClean="0"/>
              <a:t>Duplek leži na obronkih Slovenskih goric</a:t>
            </a:r>
            <a:r>
              <a:rPr lang="sl-SI" sz="1600" baseline="0" dirty="0" smtClean="0"/>
              <a:t> in pridelava vina je tukaj vsaj tako pomembna kot politično udejstvovanje.</a:t>
            </a:r>
          </a:p>
          <a:p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Imamo šolsko trto –</a:t>
            </a:r>
            <a:r>
              <a:rPr lang="sl-SI" sz="1600" baseline="0" dirty="0" smtClean="0"/>
              <a:t> potomko najstarejše trte na svetu.</a:t>
            </a:r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600" dirty="0" smtClean="0"/>
              <a:t>Imamo skrbnika šolske trte</a:t>
            </a:r>
          </a:p>
          <a:p>
            <a:r>
              <a:rPr lang="sl-SI" sz="1600" dirty="0" smtClean="0"/>
              <a:t>Imamo ekipo, ki mu pri tem pomaga.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l-SI" sz="1400" dirty="0" smtClean="0"/>
              <a:t>Tako da ne preseneča, da je trgatev eden izmed pomembnejših dogodkov v našem šolskem koledarju.</a:t>
            </a:r>
          </a:p>
          <a:p>
            <a:r>
              <a:rPr lang="sl-SI" sz="1400" dirty="0" smtClean="0"/>
              <a:t>Takšne</a:t>
            </a:r>
            <a:r>
              <a:rPr lang="sl-SI" sz="1400" baseline="0" dirty="0" smtClean="0"/>
              <a:t> dogodke običajno posnamemo z videokamero in arhiviramo.</a:t>
            </a:r>
          </a:p>
          <a:p>
            <a:r>
              <a:rPr lang="sl-SI" sz="1400" baseline="0" dirty="0" smtClean="0"/>
              <a:t>Za snemanje lanske trgatve pa smo namesto videokamere uporabili mobilni telefon. </a:t>
            </a:r>
          </a:p>
          <a:p>
            <a:r>
              <a:rPr lang="sl-SI" sz="1400" baseline="0" dirty="0" smtClean="0"/>
              <a:t>Mukotrpen prenos iz kamere na računalnik smo zamenjali z neposrednim nalaganjem posnetka na portal </a:t>
            </a:r>
            <a:r>
              <a:rPr lang="sl-SI" sz="1400" baseline="0" dirty="0" err="1" smtClean="0"/>
              <a:t>Youtube</a:t>
            </a:r>
            <a:r>
              <a:rPr lang="sl-SI" sz="1400" baseline="0" dirty="0" smtClean="0"/>
              <a:t>.</a:t>
            </a:r>
          </a:p>
          <a:p>
            <a:r>
              <a:rPr lang="sl-SI" sz="1400" baseline="0" dirty="0" smtClean="0"/>
              <a:t>Strojno zahtevno </a:t>
            </a:r>
            <a:r>
              <a:rPr lang="sl-SI" sz="1400" baseline="0" dirty="0" err="1" smtClean="0"/>
              <a:t>videomontažo</a:t>
            </a:r>
            <a:r>
              <a:rPr lang="sl-SI" sz="1400" baseline="0" dirty="0" smtClean="0"/>
              <a:t> smo nadomestili z urejanjem posnetka neposredno v oblaku.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Spusti video Trgatev 11.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Z rezultatom smo bili zadovoljni predvsem zato, ker objavljeni posnetek ne trpi za običajno pomanjkljivostjo takšnih posnetkov  - tresenje.</a:t>
            </a:r>
          </a:p>
          <a:p>
            <a:r>
              <a:rPr lang="sl-SI" sz="1400" baseline="0" dirty="0" smtClean="0"/>
              <a:t>Tresenje lahko v </a:t>
            </a:r>
            <a:r>
              <a:rPr lang="sl-SI" sz="1400" baseline="0" dirty="0" err="1" smtClean="0"/>
              <a:t>Youtube</a:t>
            </a:r>
            <a:r>
              <a:rPr lang="sl-SI" sz="1400" baseline="0" dirty="0" smtClean="0"/>
              <a:t> naloženem posnetku odpravimo z “enim” klikom.</a:t>
            </a:r>
          </a:p>
          <a:p>
            <a:r>
              <a:rPr lang="sl-SI" sz="1400" baseline="0" dirty="0" smtClean="0"/>
              <a:t>Poglejmo si primerjavo: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Spusti video Umiritev.</a:t>
            </a:r>
            <a:endParaRPr lang="sl-SI" sz="14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V zadnjih nekaj letih se nam je zgodil Splet 2.0</a:t>
            </a:r>
            <a:r>
              <a:rPr lang="sl-SI" sz="1600" baseline="0" dirty="0" smtClean="0"/>
              <a:t> -&gt; svoje aplikacije in dokumente selimo v oblak; na spletu prijateljujemo z ljudmi, ki jih v živo komaj pozdravimo.</a:t>
            </a:r>
          </a:p>
          <a:p>
            <a:endParaRPr lang="sl-SI" sz="1600" baseline="0" dirty="0" smtClean="0"/>
          </a:p>
          <a:p>
            <a:r>
              <a:rPr lang="sl-SI" sz="1600" baseline="0" dirty="0" smtClean="0"/>
              <a:t>Po statistiki sodeč ima vsak prebivalec Slovenije, vključno z novorojenčki, v žepu več kot en mobilni telefon.</a:t>
            </a:r>
          </a:p>
          <a:p>
            <a:endParaRPr lang="sl-SI" sz="1600" baseline="0" dirty="0" smtClean="0"/>
          </a:p>
          <a:p>
            <a:r>
              <a:rPr lang="sl-SI" sz="1600" baseline="0" dirty="0" smtClean="0"/>
              <a:t>Vodilni pri podjetju Apple so že proglasili to obdobje kot “Post PC” obdobjem -&gt; čeprav dvomim, da zmorejo tablični računalniki in mobilni telefoni popolnoma nadomestiti osebne računalnike, jim pa zagotovo odžirajo delež.</a:t>
            </a:r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1400" dirty="0" smtClean="0"/>
              <a:t>V splet povezane pametne telefone pa lahko uporabimo tudi kot glasovalno napravo oziroma odzivni sistem.</a:t>
            </a:r>
          </a:p>
          <a:p>
            <a:r>
              <a:rPr lang="sl-SI" sz="1400" dirty="0" smtClean="0"/>
              <a:t>Izdelamo si lahko svoj nadomestek “</a:t>
            </a:r>
            <a:r>
              <a:rPr lang="sl-SI" sz="1400" dirty="0" err="1" smtClean="0"/>
              <a:t>Klikerju</a:t>
            </a:r>
            <a:r>
              <a:rPr lang="sl-SI" sz="1400" dirty="0" smtClean="0"/>
              <a:t>”.</a:t>
            </a:r>
          </a:p>
          <a:p>
            <a:r>
              <a:rPr lang="sl-SI" sz="1400" dirty="0" smtClean="0"/>
              <a:t>V prejšnjem šolskem letu sem po spletu nesrečnih okoliščin poučeval matematiko vse ure v </a:t>
            </a:r>
            <a:r>
              <a:rPr lang="sl-SI" sz="1400" dirty="0" err="1" smtClean="0"/>
              <a:t>računalnici</a:t>
            </a:r>
            <a:r>
              <a:rPr lang="sl-SI" sz="1400" dirty="0" smtClean="0"/>
              <a:t> in</a:t>
            </a:r>
            <a:r>
              <a:rPr lang="sl-SI" sz="1400" baseline="0" dirty="0" smtClean="0"/>
              <a:t> ta glasovalni sistem je bil eden izmed načinov kako učence, skrite za računalniškimi zasloni, aktivirati oz. motivirati.</a:t>
            </a:r>
          </a:p>
          <a:p>
            <a:endParaRPr lang="sl-SI" sz="1400" dirty="0" smtClean="0"/>
          </a:p>
          <a:p>
            <a:r>
              <a:rPr lang="sl-SI" sz="1400" dirty="0" smtClean="0"/>
              <a:t>Učenci so sicer “glasovali” s pomočjo osebnih računalnikov vendar je rešitev morda celo bolj primerna za običajno učilnico in z pametnimi telefoni opremljene učence.</a:t>
            </a:r>
          </a:p>
          <a:p>
            <a:endParaRPr lang="sl-SI" sz="1400" dirty="0" smtClean="0"/>
          </a:p>
          <a:p>
            <a:r>
              <a:rPr lang="sl-SI" sz="1400" dirty="0" smtClean="0"/>
              <a:t>Ideja je ta, da na </a:t>
            </a:r>
            <a:r>
              <a:rPr lang="sl-SI" sz="1400" dirty="0" err="1" smtClean="0"/>
              <a:t>iTabli</a:t>
            </a:r>
            <a:r>
              <a:rPr lang="sl-SI" sz="1400" dirty="0" smtClean="0"/>
              <a:t> učencem postavim vprašanje in možne odgovore, podam jim tudi povezavo do</a:t>
            </a:r>
            <a:r>
              <a:rPr lang="sl-SI" sz="1400" baseline="0" dirty="0" smtClean="0"/>
              <a:t> spletnega vprašalnika, počakam na njihovo odločitev in iz preglednice v Google dokumentih na </a:t>
            </a:r>
            <a:r>
              <a:rPr lang="sl-SI" sz="1400" baseline="0" dirty="0" err="1" smtClean="0"/>
              <a:t>iTablo</a:t>
            </a:r>
            <a:r>
              <a:rPr lang="sl-SI" sz="1400" baseline="0" dirty="0" smtClean="0"/>
              <a:t> prenesem povzetek njihovih odgovorov.</a:t>
            </a:r>
          </a:p>
          <a:p>
            <a:endParaRPr lang="sl-SI" sz="1400" baseline="0" dirty="0" smtClean="0"/>
          </a:p>
          <a:p>
            <a:r>
              <a:rPr lang="sl-SI" sz="1400" baseline="0" dirty="0" smtClean="0"/>
              <a:t>Njihovi odgovori so kasneje dobra osnova za nadaljevanje učne ure.</a:t>
            </a:r>
            <a:endParaRPr lang="sl-SI" sz="1400" dirty="0" smtClean="0"/>
          </a:p>
          <a:p>
            <a:endParaRPr lang="sl-SI" sz="14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600" dirty="0" smtClean="0"/>
              <a:t>Za trenutek se vrnimo k kandidatom za župana v občini Duplek.</a:t>
            </a:r>
          </a:p>
          <a:p>
            <a:r>
              <a:rPr lang="sl-SI" sz="1600" dirty="0" smtClean="0"/>
              <a:t>V drugi krog volitev, ki bo v</a:t>
            </a:r>
            <a:r>
              <a:rPr lang="sl-SI" sz="1600" baseline="0" dirty="0" smtClean="0"/>
              <a:t> nedeljo,</a:t>
            </a:r>
            <a:r>
              <a:rPr lang="sl-SI" sz="1600" dirty="0" smtClean="0"/>
              <a:t> sta se prebila strica s številkama 5</a:t>
            </a:r>
            <a:r>
              <a:rPr lang="sl-SI" sz="1600" baseline="0" dirty="0" smtClean="0"/>
              <a:t> in 8.</a:t>
            </a:r>
          </a:p>
          <a:p>
            <a:r>
              <a:rPr lang="sl-SI" sz="1600" baseline="0" dirty="0" smtClean="0"/>
              <a:t>Dokaz, da tudi najmlajšim ni vseeno kdo bo “Glavni” v naši občini, je Zoja.</a:t>
            </a:r>
          </a:p>
          <a:p>
            <a:endParaRPr lang="sl-SI" sz="1600" baseline="0" dirty="0" smtClean="0"/>
          </a:p>
          <a:p>
            <a:r>
              <a:rPr lang="sl-SI" sz="1600" baseline="0" dirty="0" smtClean="0"/>
              <a:t>Zoja že dva tedna intenzivno lobira za enega izmed obeh kandidatov.</a:t>
            </a:r>
          </a:p>
          <a:p>
            <a:endParaRPr lang="sl-SI" sz="1600" baseline="0" dirty="0" smtClean="0"/>
          </a:p>
          <a:p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860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600" dirty="0" smtClean="0"/>
              <a:t>Vprašanje za vas pa je:</a:t>
            </a:r>
          </a:p>
          <a:p>
            <a:r>
              <a:rPr lang="sl-SI" sz="1600" dirty="0" smtClean="0"/>
              <a:t>Ali veste za koga in zakaj si</a:t>
            </a:r>
            <a:r>
              <a:rPr lang="sl-SI" sz="1600" baseline="0" dirty="0" smtClean="0"/>
              <a:t> Zoja želi za župana občine Duplek?</a:t>
            </a:r>
          </a:p>
          <a:p>
            <a:endParaRPr lang="sl-SI" sz="1600" baseline="0" dirty="0" smtClean="0"/>
          </a:p>
          <a:p>
            <a:r>
              <a:rPr lang="sl-SI" sz="1600" baseline="0" dirty="0" smtClean="0"/>
              <a:t>Uporabite lahko tablične računalnike, prenosnike, mobitele in s spletnim brskalnikom odprite stran na naslovu </a:t>
            </a:r>
            <a:r>
              <a:rPr lang="sl-SI" sz="16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hlinkClick r:id="rId3"/>
              </a:rPr>
              <a:t>goo.gl/f7GOi</a:t>
            </a:r>
            <a:r>
              <a:rPr lang="sl-SI" sz="16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. </a:t>
            </a:r>
            <a:r>
              <a:rPr lang="sl-SI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Izberite enega izmed ponujenih odgovorov.</a:t>
            </a:r>
          </a:p>
          <a:p>
            <a:endParaRPr lang="sl-SI" sz="12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648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600" dirty="0" smtClean="0"/>
              <a:t>Pravilen odgovor je: Za številko 5, ker ima več las!</a:t>
            </a:r>
          </a:p>
          <a:p>
            <a:endParaRPr lang="sl-SI" sz="1600" dirty="0" smtClean="0"/>
          </a:p>
          <a:p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457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600" dirty="0" smtClean="0"/>
              <a:t>Kaj nas čaka na področju IKT v prihodnjih letih?</a:t>
            </a:r>
          </a:p>
          <a:p>
            <a:endParaRPr lang="sl-SI" sz="1600" dirty="0" smtClean="0"/>
          </a:p>
          <a:p>
            <a:r>
              <a:rPr lang="sl-SI" sz="1600" dirty="0" smtClean="0"/>
              <a:t>Ne vem.</a:t>
            </a:r>
          </a:p>
          <a:p>
            <a:endParaRPr lang="sl-SI" sz="1600" dirty="0" smtClean="0"/>
          </a:p>
          <a:p>
            <a:r>
              <a:rPr lang="sl-SI" sz="1600" dirty="0" smtClean="0"/>
              <a:t>Vem pa, da bo rondo v Dupleku čez štiri leta znova </a:t>
            </a:r>
            <a:r>
              <a:rPr lang="sl-SI" sz="1600" dirty="0" err="1" smtClean="0"/>
              <a:t>izgledal</a:t>
            </a:r>
            <a:r>
              <a:rPr lang="sl-SI" sz="1600" dirty="0" smtClean="0"/>
              <a:t> </a:t>
            </a:r>
            <a:r>
              <a:rPr lang="sl-SI" sz="1600" dirty="0" err="1" smtClean="0"/>
              <a:t>toko</a:t>
            </a:r>
            <a:r>
              <a:rPr lang="sl-SI" sz="1600" dirty="0" smtClean="0"/>
              <a:t>:</a:t>
            </a:r>
          </a:p>
          <a:p>
            <a:endParaRPr lang="sl-SI" sz="1600" dirty="0" smtClean="0"/>
          </a:p>
          <a:p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634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331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00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Na</a:t>
            </a:r>
            <a:r>
              <a:rPr lang="sl-SI" sz="1600" baseline="0" dirty="0" smtClean="0"/>
              <a:t> dejstvo o številu uporabnikov mobitelov sem postal pozoren, ko sem v šestem razredu – to so 11 letni mulci – vprašal “Kdo ima mobitel”</a:t>
            </a:r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600" dirty="0" smtClean="0"/>
              <a:t>Odgovor je bil presenetljiv, vendar saj veste da otroci radi “pretiravajo”?</a:t>
            </a:r>
          </a:p>
          <a:p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Ampak </a:t>
            </a:r>
            <a:r>
              <a:rPr lang="sl-SI" sz="1600" dirty="0" smtClean="0"/>
              <a:t>ne niso pretiravali</a:t>
            </a:r>
          </a:p>
          <a:p>
            <a:endParaRPr lang="sl-SI" sz="1600" dirty="0" smtClean="0"/>
          </a:p>
          <a:p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Ta skriti tehnološki potencial mi je dal misliti.</a:t>
            </a:r>
          </a:p>
          <a:p>
            <a:endParaRPr lang="sl-SI" sz="1600" dirty="0" smtClean="0"/>
          </a:p>
          <a:p>
            <a:r>
              <a:rPr lang="sl-SI" sz="1600" dirty="0" smtClean="0"/>
              <a:t>In danes tukaj vam bom prikazal 4 (štiri) izkušnje pri rabi </a:t>
            </a:r>
            <a:r>
              <a:rPr lang="sl-SI" sz="1600" dirty="0" err="1" smtClean="0"/>
              <a:t>mobilnikov</a:t>
            </a:r>
            <a:r>
              <a:rPr lang="sl-SI" sz="1600" baseline="0" dirty="0" smtClean="0"/>
              <a:t> in tablic v šoli.</a:t>
            </a:r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Preden pa vam zaupam te štiri zgodbe vam</a:t>
            </a:r>
            <a:r>
              <a:rPr lang="sl-SI" sz="1600" baseline="0" dirty="0" smtClean="0"/>
              <a:t> bom na kratko predstavil okolje v katerem se te zgodbe odvijajo.</a:t>
            </a:r>
          </a:p>
          <a:p>
            <a:endParaRPr lang="sl-SI" sz="1600" baseline="0" dirty="0" smtClean="0"/>
          </a:p>
          <a:p>
            <a:r>
              <a:rPr lang="sl-SI" sz="1600" baseline="0" dirty="0" smtClean="0"/>
              <a:t>Občina Duplek ni mala. V Sloveniji je še 140 občin z manj prebivalci, kot jih imamo mi. Recimo Hodoš jih ima samo 340.</a:t>
            </a:r>
          </a:p>
          <a:p>
            <a:r>
              <a:rPr lang="sl-SI" sz="1600" baseline="0" dirty="0" smtClean="0"/>
              <a:t>Obstaja sicer tudi 70 večjih občin od naše vendar…</a:t>
            </a:r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600" strike="sngStrike" dirty="0" smtClean="0"/>
              <a:t>…vendar je pri nas zelo izrazita želja po političnem udejstvovanju</a:t>
            </a:r>
            <a:r>
              <a:rPr lang="sl-SI" sz="1600" strike="sngStrike" dirty="0" smtClean="0"/>
              <a:t>.</a:t>
            </a:r>
          </a:p>
          <a:p>
            <a:endParaRPr lang="sl-SI" sz="1600" dirty="0" smtClean="0"/>
          </a:p>
          <a:p>
            <a:r>
              <a:rPr lang="sl-SI" sz="1600" dirty="0" smtClean="0"/>
              <a:t>… vendar smo najbrž</a:t>
            </a:r>
            <a:r>
              <a:rPr lang="sl-SI" sz="1600" baseline="0" dirty="0" smtClean="0"/>
              <a:t> občina z najbolj politično ambicioznimi občani.</a:t>
            </a:r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Na zadnjih volitvah smo imeli kar 11 kandidatov za župana.</a:t>
            </a:r>
            <a:endParaRPr lang="sl-SI" sz="16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B6B66-054A-4168-8345-33A662087D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236AD65-846B-4597-BA1F-35EBB9045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6E7E4E7-B921-419F-B88C-D32678B40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B631EDE-D2CE-46C2-B768-AC6F89EAC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96AB988-67FC-4BCF-86F7-CA2E7B366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5A63E06-D921-4C86-9A26-C85F28FF6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91567AB-0341-457A-A4D2-D9DC7623A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BC85320-4DB2-4DE1-A1B4-EB114D31F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440EC2F-B1F2-4109-A25B-F26CB3359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18752F8-2F0A-4B00-AB13-A43B86E2E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A5FBE54-C6FF-405A-AA7F-4DDE5BD09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042F4A4-A6B7-459C-9758-82032540B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2F85D3F-F60B-4071-8B4E-CC82E47BF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DA8E2D9-9EC3-4490-A60E-1C56585A8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DCC8AD9-7F1B-491C-80F1-6CC7153A4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215C873-CEB7-47BE-81D6-59FD13550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C7AF941-EF6A-42E5-ACB4-918991F89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D3C0F4E-76B9-46A9-A2B5-D28817F90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42F4A81-ADB3-4325-86FB-A01D85DA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446FE0A-A332-4404-8CF8-8F3784B34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9185D63-CBD3-4CF6-8A30-EBA361393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B91CD71-3861-4C00-B9C1-D6061D75F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3383FE0-62E4-4917-A88B-0EF7F2B7E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41" r:id="rId18"/>
    <p:sldLayoutId id="2147484242" r:id="rId19"/>
    <p:sldLayoutId id="2147484243" r:id="rId20"/>
    <p:sldLayoutId id="2147484244" r:id="rId21"/>
    <p:sldLayoutId id="2147484245" r:id="rId22"/>
    <p:sldLayoutId id="214748424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3" Type="http://schemas.openxmlformats.org/officeDocument/2006/relationships/hyperlink" Target="http://youtu.be/Mn9fOZncBmQ" TargetMode="External"/><Relationship Id="rId7" Type="http://schemas.openxmlformats.org/officeDocument/2006/relationships/image" Target="../media/image33.png"/><Relationship Id="rId12" Type="http://schemas.openxmlformats.org/officeDocument/2006/relationships/hyperlink" Target="http://youtu.be/lrnxfmEEvm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gif"/><Relationship Id="rId10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35.png"/><Relationship Id="rId4" Type="http://schemas.openxmlformats.org/officeDocument/2006/relationships/image" Target="../media/image17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hyperlink" Target="https://docs.google.com/spreadsheet/ccc?key=0ArZOQoUdu-ondGY5THFCMHFlajkzV19NNlZFeGsxZWc" TargetMode="External"/><Relationship Id="rId4" Type="http://schemas.openxmlformats.org/officeDocument/2006/relationships/hyperlink" Target="http://goo.gl/f7GO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rZOQoUdu-ondGY5THFCMHFlajkzV19NNlZFeGsxZW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8281292" cy="647700"/>
          </a:xfrm>
        </p:spPr>
        <p:txBody>
          <a:bodyPr/>
          <a:lstStyle/>
          <a:p>
            <a:r>
              <a:rPr lang="sl-SI" dirty="0" smtClean="0"/>
              <a:t>Uporaba </a:t>
            </a:r>
            <a:r>
              <a:rPr lang="sl-SI" dirty="0" err="1" smtClean="0"/>
              <a:t>mobilnikov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strogo </a:t>
            </a:r>
            <a:r>
              <a:rPr lang="sl-SI" dirty="0" smtClean="0">
                <a:latin typeface="Arial" pitchFamily="34" charset="0"/>
              </a:rPr>
              <a:t>prepovedana</a:t>
            </a:r>
            <a:r>
              <a:rPr lang="sl-SI" dirty="0" smtClean="0"/>
              <a:t> </a:t>
            </a:r>
            <a:r>
              <a:rPr lang="sl-SI" dirty="0" err="1" smtClean="0">
                <a:latin typeface="Viner Hand ITC" pitchFamily="66" charset="0"/>
              </a:rPr>
              <a:t>zaželjena</a:t>
            </a:r>
            <a:endParaRPr lang="sl-SI" dirty="0" smtClean="0">
              <a:latin typeface="Viner Hand ITC" pitchFamily="66" charset="0"/>
            </a:endParaRPr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188" y="2492375"/>
            <a:ext cx="6121400" cy="431800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Tomaž Miholič, OŠ Duplek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1907704" y="2132856"/>
            <a:ext cx="2160240" cy="482084"/>
            <a:chOff x="1907704" y="2132856"/>
            <a:chExt cx="1872208" cy="482084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Prostoročno 4"/>
            <p:cNvSpPr/>
            <p:nvPr/>
          </p:nvSpPr>
          <p:spPr>
            <a:xfrm>
              <a:off x="1907704" y="2132856"/>
              <a:ext cx="1008111" cy="482084"/>
            </a:xfrm>
            <a:custGeom>
              <a:avLst/>
              <a:gdLst>
                <a:gd name="connsiteX0" fmla="*/ 37985 w 2129433"/>
                <a:gd name="connsiteY0" fmla="*/ 165996 h 482084"/>
                <a:gd name="connsiteX1" fmla="*/ 4118 w 2129433"/>
                <a:gd name="connsiteY1" fmla="*/ 324040 h 482084"/>
                <a:gd name="connsiteX2" fmla="*/ 37985 w 2129433"/>
                <a:gd name="connsiteY2" fmla="*/ 335329 h 482084"/>
                <a:gd name="connsiteX3" fmla="*/ 60563 w 2129433"/>
                <a:gd name="connsiteY3" fmla="*/ 290173 h 482084"/>
                <a:gd name="connsiteX4" fmla="*/ 94429 w 2129433"/>
                <a:gd name="connsiteY4" fmla="*/ 245018 h 482084"/>
                <a:gd name="connsiteX5" fmla="*/ 117007 w 2129433"/>
                <a:gd name="connsiteY5" fmla="*/ 154707 h 482084"/>
                <a:gd name="connsiteX6" fmla="*/ 150874 w 2129433"/>
                <a:gd name="connsiteY6" fmla="*/ 98262 h 482084"/>
                <a:gd name="connsiteX7" fmla="*/ 162163 w 2129433"/>
                <a:gd name="connsiteY7" fmla="*/ 64396 h 482084"/>
                <a:gd name="connsiteX8" fmla="*/ 173451 w 2129433"/>
                <a:gd name="connsiteY8" fmla="*/ 109551 h 482084"/>
                <a:gd name="connsiteX9" fmla="*/ 196029 w 2129433"/>
                <a:gd name="connsiteY9" fmla="*/ 290173 h 482084"/>
                <a:gd name="connsiteX10" fmla="*/ 207318 w 2129433"/>
                <a:gd name="connsiteY10" fmla="*/ 391773 h 482084"/>
                <a:gd name="connsiteX11" fmla="*/ 218607 w 2129433"/>
                <a:gd name="connsiteY11" fmla="*/ 436929 h 482084"/>
                <a:gd name="connsiteX12" fmla="*/ 241185 w 2129433"/>
                <a:gd name="connsiteY12" fmla="*/ 380484 h 482084"/>
                <a:gd name="connsiteX13" fmla="*/ 286340 w 2129433"/>
                <a:gd name="connsiteY13" fmla="*/ 312751 h 482084"/>
                <a:gd name="connsiteX14" fmla="*/ 331496 w 2129433"/>
                <a:gd name="connsiteY14" fmla="*/ 199862 h 482084"/>
                <a:gd name="connsiteX15" fmla="*/ 354074 w 2129433"/>
                <a:gd name="connsiteY15" fmla="*/ 165996 h 482084"/>
                <a:gd name="connsiteX16" fmla="*/ 387940 w 2129433"/>
                <a:gd name="connsiteY16" fmla="*/ 154707 h 482084"/>
                <a:gd name="connsiteX17" fmla="*/ 421807 w 2129433"/>
                <a:gd name="connsiteY17" fmla="*/ 132129 h 482084"/>
                <a:gd name="connsiteX18" fmla="*/ 455674 w 2129433"/>
                <a:gd name="connsiteY18" fmla="*/ 233729 h 482084"/>
                <a:gd name="connsiteX19" fmla="*/ 466963 w 2129433"/>
                <a:gd name="connsiteY19" fmla="*/ 380484 h 482084"/>
                <a:gd name="connsiteX20" fmla="*/ 478251 w 2129433"/>
                <a:gd name="connsiteY20" fmla="*/ 448218 h 482084"/>
                <a:gd name="connsiteX21" fmla="*/ 534696 w 2129433"/>
                <a:gd name="connsiteY21" fmla="*/ 369196 h 482084"/>
                <a:gd name="connsiteX22" fmla="*/ 568563 w 2129433"/>
                <a:gd name="connsiteY22" fmla="*/ 301462 h 482084"/>
                <a:gd name="connsiteX23" fmla="*/ 681451 w 2129433"/>
                <a:gd name="connsiteY23" fmla="*/ 177284 h 482084"/>
                <a:gd name="connsiteX24" fmla="*/ 737896 w 2129433"/>
                <a:gd name="connsiteY24" fmla="*/ 98262 h 482084"/>
                <a:gd name="connsiteX25" fmla="*/ 760474 w 2129433"/>
                <a:gd name="connsiteY25" fmla="*/ 278884 h 482084"/>
                <a:gd name="connsiteX26" fmla="*/ 783051 w 2129433"/>
                <a:gd name="connsiteY26" fmla="*/ 312751 h 482084"/>
                <a:gd name="connsiteX27" fmla="*/ 805629 w 2129433"/>
                <a:gd name="connsiteY27" fmla="*/ 380484 h 482084"/>
                <a:gd name="connsiteX28" fmla="*/ 828207 w 2129433"/>
                <a:gd name="connsiteY28" fmla="*/ 482084 h 482084"/>
                <a:gd name="connsiteX29" fmla="*/ 862074 w 2129433"/>
                <a:gd name="connsiteY29" fmla="*/ 403062 h 482084"/>
                <a:gd name="connsiteX30" fmla="*/ 895940 w 2129433"/>
                <a:gd name="connsiteY30" fmla="*/ 312751 h 482084"/>
                <a:gd name="connsiteX31" fmla="*/ 986251 w 2129433"/>
                <a:gd name="connsiteY31" fmla="*/ 154707 h 482084"/>
                <a:gd name="connsiteX32" fmla="*/ 1020118 w 2129433"/>
                <a:gd name="connsiteY32" fmla="*/ 132129 h 482084"/>
                <a:gd name="connsiteX33" fmla="*/ 1042696 w 2129433"/>
                <a:gd name="connsiteY33" fmla="*/ 165996 h 482084"/>
                <a:gd name="connsiteX34" fmla="*/ 1053985 w 2129433"/>
                <a:gd name="connsiteY34" fmla="*/ 211151 h 482084"/>
                <a:gd name="connsiteX35" fmla="*/ 1065274 w 2129433"/>
                <a:gd name="connsiteY35" fmla="*/ 245018 h 482084"/>
                <a:gd name="connsiteX36" fmla="*/ 1087851 w 2129433"/>
                <a:gd name="connsiteY36" fmla="*/ 335329 h 482084"/>
                <a:gd name="connsiteX37" fmla="*/ 1121718 w 2129433"/>
                <a:gd name="connsiteY37" fmla="*/ 403062 h 482084"/>
                <a:gd name="connsiteX38" fmla="*/ 1144296 w 2129433"/>
                <a:gd name="connsiteY38" fmla="*/ 324040 h 482084"/>
                <a:gd name="connsiteX39" fmla="*/ 1166874 w 2129433"/>
                <a:gd name="connsiteY39" fmla="*/ 290173 h 482084"/>
                <a:gd name="connsiteX40" fmla="*/ 1189451 w 2129433"/>
                <a:gd name="connsiteY40" fmla="*/ 199862 h 482084"/>
                <a:gd name="connsiteX41" fmla="*/ 1212029 w 2129433"/>
                <a:gd name="connsiteY41" fmla="*/ 165996 h 482084"/>
                <a:gd name="connsiteX42" fmla="*/ 1245896 w 2129433"/>
                <a:gd name="connsiteY42" fmla="*/ 75684 h 482084"/>
                <a:gd name="connsiteX43" fmla="*/ 1279763 w 2129433"/>
                <a:gd name="connsiteY43" fmla="*/ 132129 h 482084"/>
                <a:gd name="connsiteX44" fmla="*/ 1302340 w 2129433"/>
                <a:gd name="connsiteY44" fmla="*/ 211151 h 482084"/>
                <a:gd name="connsiteX45" fmla="*/ 1324918 w 2129433"/>
                <a:gd name="connsiteY45" fmla="*/ 256307 h 482084"/>
                <a:gd name="connsiteX46" fmla="*/ 1347496 w 2129433"/>
                <a:gd name="connsiteY46" fmla="*/ 346618 h 482084"/>
                <a:gd name="connsiteX47" fmla="*/ 1370074 w 2129433"/>
                <a:gd name="connsiteY47" fmla="*/ 380484 h 482084"/>
                <a:gd name="connsiteX48" fmla="*/ 1426518 w 2129433"/>
                <a:gd name="connsiteY48" fmla="*/ 391773 h 482084"/>
                <a:gd name="connsiteX49" fmla="*/ 1460385 w 2129433"/>
                <a:gd name="connsiteY49" fmla="*/ 346618 h 482084"/>
                <a:gd name="connsiteX50" fmla="*/ 1494251 w 2129433"/>
                <a:gd name="connsiteY50" fmla="*/ 278884 h 482084"/>
                <a:gd name="connsiteX51" fmla="*/ 1516829 w 2129433"/>
                <a:gd name="connsiteY51" fmla="*/ 222440 h 482084"/>
                <a:gd name="connsiteX52" fmla="*/ 1528118 w 2129433"/>
                <a:gd name="connsiteY52" fmla="*/ 188573 h 482084"/>
                <a:gd name="connsiteX53" fmla="*/ 1550696 w 2129433"/>
                <a:gd name="connsiteY53" fmla="*/ 154707 h 482084"/>
                <a:gd name="connsiteX54" fmla="*/ 1584563 w 2129433"/>
                <a:gd name="connsiteY54" fmla="*/ 188573 h 482084"/>
                <a:gd name="connsiteX55" fmla="*/ 1607140 w 2129433"/>
                <a:gd name="connsiteY55" fmla="*/ 278884 h 482084"/>
                <a:gd name="connsiteX56" fmla="*/ 1641007 w 2129433"/>
                <a:gd name="connsiteY56" fmla="*/ 403062 h 482084"/>
                <a:gd name="connsiteX57" fmla="*/ 1663585 w 2129433"/>
                <a:gd name="connsiteY57" fmla="*/ 324040 h 482084"/>
                <a:gd name="connsiteX58" fmla="*/ 1686163 w 2129433"/>
                <a:gd name="connsiteY58" fmla="*/ 267596 h 482084"/>
                <a:gd name="connsiteX59" fmla="*/ 1697451 w 2129433"/>
                <a:gd name="connsiteY59" fmla="*/ 222440 h 482084"/>
                <a:gd name="connsiteX60" fmla="*/ 1731318 w 2129433"/>
                <a:gd name="connsiteY60" fmla="*/ 188573 h 482084"/>
                <a:gd name="connsiteX61" fmla="*/ 1787763 w 2129433"/>
                <a:gd name="connsiteY61" fmla="*/ 143418 h 482084"/>
                <a:gd name="connsiteX62" fmla="*/ 1821629 w 2129433"/>
                <a:gd name="connsiteY62" fmla="*/ 154707 h 482084"/>
                <a:gd name="connsiteX63" fmla="*/ 1855496 w 2129433"/>
                <a:gd name="connsiteY63" fmla="*/ 278884 h 482084"/>
                <a:gd name="connsiteX64" fmla="*/ 1878074 w 2129433"/>
                <a:gd name="connsiteY64" fmla="*/ 335329 h 482084"/>
                <a:gd name="connsiteX65" fmla="*/ 1911940 w 2129433"/>
                <a:gd name="connsiteY65" fmla="*/ 459507 h 482084"/>
                <a:gd name="connsiteX66" fmla="*/ 1945807 w 2129433"/>
                <a:gd name="connsiteY66" fmla="*/ 233729 h 482084"/>
                <a:gd name="connsiteX67" fmla="*/ 2036118 w 2129433"/>
                <a:gd name="connsiteY67" fmla="*/ 98262 h 482084"/>
                <a:gd name="connsiteX68" fmla="*/ 2081274 w 2129433"/>
                <a:gd name="connsiteY68" fmla="*/ 177284 h 482084"/>
                <a:gd name="connsiteX69" fmla="*/ 2115140 w 2129433"/>
                <a:gd name="connsiteY69" fmla="*/ 301462 h 482084"/>
                <a:gd name="connsiteX70" fmla="*/ 2126429 w 2129433"/>
                <a:gd name="connsiteY70" fmla="*/ 335329 h 482084"/>
                <a:gd name="connsiteX71" fmla="*/ 2126429 w 2129433"/>
                <a:gd name="connsiteY71" fmla="*/ 470796 h 48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29433" h="482084">
                  <a:moveTo>
                    <a:pt x="37985" y="165996"/>
                  </a:moveTo>
                  <a:cubicBezTo>
                    <a:pt x="21544" y="215317"/>
                    <a:pt x="0" y="274626"/>
                    <a:pt x="4118" y="324040"/>
                  </a:cubicBezTo>
                  <a:cubicBezTo>
                    <a:pt x="5106" y="335899"/>
                    <a:pt x="26696" y="331566"/>
                    <a:pt x="37985" y="335329"/>
                  </a:cubicBezTo>
                  <a:cubicBezTo>
                    <a:pt x="45511" y="320277"/>
                    <a:pt x="51644" y="304444"/>
                    <a:pt x="60563" y="290173"/>
                  </a:cubicBezTo>
                  <a:cubicBezTo>
                    <a:pt x="70535" y="274218"/>
                    <a:pt x="87193" y="262385"/>
                    <a:pt x="94429" y="245018"/>
                  </a:cubicBezTo>
                  <a:cubicBezTo>
                    <a:pt x="106364" y="216375"/>
                    <a:pt x="105868" y="183669"/>
                    <a:pt x="117007" y="154707"/>
                  </a:cubicBezTo>
                  <a:cubicBezTo>
                    <a:pt x="124884" y="134228"/>
                    <a:pt x="141061" y="117887"/>
                    <a:pt x="150874" y="98262"/>
                  </a:cubicBezTo>
                  <a:cubicBezTo>
                    <a:pt x="156196" y="87619"/>
                    <a:pt x="158400" y="75685"/>
                    <a:pt x="162163" y="64396"/>
                  </a:cubicBezTo>
                  <a:cubicBezTo>
                    <a:pt x="165926" y="79448"/>
                    <a:pt x="171150" y="94208"/>
                    <a:pt x="173451" y="109551"/>
                  </a:cubicBezTo>
                  <a:cubicBezTo>
                    <a:pt x="182452" y="169556"/>
                    <a:pt x="189328" y="229868"/>
                    <a:pt x="196029" y="290173"/>
                  </a:cubicBezTo>
                  <a:cubicBezTo>
                    <a:pt x="199792" y="324040"/>
                    <a:pt x="202137" y="358094"/>
                    <a:pt x="207318" y="391773"/>
                  </a:cubicBezTo>
                  <a:cubicBezTo>
                    <a:pt x="209677" y="407108"/>
                    <a:pt x="214844" y="421877"/>
                    <a:pt x="218607" y="436929"/>
                  </a:cubicBezTo>
                  <a:cubicBezTo>
                    <a:pt x="226133" y="418114"/>
                    <a:pt x="231481" y="398274"/>
                    <a:pt x="241185" y="380484"/>
                  </a:cubicBezTo>
                  <a:cubicBezTo>
                    <a:pt x="254179" y="356662"/>
                    <a:pt x="274205" y="337021"/>
                    <a:pt x="286340" y="312751"/>
                  </a:cubicBezTo>
                  <a:cubicBezTo>
                    <a:pt x="378843" y="127746"/>
                    <a:pt x="252593" y="337940"/>
                    <a:pt x="331496" y="199862"/>
                  </a:cubicBezTo>
                  <a:cubicBezTo>
                    <a:pt x="338227" y="188082"/>
                    <a:pt x="343480" y="174471"/>
                    <a:pt x="354074" y="165996"/>
                  </a:cubicBezTo>
                  <a:cubicBezTo>
                    <a:pt x="363366" y="158563"/>
                    <a:pt x="377297" y="160029"/>
                    <a:pt x="387940" y="154707"/>
                  </a:cubicBezTo>
                  <a:cubicBezTo>
                    <a:pt x="400075" y="148639"/>
                    <a:pt x="410518" y="139655"/>
                    <a:pt x="421807" y="132129"/>
                  </a:cubicBezTo>
                  <a:cubicBezTo>
                    <a:pt x="433096" y="165996"/>
                    <a:pt x="449288" y="198606"/>
                    <a:pt x="455674" y="233729"/>
                  </a:cubicBezTo>
                  <a:cubicBezTo>
                    <a:pt x="464451" y="282000"/>
                    <a:pt x="461827" y="331691"/>
                    <a:pt x="466963" y="380484"/>
                  </a:cubicBezTo>
                  <a:cubicBezTo>
                    <a:pt x="469359" y="403248"/>
                    <a:pt x="474488" y="425640"/>
                    <a:pt x="478251" y="448218"/>
                  </a:cubicBezTo>
                  <a:cubicBezTo>
                    <a:pt x="497066" y="421877"/>
                    <a:pt x="517731" y="396764"/>
                    <a:pt x="534696" y="369196"/>
                  </a:cubicBezTo>
                  <a:cubicBezTo>
                    <a:pt x="547926" y="347698"/>
                    <a:pt x="555011" y="322759"/>
                    <a:pt x="568563" y="301462"/>
                  </a:cubicBezTo>
                  <a:cubicBezTo>
                    <a:pt x="603645" y="246334"/>
                    <a:pt x="636463" y="227271"/>
                    <a:pt x="681451" y="177284"/>
                  </a:cubicBezTo>
                  <a:cubicBezTo>
                    <a:pt x="699458" y="157277"/>
                    <a:pt x="722189" y="121822"/>
                    <a:pt x="737896" y="98262"/>
                  </a:cubicBezTo>
                  <a:cubicBezTo>
                    <a:pt x="774423" y="207843"/>
                    <a:pt x="708184" y="0"/>
                    <a:pt x="760474" y="278884"/>
                  </a:cubicBezTo>
                  <a:cubicBezTo>
                    <a:pt x="762974" y="292219"/>
                    <a:pt x="777541" y="300353"/>
                    <a:pt x="783051" y="312751"/>
                  </a:cubicBezTo>
                  <a:cubicBezTo>
                    <a:pt x="792717" y="334499"/>
                    <a:pt x="798103" y="357906"/>
                    <a:pt x="805629" y="380484"/>
                  </a:cubicBezTo>
                  <a:cubicBezTo>
                    <a:pt x="824156" y="436064"/>
                    <a:pt x="814962" y="402615"/>
                    <a:pt x="828207" y="482084"/>
                  </a:cubicBezTo>
                  <a:cubicBezTo>
                    <a:pt x="839496" y="455743"/>
                    <a:pt x="851431" y="429670"/>
                    <a:pt x="862074" y="403062"/>
                  </a:cubicBezTo>
                  <a:cubicBezTo>
                    <a:pt x="874014" y="373211"/>
                    <a:pt x="883699" y="342480"/>
                    <a:pt x="895940" y="312751"/>
                  </a:cubicBezTo>
                  <a:cubicBezTo>
                    <a:pt x="925626" y="240656"/>
                    <a:pt x="934364" y="206594"/>
                    <a:pt x="986251" y="154707"/>
                  </a:cubicBezTo>
                  <a:cubicBezTo>
                    <a:pt x="995845" y="145113"/>
                    <a:pt x="1008829" y="139655"/>
                    <a:pt x="1020118" y="132129"/>
                  </a:cubicBezTo>
                  <a:cubicBezTo>
                    <a:pt x="1027644" y="143418"/>
                    <a:pt x="1037351" y="153525"/>
                    <a:pt x="1042696" y="165996"/>
                  </a:cubicBezTo>
                  <a:cubicBezTo>
                    <a:pt x="1048808" y="180256"/>
                    <a:pt x="1049723" y="196233"/>
                    <a:pt x="1053985" y="211151"/>
                  </a:cubicBezTo>
                  <a:cubicBezTo>
                    <a:pt x="1057254" y="222593"/>
                    <a:pt x="1062143" y="233538"/>
                    <a:pt x="1065274" y="245018"/>
                  </a:cubicBezTo>
                  <a:cubicBezTo>
                    <a:pt x="1073438" y="274955"/>
                    <a:pt x="1070639" y="309510"/>
                    <a:pt x="1087851" y="335329"/>
                  </a:cubicBezTo>
                  <a:cubicBezTo>
                    <a:pt x="1117030" y="379097"/>
                    <a:pt x="1106138" y="356325"/>
                    <a:pt x="1121718" y="403062"/>
                  </a:cubicBezTo>
                  <a:cubicBezTo>
                    <a:pt x="1129244" y="376721"/>
                    <a:pt x="1134122" y="349475"/>
                    <a:pt x="1144296" y="324040"/>
                  </a:cubicBezTo>
                  <a:cubicBezTo>
                    <a:pt x="1149335" y="311443"/>
                    <a:pt x="1162237" y="302924"/>
                    <a:pt x="1166874" y="290173"/>
                  </a:cubicBezTo>
                  <a:cubicBezTo>
                    <a:pt x="1177478" y="261011"/>
                    <a:pt x="1178847" y="229024"/>
                    <a:pt x="1189451" y="199862"/>
                  </a:cubicBezTo>
                  <a:cubicBezTo>
                    <a:pt x="1194088" y="187111"/>
                    <a:pt x="1205961" y="178131"/>
                    <a:pt x="1212029" y="165996"/>
                  </a:cubicBezTo>
                  <a:cubicBezTo>
                    <a:pt x="1225527" y="138999"/>
                    <a:pt x="1236126" y="104995"/>
                    <a:pt x="1245896" y="75684"/>
                  </a:cubicBezTo>
                  <a:cubicBezTo>
                    <a:pt x="1257185" y="94499"/>
                    <a:pt x="1269950" y="112504"/>
                    <a:pt x="1279763" y="132129"/>
                  </a:cubicBezTo>
                  <a:cubicBezTo>
                    <a:pt x="1293403" y="159410"/>
                    <a:pt x="1291494" y="182229"/>
                    <a:pt x="1302340" y="211151"/>
                  </a:cubicBezTo>
                  <a:cubicBezTo>
                    <a:pt x="1308249" y="226908"/>
                    <a:pt x="1318289" y="240839"/>
                    <a:pt x="1324918" y="256307"/>
                  </a:cubicBezTo>
                  <a:cubicBezTo>
                    <a:pt x="1366702" y="353802"/>
                    <a:pt x="1294484" y="205255"/>
                    <a:pt x="1347496" y="346618"/>
                  </a:cubicBezTo>
                  <a:cubicBezTo>
                    <a:pt x="1352260" y="359322"/>
                    <a:pt x="1362548" y="369195"/>
                    <a:pt x="1370074" y="380484"/>
                  </a:cubicBezTo>
                  <a:cubicBezTo>
                    <a:pt x="1401442" y="474592"/>
                    <a:pt x="1378698" y="463502"/>
                    <a:pt x="1426518" y="391773"/>
                  </a:cubicBezTo>
                  <a:cubicBezTo>
                    <a:pt x="1436955" y="376118"/>
                    <a:pt x="1449096" y="361670"/>
                    <a:pt x="1460385" y="346618"/>
                  </a:cubicBezTo>
                  <a:cubicBezTo>
                    <a:pt x="1488759" y="261496"/>
                    <a:pt x="1450486" y="366416"/>
                    <a:pt x="1494251" y="278884"/>
                  </a:cubicBezTo>
                  <a:cubicBezTo>
                    <a:pt x="1503313" y="260759"/>
                    <a:pt x="1509714" y="241414"/>
                    <a:pt x="1516829" y="222440"/>
                  </a:cubicBezTo>
                  <a:cubicBezTo>
                    <a:pt x="1521007" y="211298"/>
                    <a:pt x="1522796" y="199216"/>
                    <a:pt x="1528118" y="188573"/>
                  </a:cubicBezTo>
                  <a:cubicBezTo>
                    <a:pt x="1534186" y="176438"/>
                    <a:pt x="1543170" y="165996"/>
                    <a:pt x="1550696" y="154707"/>
                  </a:cubicBezTo>
                  <a:cubicBezTo>
                    <a:pt x="1561985" y="165996"/>
                    <a:pt x="1577957" y="174039"/>
                    <a:pt x="1584563" y="188573"/>
                  </a:cubicBezTo>
                  <a:cubicBezTo>
                    <a:pt x="1597403" y="216822"/>
                    <a:pt x="1599145" y="248902"/>
                    <a:pt x="1607140" y="278884"/>
                  </a:cubicBezTo>
                  <a:cubicBezTo>
                    <a:pt x="1660843" y="480274"/>
                    <a:pt x="1607860" y="270477"/>
                    <a:pt x="1641007" y="403062"/>
                  </a:cubicBezTo>
                  <a:cubicBezTo>
                    <a:pt x="1648533" y="376721"/>
                    <a:pt x="1654922" y="350029"/>
                    <a:pt x="1663585" y="324040"/>
                  </a:cubicBezTo>
                  <a:cubicBezTo>
                    <a:pt x="1669993" y="304816"/>
                    <a:pt x="1679755" y="286820"/>
                    <a:pt x="1686163" y="267596"/>
                  </a:cubicBezTo>
                  <a:cubicBezTo>
                    <a:pt x="1691069" y="252877"/>
                    <a:pt x="1689753" y="235911"/>
                    <a:pt x="1697451" y="222440"/>
                  </a:cubicBezTo>
                  <a:cubicBezTo>
                    <a:pt x="1705372" y="208578"/>
                    <a:pt x="1721097" y="200838"/>
                    <a:pt x="1731318" y="188573"/>
                  </a:cubicBezTo>
                  <a:cubicBezTo>
                    <a:pt x="1770597" y="141439"/>
                    <a:pt x="1732167" y="161950"/>
                    <a:pt x="1787763" y="143418"/>
                  </a:cubicBezTo>
                  <a:cubicBezTo>
                    <a:pt x="1799052" y="147181"/>
                    <a:pt x="1814011" y="145566"/>
                    <a:pt x="1821629" y="154707"/>
                  </a:cubicBezTo>
                  <a:cubicBezTo>
                    <a:pt x="1848573" y="187040"/>
                    <a:pt x="1845546" y="242402"/>
                    <a:pt x="1855496" y="278884"/>
                  </a:cubicBezTo>
                  <a:cubicBezTo>
                    <a:pt x="1860828" y="298434"/>
                    <a:pt x="1871666" y="316104"/>
                    <a:pt x="1878074" y="335329"/>
                  </a:cubicBezTo>
                  <a:cubicBezTo>
                    <a:pt x="1891491" y="375581"/>
                    <a:pt x="1901609" y="418181"/>
                    <a:pt x="1911940" y="459507"/>
                  </a:cubicBezTo>
                  <a:cubicBezTo>
                    <a:pt x="1919223" y="386677"/>
                    <a:pt x="1923752" y="304304"/>
                    <a:pt x="1945807" y="233729"/>
                  </a:cubicBezTo>
                  <a:cubicBezTo>
                    <a:pt x="1964611" y="173558"/>
                    <a:pt x="1996355" y="145978"/>
                    <a:pt x="2036118" y="98262"/>
                  </a:cubicBezTo>
                  <a:cubicBezTo>
                    <a:pt x="2051170" y="124603"/>
                    <a:pt x="2068561" y="149738"/>
                    <a:pt x="2081274" y="177284"/>
                  </a:cubicBezTo>
                  <a:cubicBezTo>
                    <a:pt x="2107691" y="234522"/>
                    <a:pt x="2100979" y="244818"/>
                    <a:pt x="2115140" y="301462"/>
                  </a:cubicBezTo>
                  <a:cubicBezTo>
                    <a:pt x="2118026" y="313006"/>
                    <a:pt x="2125637" y="323456"/>
                    <a:pt x="2126429" y="335329"/>
                  </a:cubicBezTo>
                  <a:cubicBezTo>
                    <a:pt x="2129433" y="380385"/>
                    <a:pt x="2126429" y="425640"/>
                    <a:pt x="2126429" y="470796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6" name="Prostoročno 5"/>
            <p:cNvSpPr/>
            <p:nvPr/>
          </p:nvSpPr>
          <p:spPr>
            <a:xfrm>
              <a:off x="2915816" y="2132856"/>
              <a:ext cx="864096" cy="482084"/>
            </a:xfrm>
            <a:custGeom>
              <a:avLst/>
              <a:gdLst>
                <a:gd name="connsiteX0" fmla="*/ 37985 w 2129433"/>
                <a:gd name="connsiteY0" fmla="*/ 165996 h 482084"/>
                <a:gd name="connsiteX1" fmla="*/ 4118 w 2129433"/>
                <a:gd name="connsiteY1" fmla="*/ 324040 h 482084"/>
                <a:gd name="connsiteX2" fmla="*/ 37985 w 2129433"/>
                <a:gd name="connsiteY2" fmla="*/ 335329 h 482084"/>
                <a:gd name="connsiteX3" fmla="*/ 60563 w 2129433"/>
                <a:gd name="connsiteY3" fmla="*/ 290173 h 482084"/>
                <a:gd name="connsiteX4" fmla="*/ 94429 w 2129433"/>
                <a:gd name="connsiteY4" fmla="*/ 245018 h 482084"/>
                <a:gd name="connsiteX5" fmla="*/ 117007 w 2129433"/>
                <a:gd name="connsiteY5" fmla="*/ 154707 h 482084"/>
                <a:gd name="connsiteX6" fmla="*/ 150874 w 2129433"/>
                <a:gd name="connsiteY6" fmla="*/ 98262 h 482084"/>
                <a:gd name="connsiteX7" fmla="*/ 162163 w 2129433"/>
                <a:gd name="connsiteY7" fmla="*/ 64396 h 482084"/>
                <a:gd name="connsiteX8" fmla="*/ 173451 w 2129433"/>
                <a:gd name="connsiteY8" fmla="*/ 109551 h 482084"/>
                <a:gd name="connsiteX9" fmla="*/ 196029 w 2129433"/>
                <a:gd name="connsiteY9" fmla="*/ 290173 h 482084"/>
                <a:gd name="connsiteX10" fmla="*/ 207318 w 2129433"/>
                <a:gd name="connsiteY10" fmla="*/ 391773 h 482084"/>
                <a:gd name="connsiteX11" fmla="*/ 218607 w 2129433"/>
                <a:gd name="connsiteY11" fmla="*/ 436929 h 482084"/>
                <a:gd name="connsiteX12" fmla="*/ 241185 w 2129433"/>
                <a:gd name="connsiteY12" fmla="*/ 380484 h 482084"/>
                <a:gd name="connsiteX13" fmla="*/ 286340 w 2129433"/>
                <a:gd name="connsiteY13" fmla="*/ 312751 h 482084"/>
                <a:gd name="connsiteX14" fmla="*/ 331496 w 2129433"/>
                <a:gd name="connsiteY14" fmla="*/ 199862 h 482084"/>
                <a:gd name="connsiteX15" fmla="*/ 354074 w 2129433"/>
                <a:gd name="connsiteY15" fmla="*/ 165996 h 482084"/>
                <a:gd name="connsiteX16" fmla="*/ 387940 w 2129433"/>
                <a:gd name="connsiteY16" fmla="*/ 154707 h 482084"/>
                <a:gd name="connsiteX17" fmla="*/ 421807 w 2129433"/>
                <a:gd name="connsiteY17" fmla="*/ 132129 h 482084"/>
                <a:gd name="connsiteX18" fmla="*/ 455674 w 2129433"/>
                <a:gd name="connsiteY18" fmla="*/ 233729 h 482084"/>
                <a:gd name="connsiteX19" fmla="*/ 466963 w 2129433"/>
                <a:gd name="connsiteY19" fmla="*/ 380484 h 482084"/>
                <a:gd name="connsiteX20" fmla="*/ 478251 w 2129433"/>
                <a:gd name="connsiteY20" fmla="*/ 448218 h 482084"/>
                <a:gd name="connsiteX21" fmla="*/ 534696 w 2129433"/>
                <a:gd name="connsiteY21" fmla="*/ 369196 h 482084"/>
                <a:gd name="connsiteX22" fmla="*/ 568563 w 2129433"/>
                <a:gd name="connsiteY22" fmla="*/ 301462 h 482084"/>
                <a:gd name="connsiteX23" fmla="*/ 681451 w 2129433"/>
                <a:gd name="connsiteY23" fmla="*/ 177284 h 482084"/>
                <a:gd name="connsiteX24" fmla="*/ 737896 w 2129433"/>
                <a:gd name="connsiteY24" fmla="*/ 98262 h 482084"/>
                <a:gd name="connsiteX25" fmla="*/ 760474 w 2129433"/>
                <a:gd name="connsiteY25" fmla="*/ 278884 h 482084"/>
                <a:gd name="connsiteX26" fmla="*/ 783051 w 2129433"/>
                <a:gd name="connsiteY26" fmla="*/ 312751 h 482084"/>
                <a:gd name="connsiteX27" fmla="*/ 805629 w 2129433"/>
                <a:gd name="connsiteY27" fmla="*/ 380484 h 482084"/>
                <a:gd name="connsiteX28" fmla="*/ 828207 w 2129433"/>
                <a:gd name="connsiteY28" fmla="*/ 482084 h 482084"/>
                <a:gd name="connsiteX29" fmla="*/ 862074 w 2129433"/>
                <a:gd name="connsiteY29" fmla="*/ 403062 h 482084"/>
                <a:gd name="connsiteX30" fmla="*/ 895940 w 2129433"/>
                <a:gd name="connsiteY30" fmla="*/ 312751 h 482084"/>
                <a:gd name="connsiteX31" fmla="*/ 986251 w 2129433"/>
                <a:gd name="connsiteY31" fmla="*/ 154707 h 482084"/>
                <a:gd name="connsiteX32" fmla="*/ 1020118 w 2129433"/>
                <a:gd name="connsiteY32" fmla="*/ 132129 h 482084"/>
                <a:gd name="connsiteX33" fmla="*/ 1042696 w 2129433"/>
                <a:gd name="connsiteY33" fmla="*/ 165996 h 482084"/>
                <a:gd name="connsiteX34" fmla="*/ 1053985 w 2129433"/>
                <a:gd name="connsiteY34" fmla="*/ 211151 h 482084"/>
                <a:gd name="connsiteX35" fmla="*/ 1065274 w 2129433"/>
                <a:gd name="connsiteY35" fmla="*/ 245018 h 482084"/>
                <a:gd name="connsiteX36" fmla="*/ 1087851 w 2129433"/>
                <a:gd name="connsiteY36" fmla="*/ 335329 h 482084"/>
                <a:gd name="connsiteX37" fmla="*/ 1121718 w 2129433"/>
                <a:gd name="connsiteY37" fmla="*/ 403062 h 482084"/>
                <a:gd name="connsiteX38" fmla="*/ 1144296 w 2129433"/>
                <a:gd name="connsiteY38" fmla="*/ 324040 h 482084"/>
                <a:gd name="connsiteX39" fmla="*/ 1166874 w 2129433"/>
                <a:gd name="connsiteY39" fmla="*/ 290173 h 482084"/>
                <a:gd name="connsiteX40" fmla="*/ 1189451 w 2129433"/>
                <a:gd name="connsiteY40" fmla="*/ 199862 h 482084"/>
                <a:gd name="connsiteX41" fmla="*/ 1212029 w 2129433"/>
                <a:gd name="connsiteY41" fmla="*/ 165996 h 482084"/>
                <a:gd name="connsiteX42" fmla="*/ 1245896 w 2129433"/>
                <a:gd name="connsiteY42" fmla="*/ 75684 h 482084"/>
                <a:gd name="connsiteX43" fmla="*/ 1279763 w 2129433"/>
                <a:gd name="connsiteY43" fmla="*/ 132129 h 482084"/>
                <a:gd name="connsiteX44" fmla="*/ 1302340 w 2129433"/>
                <a:gd name="connsiteY44" fmla="*/ 211151 h 482084"/>
                <a:gd name="connsiteX45" fmla="*/ 1324918 w 2129433"/>
                <a:gd name="connsiteY45" fmla="*/ 256307 h 482084"/>
                <a:gd name="connsiteX46" fmla="*/ 1347496 w 2129433"/>
                <a:gd name="connsiteY46" fmla="*/ 346618 h 482084"/>
                <a:gd name="connsiteX47" fmla="*/ 1370074 w 2129433"/>
                <a:gd name="connsiteY47" fmla="*/ 380484 h 482084"/>
                <a:gd name="connsiteX48" fmla="*/ 1426518 w 2129433"/>
                <a:gd name="connsiteY48" fmla="*/ 391773 h 482084"/>
                <a:gd name="connsiteX49" fmla="*/ 1460385 w 2129433"/>
                <a:gd name="connsiteY49" fmla="*/ 346618 h 482084"/>
                <a:gd name="connsiteX50" fmla="*/ 1494251 w 2129433"/>
                <a:gd name="connsiteY50" fmla="*/ 278884 h 482084"/>
                <a:gd name="connsiteX51" fmla="*/ 1516829 w 2129433"/>
                <a:gd name="connsiteY51" fmla="*/ 222440 h 482084"/>
                <a:gd name="connsiteX52" fmla="*/ 1528118 w 2129433"/>
                <a:gd name="connsiteY52" fmla="*/ 188573 h 482084"/>
                <a:gd name="connsiteX53" fmla="*/ 1550696 w 2129433"/>
                <a:gd name="connsiteY53" fmla="*/ 154707 h 482084"/>
                <a:gd name="connsiteX54" fmla="*/ 1584563 w 2129433"/>
                <a:gd name="connsiteY54" fmla="*/ 188573 h 482084"/>
                <a:gd name="connsiteX55" fmla="*/ 1607140 w 2129433"/>
                <a:gd name="connsiteY55" fmla="*/ 278884 h 482084"/>
                <a:gd name="connsiteX56" fmla="*/ 1641007 w 2129433"/>
                <a:gd name="connsiteY56" fmla="*/ 403062 h 482084"/>
                <a:gd name="connsiteX57" fmla="*/ 1663585 w 2129433"/>
                <a:gd name="connsiteY57" fmla="*/ 324040 h 482084"/>
                <a:gd name="connsiteX58" fmla="*/ 1686163 w 2129433"/>
                <a:gd name="connsiteY58" fmla="*/ 267596 h 482084"/>
                <a:gd name="connsiteX59" fmla="*/ 1697451 w 2129433"/>
                <a:gd name="connsiteY59" fmla="*/ 222440 h 482084"/>
                <a:gd name="connsiteX60" fmla="*/ 1731318 w 2129433"/>
                <a:gd name="connsiteY60" fmla="*/ 188573 h 482084"/>
                <a:gd name="connsiteX61" fmla="*/ 1787763 w 2129433"/>
                <a:gd name="connsiteY61" fmla="*/ 143418 h 482084"/>
                <a:gd name="connsiteX62" fmla="*/ 1821629 w 2129433"/>
                <a:gd name="connsiteY62" fmla="*/ 154707 h 482084"/>
                <a:gd name="connsiteX63" fmla="*/ 1855496 w 2129433"/>
                <a:gd name="connsiteY63" fmla="*/ 278884 h 482084"/>
                <a:gd name="connsiteX64" fmla="*/ 1878074 w 2129433"/>
                <a:gd name="connsiteY64" fmla="*/ 335329 h 482084"/>
                <a:gd name="connsiteX65" fmla="*/ 1911940 w 2129433"/>
                <a:gd name="connsiteY65" fmla="*/ 459507 h 482084"/>
                <a:gd name="connsiteX66" fmla="*/ 1945807 w 2129433"/>
                <a:gd name="connsiteY66" fmla="*/ 233729 h 482084"/>
                <a:gd name="connsiteX67" fmla="*/ 2036118 w 2129433"/>
                <a:gd name="connsiteY67" fmla="*/ 98262 h 482084"/>
                <a:gd name="connsiteX68" fmla="*/ 2081274 w 2129433"/>
                <a:gd name="connsiteY68" fmla="*/ 177284 h 482084"/>
                <a:gd name="connsiteX69" fmla="*/ 2115140 w 2129433"/>
                <a:gd name="connsiteY69" fmla="*/ 301462 h 482084"/>
                <a:gd name="connsiteX70" fmla="*/ 2126429 w 2129433"/>
                <a:gd name="connsiteY70" fmla="*/ 335329 h 482084"/>
                <a:gd name="connsiteX71" fmla="*/ 2126429 w 2129433"/>
                <a:gd name="connsiteY71" fmla="*/ 470796 h 48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29433" h="482084">
                  <a:moveTo>
                    <a:pt x="37985" y="165996"/>
                  </a:moveTo>
                  <a:cubicBezTo>
                    <a:pt x="21544" y="215317"/>
                    <a:pt x="0" y="274626"/>
                    <a:pt x="4118" y="324040"/>
                  </a:cubicBezTo>
                  <a:cubicBezTo>
                    <a:pt x="5106" y="335899"/>
                    <a:pt x="26696" y="331566"/>
                    <a:pt x="37985" y="335329"/>
                  </a:cubicBezTo>
                  <a:cubicBezTo>
                    <a:pt x="45511" y="320277"/>
                    <a:pt x="51644" y="304444"/>
                    <a:pt x="60563" y="290173"/>
                  </a:cubicBezTo>
                  <a:cubicBezTo>
                    <a:pt x="70535" y="274218"/>
                    <a:pt x="87193" y="262385"/>
                    <a:pt x="94429" y="245018"/>
                  </a:cubicBezTo>
                  <a:cubicBezTo>
                    <a:pt x="106364" y="216375"/>
                    <a:pt x="105868" y="183669"/>
                    <a:pt x="117007" y="154707"/>
                  </a:cubicBezTo>
                  <a:cubicBezTo>
                    <a:pt x="124884" y="134228"/>
                    <a:pt x="141061" y="117887"/>
                    <a:pt x="150874" y="98262"/>
                  </a:cubicBezTo>
                  <a:cubicBezTo>
                    <a:pt x="156196" y="87619"/>
                    <a:pt x="158400" y="75685"/>
                    <a:pt x="162163" y="64396"/>
                  </a:cubicBezTo>
                  <a:cubicBezTo>
                    <a:pt x="165926" y="79448"/>
                    <a:pt x="171150" y="94208"/>
                    <a:pt x="173451" y="109551"/>
                  </a:cubicBezTo>
                  <a:cubicBezTo>
                    <a:pt x="182452" y="169556"/>
                    <a:pt x="189328" y="229868"/>
                    <a:pt x="196029" y="290173"/>
                  </a:cubicBezTo>
                  <a:cubicBezTo>
                    <a:pt x="199792" y="324040"/>
                    <a:pt x="202137" y="358094"/>
                    <a:pt x="207318" y="391773"/>
                  </a:cubicBezTo>
                  <a:cubicBezTo>
                    <a:pt x="209677" y="407108"/>
                    <a:pt x="214844" y="421877"/>
                    <a:pt x="218607" y="436929"/>
                  </a:cubicBezTo>
                  <a:cubicBezTo>
                    <a:pt x="226133" y="418114"/>
                    <a:pt x="231481" y="398274"/>
                    <a:pt x="241185" y="380484"/>
                  </a:cubicBezTo>
                  <a:cubicBezTo>
                    <a:pt x="254179" y="356662"/>
                    <a:pt x="274205" y="337021"/>
                    <a:pt x="286340" y="312751"/>
                  </a:cubicBezTo>
                  <a:cubicBezTo>
                    <a:pt x="378843" y="127746"/>
                    <a:pt x="252593" y="337940"/>
                    <a:pt x="331496" y="199862"/>
                  </a:cubicBezTo>
                  <a:cubicBezTo>
                    <a:pt x="338227" y="188082"/>
                    <a:pt x="343480" y="174471"/>
                    <a:pt x="354074" y="165996"/>
                  </a:cubicBezTo>
                  <a:cubicBezTo>
                    <a:pt x="363366" y="158563"/>
                    <a:pt x="377297" y="160029"/>
                    <a:pt x="387940" y="154707"/>
                  </a:cubicBezTo>
                  <a:cubicBezTo>
                    <a:pt x="400075" y="148639"/>
                    <a:pt x="410518" y="139655"/>
                    <a:pt x="421807" y="132129"/>
                  </a:cubicBezTo>
                  <a:cubicBezTo>
                    <a:pt x="433096" y="165996"/>
                    <a:pt x="449288" y="198606"/>
                    <a:pt x="455674" y="233729"/>
                  </a:cubicBezTo>
                  <a:cubicBezTo>
                    <a:pt x="464451" y="282000"/>
                    <a:pt x="461827" y="331691"/>
                    <a:pt x="466963" y="380484"/>
                  </a:cubicBezTo>
                  <a:cubicBezTo>
                    <a:pt x="469359" y="403248"/>
                    <a:pt x="474488" y="425640"/>
                    <a:pt x="478251" y="448218"/>
                  </a:cubicBezTo>
                  <a:cubicBezTo>
                    <a:pt x="497066" y="421877"/>
                    <a:pt x="517731" y="396764"/>
                    <a:pt x="534696" y="369196"/>
                  </a:cubicBezTo>
                  <a:cubicBezTo>
                    <a:pt x="547926" y="347698"/>
                    <a:pt x="555011" y="322759"/>
                    <a:pt x="568563" y="301462"/>
                  </a:cubicBezTo>
                  <a:cubicBezTo>
                    <a:pt x="603645" y="246334"/>
                    <a:pt x="636463" y="227271"/>
                    <a:pt x="681451" y="177284"/>
                  </a:cubicBezTo>
                  <a:cubicBezTo>
                    <a:pt x="699458" y="157277"/>
                    <a:pt x="722189" y="121822"/>
                    <a:pt x="737896" y="98262"/>
                  </a:cubicBezTo>
                  <a:cubicBezTo>
                    <a:pt x="774423" y="207843"/>
                    <a:pt x="708184" y="0"/>
                    <a:pt x="760474" y="278884"/>
                  </a:cubicBezTo>
                  <a:cubicBezTo>
                    <a:pt x="762974" y="292219"/>
                    <a:pt x="777541" y="300353"/>
                    <a:pt x="783051" y="312751"/>
                  </a:cubicBezTo>
                  <a:cubicBezTo>
                    <a:pt x="792717" y="334499"/>
                    <a:pt x="798103" y="357906"/>
                    <a:pt x="805629" y="380484"/>
                  </a:cubicBezTo>
                  <a:cubicBezTo>
                    <a:pt x="824156" y="436064"/>
                    <a:pt x="814962" y="402615"/>
                    <a:pt x="828207" y="482084"/>
                  </a:cubicBezTo>
                  <a:cubicBezTo>
                    <a:pt x="839496" y="455743"/>
                    <a:pt x="851431" y="429670"/>
                    <a:pt x="862074" y="403062"/>
                  </a:cubicBezTo>
                  <a:cubicBezTo>
                    <a:pt x="874014" y="373211"/>
                    <a:pt x="883699" y="342480"/>
                    <a:pt x="895940" y="312751"/>
                  </a:cubicBezTo>
                  <a:cubicBezTo>
                    <a:pt x="925626" y="240656"/>
                    <a:pt x="934364" y="206594"/>
                    <a:pt x="986251" y="154707"/>
                  </a:cubicBezTo>
                  <a:cubicBezTo>
                    <a:pt x="995845" y="145113"/>
                    <a:pt x="1008829" y="139655"/>
                    <a:pt x="1020118" y="132129"/>
                  </a:cubicBezTo>
                  <a:cubicBezTo>
                    <a:pt x="1027644" y="143418"/>
                    <a:pt x="1037351" y="153525"/>
                    <a:pt x="1042696" y="165996"/>
                  </a:cubicBezTo>
                  <a:cubicBezTo>
                    <a:pt x="1048808" y="180256"/>
                    <a:pt x="1049723" y="196233"/>
                    <a:pt x="1053985" y="211151"/>
                  </a:cubicBezTo>
                  <a:cubicBezTo>
                    <a:pt x="1057254" y="222593"/>
                    <a:pt x="1062143" y="233538"/>
                    <a:pt x="1065274" y="245018"/>
                  </a:cubicBezTo>
                  <a:cubicBezTo>
                    <a:pt x="1073438" y="274955"/>
                    <a:pt x="1070639" y="309510"/>
                    <a:pt x="1087851" y="335329"/>
                  </a:cubicBezTo>
                  <a:cubicBezTo>
                    <a:pt x="1117030" y="379097"/>
                    <a:pt x="1106138" y="356325"/>
                    <a:pt x="1121718" y="403062"/>
                  </a:cubicBezTo>
                  <a:cubicBezTo>
                    <a:pt x="1129244" y="376721"/>
                    <a:pt x="1134122" y="349475"/>
                    <a:pt x="1144296" y="324040"/>
                  </a:cubicBezTo>
                  <a:cubicBezTo>
                    <a:pt x="1149335" y="311443"/>
                    <a:pt x="1162237" y="302924"/>
                    <a:pt x="1166874" y="290173"/>
                  </a:cubicBezTo>
                  <a:cubicBezTo>
                    <a:pt x="1177478" y="261011"/>
                    <a:pt x="1178847" y="229024"/>
                    <a:pt x="1189451" y="199862"/>
                  </a:cubicBezTo>
                  <a:cubicBezTo>
                    <a:pt x="1194088" y="187111"/>
                    <a:pt x="1205961" y="178131"/>
                    <a:pt x="1212029" y="165996"/>
                  </a:cubicBezTo>
                  <a:cubicBezTo>
                    <a:pt x="1225527" y="138999"/>
                    <a:pt x="1236126" y="104995"/>
                    <a:pt x="1245896" y="75684"/>
                  </a:cubicBezTo>
                  <a:cubicBezTo>
                    <a:pt x="1257185" y="94499"/>
                    <a:pt x="1269950" y="112504"/>
                    <a:pt x="1279763" y="132129"/>
                  </a:cubicBezTo>
                  <a:cubicBezTo>
                    <a:pt x="1293403" y="159410"/>
                    <a:pt x="1291494" y="182229"/>
                    <a:pt x="1302340" y="211151"/>
                  </a:cubicBezTo>
                  <a:cubicBezTo>
                    <a:pt x="1308249" y="226908"/>
                    <a:pt x="1318289" y="240839"/>
                    <a:pt x="1324918" y="256307"/>
                  </a:cubicBezTo>
                  <a:cubicBezTo>
                    <a:pt x="1366702" y="353802"/>
                    <a:pt x="1294484" y="205255"/>
                    <a:pt x="1347496" y="346618"/>
                  </a:cubicBezTo>
                  <a:cubicBezTo>
                    <a:pt x="1352260" y="359322"/>
                    <a:pt x="1362548" y="369195"/>
                    <a:pt x="1370074" y="380484"/>
                  </a:cubicBezTo>
                  <a:cubicBezTo>
                    <a:pt x="1401442" y="474592"/>
                    <a:pt x="1378698" y="463502"/>
                    <a:pt x="1426518" y="391773"/>
                  </a:cubicBezTo>
                  <a:cubicBezTo>
                    <a:pt x="1436955" y="376118"/>
                    <a:pt x="1449096" y="361670"/>
                    <a:pt x="1460385" y="346618"/>
                  </a:cubicBezTo>
                  <a:cubicBezTo>
                    <a:pt x="1488759" y="261496"/>
                    <a:pt x="1450486" y="366416"/>
                    <a:pt x="1494251" y="278884"/>
                  </a:cubicBezTo>
                  <a:cubicBezTo>
                    <a:pt x="1503313" y="260759"/>
                    <a:pt x="1509714" y="241414"/>
                    <a:pt x="1516829" y="222440"/>
                  </a:cubicBezTo>
                  <a:cubicBezTo>
                    <a:pt x="1521007" y="211298"/>
                    <a:pt x="1522796" y="199216"/>
                    <a:pt x="1528118" y="188573"/>
                  </a:cubicBezTo>
                  <a:cubicBezTo>
                    <a:pt x="1534186" y="176438"/>
                    <a:pt x="1543170" y="165996"/>
                    <a:pt x="1550696" y="154707"/>
                  </a:cubicBezTo>
                  <a:cubicBezTo>
                    <a:pt x="1561985" y="165996"/>
                    <a:pt x="1577957" y="174039"/>
                    <a:pt x="1584563" y="188573"/>
                  </a:cubicBezTo>
                  <a:cubicBezTo>
                    <a:pt x="1597403" y="216822"/>
                    <a:pt x="1599145" y="248902"/>
                    <a:pt x="1607140" y="278884"/>
                  </a:cubicBezTo>
                  <a:cubicBezTo>
                    <a:pt x="1660843" y="480274"/>
                    <a:pt x="1607860" y="270477"/>
                    <a:pt x="1641007" y="403062"/>
                  </a:cubicBezTo>
                  <a:cubicBezTo>
                    <a:pt x="1648533" y="376721"/>
                    <a:pt x="1654922" y="350029"/>
                    <a:pt x="1663585" y="324040"/>
                  </a:cubicBezTo>
                  <a:cubicBezTo>
                    <a:pt x="1669993" y="304816"/>
                    <a:pt x="1679755" y="286820"/>
                    <a:pt x="1686163" y="267596"/>
                  </a:cubicBezTo>
                  <a:cubicBezTo>
                    <a:pt x="1691069" y="252877"/>
                    <a:pt x="1689753" y="235911"/>
                    <a:pt x="1697451" y="222440"/>
                  </a:cubicBezTo>
                  <a:cubicBezTo>
                    <a:pt x="1705372" y="208578"/>
                    <a:pt x="1721097" y="200838"/>
                    <a:pt x="1731318" y="188573"/>
                  </a:cubicBezTo>
                  <a:cubicBezTo>
                    <a:pt x="1770597" y="141439"/>
                    <a:pt x="1732167" y="161950"/>
                    <a:pt x="1787763" y="143418"/>
                  </a:cubicBezTo>
                  <a:cubicBezTo>
                    <a:pt x="1799052" y="147181"/>
                    <a:pt x="1814011" y="145566"/>
                    <a:pt x="1821629" y="154707"/>
                  </a:cubicBezTo>
                  <a:cubicBezTo>
                    <a:pt x="1848573" y="187040"/>
                    <a:pt x="1845546" y="242402"/>
                    <a:pt x="1855496" y="278884"/>
                  </a:cubicBezTo>
                  <a:cubicBezTo>
                    <a:pt x="1860828" y="298434"/>
                    <a:pt x="1871666" y="316104"/>
                    <a:pt x="1878074" y="335329"/>
                  </a:cubicBezTo>
                  <a:cubicBezTo>
                    <a:pt x="1891491" y="375581"/>
                    <a:pt x="1901609" y="418181"/>
                    <a:pt x="1911940" y="459507"/>
                  </a:cubicBezTo>
                  <a:cubicBezTo>
                    <a:pt x="1919223" y="386677"/>
                    <a:pt x="1923752" y="304304"/>
                    <a:pt x="1945807" y="233729"/>
                  </a:cubicBezTo>
                  <a:cubicBezTo>
                    <a:pt x="1964611" y="173558"/>
                    <a:pt x="1996355" y="145978"/>
                    <a:pt x="2036118" y="98262"/>
                  </a:cubicBezTo>
                  <a:cubicBezTo>
                    <a:pt x="2051170" y="124603"/>
                    <a:pt x="2068561" y="149738"/>
                    <a:pt x="2081274" y="177284"/>
                  </a:cubicBezTo>
                  <a:cubicBezTo>
                    <a:pt x="2107691" y="234522"/>
                    <a:pt x="2100979" y="244818"/>
                    <a:pt x="2115140" y="301462"/>
                  </a:cubicBezTo>
                  <a:cubicBezTo>
                    <a:pt x="2118026" y="313006"/>
                    <a:pt x="2125637" y="323456"/>
                    <a:pt x="2126429" y="335329"/>
                  </a:cubicBezTo>
                  <a:cubicBezTo>
                    <a:pt x="2129433" y="380385"/>
                    <a:pt x="2126429" y="425640"/>
                    <a:pt x="2126429" y="470796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se zgodi v predvolilnem času?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omaž\Pictures\Picasa\Izvožene datoteke\.temp\volitv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76976" cy="79216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sna puščica 8"/>
          <p:cNvSpPr/>
          <p:nvPr/>
        </p:nvSpPr>
        <p:spPr>
          <a:xfrm rot="1563315">
            <a:off x="1973707" y="4252651"/>
            <a:ext cx="1155568" cy="667381"/>
          </a:xfrm>
          <a:prstGeom prst="rightArrow">
            <a:avLst>
              <a:gd name="adj1" fmla="val 50000"/>
              <a:gd name="adj2" fmla="val 85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3397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1. Družbeno aktivni učenci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November 2011 – predvolilna kampanja </a:t>
            </a:r>
          </a:p>
          <a:p>
            <a:pPr eaLnBrk="1" hangingPunct="1"/>
            <a:r>
              <a:rPr lang="sl-SI" dirty="0" smtClean="0"/>
              <a:t>Družbeno aktivni učenci</a:t>
            </a:r>
          </a:p>
          <a:p>
            <a:pPr eaLnBrk="1" hangingPunct="1"/>
            <a:r>
              <a:rPr lang="sl-SI" dirty="0" smtClean="0"/>
              <a:t>Argumentiran dialog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BD1E3BE-E85C-4EAB-9C49-50DEAB1C4804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4274" name="Picture 2" descr="C:\Users\Tomaž\AppData\Local\Microsoft\Windows\Temporary Internet Files\Content.IE5\11JHY3KQ\MC900436077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8324824">
            <a:off x="2556313" y="4672385"/>
            <a:ext cx="1841500" cy="1304925"/>
          </a:xfrm>
          <a:prstGeom prst="rect">
            <a:avLst/>
          </a:prstGeom>
          <a:noFill/>
        </p:spPr>
      </p:pic>
      <p:pic>
        <p:nvPicPr>
          <p:cNvPr id="8" name="Slika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994441" cy="201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Skupina 14"/>
          <p:cNvGrpSpPr/>
          <p:nvPr/>
        </p:nvGrpSpPr>
        <p:grpSpPr>
          <a:xfrm>
            <a:off x="3995936" y="4385387"/>
            <a:ext cx="1656184" cy="1008112"/>
            <a:chOff x="3844406" y="4385387"/>
            <a:chExt cx="1656184" cy="1008112"/>
          </a:xfrm>
        </p:grpSpPr>
        <p:sp>
          <p:nvSpPr>
            <p:cNvPr id="11" name="Desna puščica s črticami 10"/>
            <p:cNvSpPr/>
            <p:nvPr/>
          </p:nvSpPr>
          <p:spPr>
            <a:xfrm rot="20064068">
              <a:off x="3844406" y="4385387"/>
              <a:ext cx="1656184" cy="1008112"/>
            </a:xfrm>
            <a:prstGeom prst="striped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044944">
              <a:off x="4018790" y="4743920"/>
              <a:ext cx="1262375" cy="38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4" name="Picture 8" descr="http://a.dryicons.com/images/icon_sets/stickers_icon_set/png/128x128/camer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720080" cy="720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esna puščica 21"/>
          <p:cNvSpPr/>
          <p:nvPr/>
        </p:nvSpPr>
        <p:spPr>
          <a:xfrm rot="5400000">
            <a:off x="3601529" y="3679394"/>
            <a:ext cx="1436886" cy="216024"/>
          </a:xfrm>
          <a:prstGeom prst="rightArrow">
            <a:avLst>
              <a:gd name="adj1" fmla="val 50000"/>
              <a:gd name="adj2" fmla="val 85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Desna puščica 18"/>
          <p:cNvSpPr/>
          <p:nvPr/>
        </p:nvSpPr>
        <p:spPr>
          <a:xfrm rot="1563315">
            <a:off x="2214531" y="4125101"/>
            <a:ext cx="1736344" cy="667381"/>
          </a:xfrm>
          <a:prstGeom prst="rightArrow">
            <a:avLst>
              <a:gd name="adj1" fmla="val 50000"/>
              <a:gd name="adj2" fmla="val 85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587326" cy="233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Šolske ekskurzije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Ograda vsebine 9"/>
          <p:cNvSpPr>
            <a:spLocks noGrp="1"/>
          </p:cNvSpPr>
          <p:nvPr>
            <p:ph idx="1"/>
          </p:nvPr>
        </p:nvSpPr>
        <p:spPr>
          <a:xfrm>
            <a:off x="755576" y="1988840"/>
            <a:ext cx="6192688" cy="3940490"/>
          </a:xfrm>
        </p:spPr>
        <p:txBody>
          <a:bodyPr/>
          <a:lstStyle/>
          <a:p>
            <a:r>
              <a:rPr lang="sl-SI" dirty="0" smtClean="0"/>
              <a:t>Ko se dogaja - mi slikamo</a:t>
            </a:r>
            <a:endParaRPr lang="sl-SI" dirty="0"/>
          </a:p>
        </p:txBody>
      </p:sp>
      <p:pic>
        <p:nvPicPr>
          <p:cNvPr id="41994" name="Picture 10" descr="C:\Users\Tomaž\AppData\Local\Microsoft\Windows\Temporary Internet Files\Content.IE5\CZN8KXS5\MC90044180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4716016" cy="4716016"/>
          </a:xfrm>
          <a:prstGeom prst="rect">
            <a:avLst/>
          </a:prstGeom>
          <a:noFill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699792" cy="137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esna puščica 19"/>
          <p:cNvSpPr/>
          <p:nvPr/>
        </p:nvSpPr>
        <p:spPr>
          <a:xfrm rot="19337944">
            <a:off x="4039998" y="3601866"/>
            <a:ext cx="3372126" cy="667381"/>
          </a:xfrm>
          <a:prstGeom prst="rightArrow">
            <a:avLst>
              <a:gd name="adj1" fmla="val 50000"/>
              <a:gd name="adj2" fmla="val 85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3g</a:t>
            </a:r>
            <a:endParaRPr lang="sl-SI" dirty="0"/>
          </a:p>
        </p:txBody>
      </p:sp>
      <p:pic>
        <p:nvPicPr>
          <p:cNvPr id="18" name="Picture 8" descr="http://a.dryicons.com/images/icon_sets/stickers_icon_set/png/128x128/camer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720080" cy="720081"/>
          </a:xfrm>
          <a:prstGeom prst="rect">
            <a:avLst/>
          </a:prstGeom>
          <a:noFill/>
        </p:spPr>
      </p:pic>
      <p:pic>
        <p:nvPicPr>
          <p:cNvPr id="41997" name="Picture 13" descr="http://s3.timetoast.com/public/uploads/photos/191236/13692-Satellite-Floating-In-Space-Clipart-Illustration_tiny.jpg?12495330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780928"/>
            <a:ext cx="476250" cy="438151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6199" y="4561855"/>
            <a:ext cx="829817" cy="145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3.bp.blogspot.com/_nS1Cu4bisLw/SdZeHD6KVEI/AAAAAAAABf8/YEYG4oYCWns/s320/Picasa+web+albums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1844824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672512" cy="792162"/>
          </a:xfrm>
        </p:spPr>
        <p:txBody>
          <a:bodyPr/>
          <a:lstStyle/>
          <a:p>
            <a:pPr eaLnBrk="1" hangingPunct="1"/>
            <a:endParaRPr lang="sl-SI" sz="26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endParaRPr lang="sl-SI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BD1E3BE-E85C-4EAB-9C49-50DEAB1C4804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456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Tomaž\Documents\My Dropbox\Photos\2011-06-01 11.12.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5" y="1268759"/>
            <a:ext cx="4968553" cy="2981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388424" cy="749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475448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Duplek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5938 prebivalcev</a:t>
            </a:r>
            <a:endParaRPr lang="sl-S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509476" cy="29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uščica dol 9"/>
          <p:cNvSpPr/>
          <p:nvPr/>
        </p:nvSpPr>
        <p:spPr>
          <a:xfrm>
            <a:off x="6660232" y="1844824"/>
            <a:ext cx="1224136" cy="936104"/>
          </a:xfrm>
          <a:prstGeom prst="downArrow">
            <a:avLst>
              <a:gd name="adj1" fmla="val 66340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050" dirty="0" smtClean="0"/>
              <a:t>Duplek</a:t>
            </a:r>
            <a:endParaRPr lang="sl-SI" sz="1050" dirty="0"/>
          </a:p>
        </p:txBody>
      </p:sp>
      <p:sp>
        <p:nvSpPr>
          <p:cNvPr id="11" name="Puščica dol 10"/>
          <p:cNvSpPr/>
          <p:nvPr/>
        </p:nvSpPr>
        <p:spPr>
          <a:xfrm>
            <a:off x="3851920" y="2132856"/>
            <a:ext cx="1224136" cy="100811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Vi ste tukaj</a:t>
            </a:r>
            <a:endParaRPr lang="sl-SI" sz="1400" dirty="0"/>
          </a:p>
        </p:txBody>
      </p:sp>
      <p:pic>
        <p:nvPicPr>
          <p:cNvPr id="44039" name="Picture 7" descr="http://www.ski-monterosa.com/icons_and_logos/icon_downhi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352425" cy="342901"/>
          </a:xfrm>
          <a:prstGeom prst="rect">
            <a:avLst/>
          </a:prstGeom>
          <a:noFill/>
        </p:spPr>
      </p:pic>
      <p:pic>
        <p:nvPicPr>
          <p:cNvPr id="44041" name="Picture 9" descr="http://www.8ung.at/trta/slike_standard/grozd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568484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0" name="Picture 2" descr="C:\Users\Tomaž\Documents\My Dropbox\Photos\2011-09-23 10.14.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795453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 descr="C:\Users\Tomaž\Documents\My Dropbox\Photos\2011-09-23 11.26.2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5811753"/>
          </a:xfrm>
          <a:prstGeom prst="rect">
            <a:avLst/>
          </a:prstGeom>
          <a:noFill/>
        </p:spPr>
      </p:pic>
      <p:sp>
        <p:nvSpPr>
          <p:cNvPr id="7" name="Puščica dol 6"/>
          <p:cNvSpPr/>
          <p:nvPr/>
        </p:nvSpPr>
        <p:spPr>
          <a:xfrm rot="1577945">
            <a:off x="4229944" y="-291296"/>
            <a:ext cx="576064" cy="86586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0" name="Picture 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820004" cy="244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Desna puščica 19"/>
          <p:cNvSpPr/>
          <p:nvPr/>
        </p:nvSpPr>
        <p:spPr>
          <a:xfrm rot="3747153">
            <a:off x="6368405" y="2267730"/>
            <a:ext cx="2210824" cy="667381"/>
          </a:xfrm>
          <a:prstGeom prst="rightArrow">
            <a:avLst>
              <a:gd name="adj1" fmla="val 50000"/>
              <a:gd name="adj2" fmla="val 85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7108" name="Picture 4" descr="http://healthsciencetechnology.wikispaces.com/file/view/video_camera.gif/46410985/video_camer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212976"/>
            <a:ext cx="914400" cy="914401"/>
          </a:xfrm>
          <a:prstGeom prst="rect">
            <a:avLst/>
          </a:prstGeom>
          <a:noFill/>
        </p:spPr>
      </p:pic>
      <p:sp>
        <p:nvSpPr>
          <p:cNvPr id="8" name="Desna puščica 7"/>
          <p:cNvSpPr/>
          <p:nvPr/>
        </p:nvSpPr>
        <p:spPr>
          <a:xfrm rot="2801830">
            <a:off x="1588269" y="3828176"/>
            <a:ext cx="1628640" cy="667381"/>
          </a:xfrm>
          <a:prstGeom prst="rightArrow">
            <a:avLst>
              <a:gd name="adj1" fmla="val 50000"/>
              <a:gd name="adj2" fmla="val 85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7118" name="Picture 14" descr="http://www.buzzom.com/wp-content/uploads/2011/09/YouTube_Editor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1805914" cy="1152128"/>
          </a:xfrm>
          <a:prstGeom prst="rect">
            <a:avLst/>
          </a:prstGeom>
          <a:noFill/>
        </p:spPr>
      </p:pic>
      <p:sp>
        <p:nvSpPr>
          <p:cNvPr id="11" name="Desna puščica 10"/>
          <p:cNvSpPr/>
          <p:nvPr/>
        </p:nvSpPr>
        <p:spPr>
          <a:xfrm rot="17933501">
            <a:off x="2565461" y="3381841"/>
            <a:ext cx="3665496" cy="667381"/>
          </a:xfrm>
          <a:prstGeom prst="rightArrow">
            <a:avLst>
              <a:gd name="adj1" fmla="val 50000"/>
              <a:gd name="adj2" fmla="val 85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Pomembni dogodki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Trgatev šolske trte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030561" cy="125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829817" cy="145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http://www.montebellosplendid.com/uploads/news/id16/wifi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648072" cy="648072"/>
          </a:xfrm>
          <a:prstGeom prst="rect">
            <a:avLst/>
          </a:prstGeom>
          <a:noFill/>
        </p:spPr>
      </p:pic>
      <p:pic>
        <p:nvPicPr>
          <p:cNvPr id="12" name="Picture 10" descr="C:\Users\Tomaž\AppData\Local\Microsoft\Windows\Temporary Internet Files\Content.IE5\CZN8KXS5\MC900441809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-1467544"/>
            <a:ext cx="4896544" cy="4896544"/>
          </a:xfrm>
          <a:prstGeom prst="rect">
            <a:avLst/>
          </a:prstGeom>
          <a:noFill/>
        </p:spPr>
      </p:pic>
      <p:pic>
        <p:nvPicPr>
          <p:cNvPr id="47114" name="Picture 10" descr="http://images2.wikia.nocookie.net/__cb20110715020044/sonicfanon/images/a/af/Youtube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1152128" cy="666427"/>
          </a:xfrm>
          <a:prstGeom prst="rect">
            <a:avLst/>
          </a:prstGeom>
          <a:noFill/>
        </p:spPr>
      </p:pic>
      <p:pic>
        <p:nvPicPr>
          <p:cNvPr id="47121" name="Picture 1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40061">
            <a:off x="6261805" y="1040369"/>
            <a:ext cx="1028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Ukrivljen konektor 22"/>
          <p:cNvCxnSpPr>
            <a:stCxn id="47114" idx="0"/>
            <a:endCxn id="47121" idx="0"/>
          </p:cNvCxnSpPr>
          <p:nvPr/>
        </p:nvCxnSpPr>
        <p:spPr>
          <a:xfrm rot="16200000" flipH="1">
            <a:off x="6099043" y="317781"/>
            <a:ext cx="138904" cy="1320783"/>
          </a:xfrm>
          <a:prstGeom prst="curvedConnector3">
            <a:avLst>
              <a:gd name="adj1" fmla="val -37029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Ukrivljen konektor 26"/>
          <p:cNvCxnSpPr>
            <a:stCxn id="47121" idx="2"/>
          </p:cNvCxnSpPr>
          <p:nvPr/>
        </p:nvCxnSpPr>
        <p:spPr>
          <a:xfrm rot="5400000">
            <a:off x="6301216" y="1566632"/>
            <a:ext cx="565201" cy="2792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Kaj je tako drugače, kot pred sedmimi leti?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Splet 2.0</a:t>
            </a:r>
          </a:p>
          <a:p>
            <a:pPr eaLnBrk="1" hangingPunct="1"/>
            <a:r>
              <a:rPr lang="sl-SI" dirty="0" smtClean="0"/>
              <a:t>“Pametni” telefoni, tablični računalniki</a:t>
            </a:r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/>
              <a:t>“Post PC” obdobje?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BD1E3BE-E85C-4EAB-9C49-50DEAB1C480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Tomaž\Documents\My Dropbox\Javni\2010_11\SlikeZaPrezi\Neimenovano 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59" y="3861048"/>
            <a:ext cx="2400267" cy="1800200"/>
          </a:xfrm>
          <a:prstGeom prst="rect">
            <a:avLst/>
          </a:prstGeom>
          <a:noFill/>
        </p:spPr>
      </p:pic>
      <p:sp>
        <p:nvSpPr>
          <p:cNvPr id="18" name="Desna puščica 17"/>
          <p:cNvSpPr/>
          <p:nvPr/>
        </p:nvSpPr>
        <p:spPr>
          <a:xfrm rot="3318266">
            <a:off x="5356821" y="2900275"/>
            <a:ext cx="1858107" cy="667381"/>
          </a:xfrm>
          <a:prstGeom prst="rightArrow">
            <a:avLst>
              <a:gd name="adj1" fmla="val 50000"/>
              <a:gd name="adj2" fmla="val 697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 rot="1563315">
            <a:off x="2077531" y="3561957"/>
            <a:ext cx="1349637" cy="667381"/>
          </a:xfrm>
          <a:prstGeom prst="rightArrow">
            <a:avLst>
              <a:gd name="adj1" fmla="val 50000"/>
              <a:gd name="adj2" fmla="val 697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Picture 10" descr="C:\Users\Tomaž\AppData\Local\Microsoft\Windows\Temporary Internet Files\Content.IE5\CZN8KXS5\MC900441809[1].png"/>
          <p:cNvPicPr>
            <a:picLocks noChangeAspect="1" noChangeArrowheads="1"/>
          </p:cNvPicPr>
          <p:nvPr/>
        </p:nvPicPr>
        <p:blipFill>
          <a:blip r:embed="rId4" cstate="screen">
            <a:lum brigh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1728192" cy="1728192"/>
          </a:xfrm>
          <a:prstGeom prst="rect">
            <a:avLst/>
          </a:prstGeom>
          <a:noFill/>
        </p:spPr>
      </p:pic>
      <p:sp>
        <p:nvSpPr>
          <p:cNvPr id="16" name="Desna puščica 15"/>
          <p:cNvSpPr/>
          <p:nvPr/>
        </p:nvSpPr>
        <p:spPr>
          <a:xfrm rot="17991747">
            <a:off x="3735561" y="3025112"/>
            <a:ext cx="1679189" cy="667381"/>
          </a:xfrm>
          <a:prstGeom prst="rightArrow">
            <a:avLst>
              <a:gd name="adj1" fmla="val 50000"/>
              <a:gd name="adj2" fmla="val 731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4. Tudi moj glas šteje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075240" cy="3900488"/>
          </a:xfrm>
        </p:spPr>
        <p:txBody>
          <a:bodyPr/>
          <a:lstStyle/>
          <a:p>
            <a:pPr eaLnBrk="1" hangingPunct="1"/>
            <a:r>
              <a:rPr lang="sl-SI" dirty="0" err="1" smtClean="0"/>
              <a:t>iTabla</a:t>
            </a:r>
            <a:r>
              <a:rPr lang="sl-SI" dirty="0" smtClean="0"/>
              <a:t> + Mobilni telefon + </a:t>
            </a:r>
            <a:r>
              <a:rPr lang="sl-SI" dirty="0" err="1" smtClean="0"/>
              <a:t>GDocs</a:t>
            </a:r>
            <a:r>
              <a:rPr lang="sl-SI" dirty="0" smtClean="0"/>
              <a:t> = glasovalna naprava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BD1E3BE-E85C-4EAB-9C49-50DEAB1C4804}" type="slidenum">
              <a:rPr lang="en-US" smtClean="0"/>
              <a:pPr/>
              <a:t>20</a:t>
            </a:fld>
            <a:endParaRPr lang="en-US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01319" y="3212976"/>
            <a:ext cx="2297505" cy="1656184"/>
            <a:chOff x="683568" y="3140968"/>
            <a:chExt cx="2297505" cy="1656184"/>
          </a:xfrm>
        </p:grpSpPr>
        <p:pic>
          <p:nvPicPr>
            <p:cNvPr id="4099" name="Picture 3" descr="C:\Users\Tomaž\Documents\My Dropbox\Javni\2010_11\SlikeZaPrezi\gdocs_1 (14)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140968"/>
              <a:ext cx="2297505" cy="165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98" name="Picture 2" descr="http://chart.apis.google.com/chart?cht=qr&amp;chs=120x120&amp;choe=UTF-8&amp;chld=H|0&amp;chl=http://goo.gl/F4teC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573016"/>
              <a:ext cx="360040" cy="360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Skupina 11"/>
          <p:cNvGrpSpPr/>
          <p:nvPr/>
        </p:nvGrpSpPr>
        <p:grpSpPr>
          <a:xfrm>
            <a:off x="3371014" y="3740182"/>
            <a:ext cx="1080120" cy="1899651"/>
            <a:chOff x="3275856" y="4293096"/>
            <a:chExt cx="1080120" cy="189965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293096"/>
              <a:ext cx="1080120" cy="1899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314" y="4520696"/>
              <a:ext cx="786526" cy="121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8" descr="http://a.dryicons.com/images/icon_sets/stickers_icon_set/png/128x128/camera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3068961"/>
            <a:ext cx="648071" cy="648072"/>
          </a:xfrm>
          <a:prstGeom prst="rect">
            <a:avLst/>
          </a:prstGeom>
          <a:noFill/>
        </p:spPr>
      </p:pic>
      <p:pic>
        <p:nvPicPr>
          <p:cNvPr id="19" name="Picture 6" descr="http://www.montebellosplendid.com/uploads/news/id16/wifi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Ati, v nedeljo obkroži strica s številko …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060847"/>
            <a:ext cx="1800200" cy="332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39552" y="53732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Lobistka Zoja</a:t>
            </a:r>
            <a:endParaRPr lang="sl-SI" dirty="0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7" y="3050956"/>
            <a:ext cx="1397989" cy="192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0170" y="2996952"/>
            <a:ext cx="13416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4788024" y="501317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Kandidat št. </a:t>
            </a:r>
            <a:r>
              <a:rPr lang="sl-SI" sz="3200" dirty="0" smtClean="0"/>
              <a:t>8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732240" y="50131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Kandidat št.</a:t>
            </a:r>
            <a:r>
              <a:rPr lang="sl-SI" dirty="0" smtClean="0"/>
              <a:t> </a:t>
            </a:r>
            <a:r>
              <a:rPr lang="sl-SI" sz="2800" dirty="0" smtClean="0"/>
              <a:t>5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5036616" cy="792163"/>
          </a:xfrm>
        </p:spPr>
        <p:txBody>
          <a:bodyPr/>
          <a:lstStyle/>
          <a:p>
            <a:r>
              <a:rPr lang="sl-SI" dirty="0" smtClean="0"/>
              <a:t>Za koga in zakaj lobira Zoja?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2400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395536" y="537321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hlinkClick r:id="rId4"/>
              </a:rPr>
              <a:t>http://goo.gl/f7GOi</a:t>
            </a:r>
            <a:endParaRPr lang="sl-SI" sz="28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1397989" cy="192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3416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5036616" cy="792163"/>
          </a:xfrm>
        </p:spPr>
        <p:txBody>
          <a:bodyPr/>
          <a:lstStyle/>
          <a:p>
            <a:r>
              <a:rPr lang="sl-SI" dirty="0" smtClean="0"/>
              <a:t>Zoja lobira 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 Za številko 8, ker ima več plakatov</a:t>
            </a:r>
          </a:p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 Za številko 8, ker je zelena lepa barva</a:t>
            </a:r>
          </a:p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Za številko 5, ker ima več las</a:t>
            </a:r>
          </a:p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 Za številko 5, ker je </a:t>
            </a:r>
            <a:r>
              <a:rPr lang="sl-SI" sz="2400" dirty="0" err="1" smtClean="0">
                <a:solidFill>
                  <a:schemeClr val="accent3">
                    <a:lumMod val="50000"/>
                  </a:schemeClr>
                </a:solidFill>
              </a:rPr>
              <a:t>frajer</a:t>
            </a:r>
            <a:endParaRPr lang="sl-SI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273630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3" y="3861048"/>
            <a:ext cx="297350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uščica dol 9"/>
          <p:cNvSpPr/>
          <p:nvPr/>
        </p:nvSpPr>
        <p:spPr>
          <a:xfrm rot="2932144">
            <a:off x="2961191" y="3755535"/>
            <a:ext cx="1008112" cy="11521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 rot="19159869">
            <a:off x="6841902" y="3186312"/>
            <a:ext cx="1008112" cy="11521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Kaj bo tako drugače čez nekaj let?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Pametni telefoni?</a:t>
            </a:r>
          </a:p>
          <a:p>
            <a:pPr eaLnBrk="1" hangingPunct="1"/>
            <a:r>
              <a:rPr lang="sl-SI" dirty="0" smtClean="0"/>
              <a:t>Tablični računalniki?</a:t>
            </a:r>
          </a:p>
          <a:p>
            <a:pPr eaLnBrk="1" hangingPunct="1"/>
            <a:r>
              <a:rPr lang="sl-SI" dirty="0" err="1" smtClean="0"/>
              <a:t>eUčbeniki</a:t>
            </a:r>
            <a:r>
              <a:rPr lang="sl-SI" dirty="0" smtClean="0"/>
              <a:t>?</a:t>
            </a:r>
          </a:p>
          <a:p>
            <a:pPr eaLnBrk="1" hangingPunct="1"/>
            <a:r>
              <a:rPr lang="sl-SI" dirty="0" err="1" smtClean="0"/>
              <a:t>eUčenci</a:t>
            </a:r>
            <a:r>
              <a:rPr lang="sl-SI" dirty="0" smtClean="0"/>
              <a:t>?</a:t>
            </a:r>
          </a:p>
          <a:p>
            <a:pPr eaLnBrk="1" hangingPunct="1"/>
            <a:r>
              <a:rPr lang="sl-SI" dirty="0" err="1" smtClean="0"/>
              <a:t>eUčitelji</a:t>
            </a:r>
            <a:r>
              <a:rPr lang="sl-SI" dirty="0" smtClean="0"/>
              <a:t>?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BD1E3BE-E85C-4EAB-9C49-50DEAB1C480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Kaj bo tako drugače čez nekaj let?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endParaRPr lang="sl-SI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BD1E3BE-E85C-4EAB-9C49-50DEAB1C4804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50178" name="Picture 2" descr="C:\Users\Tomaž\Documents\My Dropbox\Photos\volitve12\fotografija01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204863"/>
            <a:ext cx="9144000" cy="3105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</p:spPr>
        <p:txBody>
          <a:bodyPr/>
          <a:lstStyle/>
          <a:p>
            <a:endParaRPr lang="sl-SI" smtClean="0"/>
          </a:p>
          <a:p>
            <a:fld id="{21E5D40A-8DC5-4DA7-BFC3-737384FA34E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Kdo ima “mobitel”?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endParaRPr lang="sl-SI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BD1E3BE-E85C-4EAB-9C49-50DEAB1C480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7" name="Picture 3" descr="C:\Users\Tomaž\Pictures\kdoImaMobitel\DSC_21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70040" cy="61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Ne verjamem!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endParaRPr lang="sl-SI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BD1E3BE-E85C-4EAB-9C49-50DEAB1C480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Tomaž\Pictures\kdoImaMobitel\DSC_211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3999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Oprema je – torej…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Duplek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5938 prebivalcev</a:t>
            </a:r>
            <a:endParaRPr lang="sl-S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509476" cy="29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uščica dol 9"/>
          <p:cNvSpPr/>
          <p:nvPr/>
        </p:nvSpPr>
        <p:spPr>
          <a:xfrm>
            <a:off x="6660232" y="1844824"/>
            <a:ext cx="1224136" cy="936104"/>
          </a:xfrm>
          <a:prstGeom prst="downArrow">
            <a:avLst>
              <a:gd name="adj1" fmla="val 66340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050" dirty="0" smtClean="0"/>
              <a:t>Duplek</a:t>
            </a:r>
            <a:endParaRPr lang="sl-SI" sz="1050" dirty="0"/>
          </a:p>
        </p:txBody>
      </p:sp>
      <p:sp>
        <p:nvSpPr>
          <p:cNvPr id="11" name="Puščica dol 10"/>
          <p:cNvSpPr/>
          <p:nvPr/>
        </p:nvSpPr>
        <p:spPr>
          <a:xfrm>
            <a:off x="3851920" y="2132856"/>
            <a:ext cx="1224136" cy="100811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Vi ste tukaj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215C873-CEB7-47BE-81D6-59FD13550A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29323">
            <a:off x="236768" y="310956"/>
            <a:ext cx="31908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6234">
            <a:off x="4131166" y="1104415"/>
            <a:ext cx="4195866" cy="315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77852">
            <a:off x="1788292" y="3725908"/>
            <a:ext cx="3177999" cy="294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695a6e1cebd1595264bf2f06d753a5921d6d3c5"/>
</p:tagLst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1599</TotalTime>
  <Words>1299</Words>
  <Application>Microsoft Office PowerPoint</Application>
  <PresentationFormat>Diaprojekcija na zaslonu (4:3)</PresentationFormat>
  <Paragraphs>214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27" baseType="lpstr">
      <vt:lpstr>arnes_presentation_slo</vt:lpstr>
      <vt:lpstr>Uporaba mobilnikov  strogo prepovedana zaželjena</vt:lpstr>
      <vt:lpstr>Kaj je tako drugače, kot pred sedmimi leti?</vt:lpstr>
      <vt:lpstr>Kdo ima “mobitel”?</vt:lpstr>
      <vt:lpstr>Diapozitiv 4</vt:lpstr>
      <vt:lpstr>Ne verjamem!</vt:lpstr>
      <vt:lpstr>Diapozitiv 6</vt:lpstr>
      <vt:lpstr>Oprema je – torej…</vt:lpstr>
      <vt:lpstr>Duplek</vt:lpstr>
      <vt:lpstr>Diapozitiv 9</vt:lpstr>
      <vt:lpstr>Kaj se zgodi v predvolilnem času?</vt:lpstr>
      <vt:lpstr>Diapozitiv 11</vt:lpstr>
      <vt:lpstr>1. Družbeno aktivni učenci</vt:lpstr>
      <vt:lpstr>2. Šolske ekskurzije</vt:lpstr>
      <vt:lpstr>Diapozitiv 14</vt:lpstr>
      <vt:lpstr>Diapozitiv 15</vt:lpstr>
      <vt:lpstr>Duplek</vt:lpstr>
      <vt:lpstr>Diapozitiv 17</vt:lpstr>
      <vt:lpstr>Diapozitiv 18</vt:lpstr>
      <vt:lpstr>3. Pomembni dogodki</vt:lpstr>
      <vt:lpstr>4. Tudi moj glas šteje</vt:lpstr>
      <vt:lpstr>Ati, v nedeljo obkroži strica s številko …</vt:lpstr>
      <vt:lpstr>Za koga in zakaj lobira Zoja?</vt:lpstr>
      <vt:lpstr>Zoja lobira …</vt:lpstr>
      <vt:lpstr>Kaj bo tako drugače čez nekaj let?</vt:lpstr>
      <vt:lpstr>Kaj bo tako drugače čez nekaj let?</vt:lpstr>
      <vt:lpstr>Diapozitiv 26</vt:lpstr>
    </vt:vector>
  </TitlesOfParts>
  <Company>ARNES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Tomaž</cp:lastModifiedBy>
  <cp:revision>71</cp:revision>
  <dcterms:created xsi:type="dcterms:W3CDTF">2007-04-11T10:22:40Z</dcterms:created>
  <dcterms:modified xsi:type="dcterms:W3CDTF">2012-03-20T22:53:07Z</dcterms:modified>
</cp:coreProperties>
</file>