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59" r:id="rId4"/>
    <p:sldId id="260" r:id="rId5"/>
    <p:sldId id="28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78" r:id="rId23"/>
    <p:sldId id="279" r:id="rId24"/>
    <p:sldId id="280" r:id="rId25"/>
    <p:sldId id="258" r:id="rId2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4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329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706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23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956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199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194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07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0497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9489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267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414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2481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8312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9983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908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660757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2E27EF4-4E47-4B91-BBAC-3238AB25BF2B}" type="datetimeFigureOut">
              <a:rPr lang="sl-SI" smtClean="0"/>
              <a:t>5.3.2012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2E27EF4-4E47-4B91-BBAC-3238AB25BF2B}" type="datetimeFigureOut">
              <a:rPr lang="sl-SI" smtClean="0"/>
              <a:t>5.3.2012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50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575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619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111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645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46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203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  <a:endParaRPr lang="en-US" dirty="0" smtClean="0"/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fld id="{37FD1128-9266-4D39-AA54-4FEB6F7B8DE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1" r:id="rId24"/>
    <p:sldLayoutId id="2147483822" r:id="rId2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ites.google.com/a/os-smartno.si/nemscina-7/evropski-dan-jezikov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aps.google.com/maps/ms?ie=UTF8&amp;hl=sl&amp;msa=0&amp;msid=215403508734438795442.000499588b34f910642e3&amp;z=13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maps.google.com/maps/ms?ie=UTF8&amp;hl=sl&amp;msa=0&amp;msid=215403508734438795442.00049f25b921237e6dd01&amp;ll=60.930432,-120.234375&amp;spn=95.621262,316.054688&amp;z=2&amp;iwloc=00049f25d098db0c452f9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aps.google.com/maps/ms?ie=UTF8&amp;hl=sl&amp;msa=0&amp;msid=213206620040903798963.0004a039ad020d3722afe&amp;t=h&amp;z=15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dte.ch/blog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cap="none" dirty="0" smtClean="0"/>
              <a:t>Spletni zemljevidi kot didaktično sredstvo pri pouku 2. tujega jezika</a:t>
            </a:r>
            <a:endParaRPr lang="sl-SI" cap="none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l-SI" dirty="0" smtClean="0"/>
              <a:t>Mojca Jamnik, OŠ Šmartno pod Šmarno goro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0418">
            <a:off x="1244916" y="4190628"/>
            <a:ext cx="1953648" cy="1350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OBJAVA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Zemljevid lahko enostavno objavimo na spletni strani. 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9"/>
          <a:stretch/>
        </p:blipFill>
        <p:spPr bwMode="auto">
          <a:xfrm>
            <a:off x="1685924" y="2597150"/>
            <a:ext cx="5838403" cy="335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6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EMBED / VDELAJ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Še bolj enostavno pa zemljevid objavimo na Googlovi spletni strani. </a:t>
            </a:r>
            <a:r>
              <a:rPr lang="sl-SI" dirty="0" smtClean="0">
                <a:solidFill>
                  <a:srgbClr val="FF0000"/>
                </a:solidFill>
                <a:hlinkClick r:id="rId2"/>
              </a:rPr>
              <a:t>Primer</a:t>
            </a:r>
            <a:endParaRPr lang="sl-SI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7028" y="3107559"/>
            <a:ext cx="1939347" cy="2512884"/>
            <a:chOff x="1353701" y="2929152"/>
            <a:chExt cx="1939347" cy="251288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723" y="2946486"/>
              <a:ext cx="1838325" cy="2495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395264" y="2929152"/>
              <a:ext cx="601663" cy="333375"/>
            </a:xfrm>
            <a:custGeom>
              <a:avLst/>
              <a:gdLst>
                <a:gd name="T0" fmla="*/ 639 w 947"/>
                <a:gd name="T1" fmla="*/ 103 h 718"/>
                <a:gd name="T2" fmla="*/ 299 w 947"/>
                <a:gd name="T3" fmla="*/ 76 h 718"/>
                <a:gd name="T4" fmla="*/ 68 w 947"/>
                <a:gd name="T5" fmla="*/ 226 h 718"/>
                <a:gd name="T6" fmla="*/ 55 w 947"/>
                <a:gd name="T7" fmla="*/ 266 h 718"/>
                <a:gd name="T8" fmla="*/ 27 w 947"/>
                <a:gd name="T9" fmla="*/ 307 h 718"/>
                <a:gd name="T10" fmla="*/ 0 w 947"/>
                <a:gd name="T11" fmla="*/ 389 h 718"/>
                <a:gd name="T12" fmla="*/ 14 w 947"/>
                <a:gd name="T13" fmla="*/ 552 h 718"/>
                <a:gd name="T14" fmla="*/ 82 w 947"/>
                <a:gd name="T15" fmla="*/ 619 h 718"/>
                <a:gd name="T16" fmla="*/ 258 w 947"/>
                <a:gd name="T17" fmla="*/ 701 h 718"/>
                <a:gd name="T18" fmla="*/ 666 w 947"/>
                <a:gd name="T19" fmla="*/ 647 h 718"/>
                <a:gd name="T20" fmla="*/ 734 w 947"/>
                <a:gd name="T21" fmla="*/ 606 h 718"/>
                <a:gd name="T22" fmla="*/ 870 w 947"/>
                <a:gd name="T23" fmla="*/ 484 h 718"/>
                <a:gd name="T24" fmla="*/ 788 w 947"/>
                <a:gd name="T25" fmla="*/ 76 h 718"/>
                <a:gd name="T26" fmla="*/ 761 w 947"/>
                <a:gd name="T27" fmla="*/ 35 h 718"/>
                <a:gd name="T28" fmla="*/ 544 w 947"/>
                <a:gd name="T29" fmla="*/ 6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7" h="718">
                  <a:moveTo>
                    <a:pt x="639" y="103"/>
                  </a:moveTo>
                  <a:cubicBezTo>
                    <a:pt x="522" y="26"/>
                    <a:pt x="483" y="66"/>
                    <a:pt x="299" y="76"/>
                  </a:cubicBezTo>
                  <a:cubicBezTo>
                    <a:pt x="198" y="110"/>
                    <a:pt x="144" y="150"/>
                    <a:pt x="68" y="226"/>
                  </a:cubicBezTo>
                  <a:cubicBezTo>
                    <a:pt x="64" y="239"/>
                    <a:pt x="61" y="253"/>
                    <a:pt x="55" y="266"/>
                  </a:cubicBezTo>
                  <a:cubicBezTo>
                    <a:pt x="48" y="281"/>
                    <a:pt x="34" y="292"/>
                    <a:pt x="27" y="307"/>
                  </a:cubicBezTo>
                  <a:cubicBezTo>
                    <a:pt x="15" y="333"/>
                    <a:pt x="0" y="389"/>
                    <a:pt x="0" y="389"/>
                  </a:cubicBezTo>
                  <a:cubicBezTo>
                    <a:pt x="5" y="443"/>
                    <a:pt x="3" y="499"/>
                    <a:pt x="14" y="552"/>
                  </a:cubicBezTo>
                  <a:cubicBezTo>
                    <a:pt x="22" y="591"/>
                    <a:pt x="56" y="598"/>
                    <a:pt x="82" y="619"/>
                  </a:cubicBezTo>
                  <a:cubicBezTo>
                    <a:pt x="144" y="669"/>
                    <a:pt x="177" y="684"/>
                    <a:pt x="258" y="701"/>
                  </a:cubicBezTo>
                  <a:cubicBezTo>
                    <a:pt x="795" y="678"/>
                    <a:pt x="443" y="718"/>
                    <a:pt x="666" y="647"/>
                  </a:cubicBezTo>
                  <a:cubicBezTo>
                    <a:pt x="726" y="585"/>
                    <a:pt x="655" y="649"/>
                    <a:pt x="734" y="606"/>
                  </a:cubicBezTo>
                  <a:cubicBezTo>
                    <a:pt x="801" y="569"/>
                    <a:pt x="829" y="543"/>
                    <a:pt x="870" y="484"/>
                  </a:cubicBezTo>
                  <a:cubicBezTo>
                    <a:pt x="913" y="352"/>
                    <a:pt x="947" y="130"/>
                    <a:pt x="788" y="76"/>
                  </a:cubicBezTo>
                  <a:cubicBezTo>
                    <a:pt x="779" y="62"/>
                    <a:pt x="775" y="43"/>
                    <a:pt x="761" y="35"/>
                  </a:cubicBezTo>
                  <a:cubicBezTo>
                    <a:pt x="699" y="0"/>
                    <a:pt x="592" y="14"/>
                    <a:pt x="544" y="62"/>
                  </a:cubicBezTo>
                </a:path>
              </a:pathLst>
            </a:custGeom>
            <a:noFill/>
            <a:ln w="76200">
              <a:solidFill>
                <a:srgbClr val="9436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53701" y="4725144"/>
              <a:ext cx="1143001" cy="244475"/>
            </a:xfrm>
            <a:custGeom>
              <a:avLst/>
              <a:gdLst>
                <a:gd name="T0" fmla="*/ 579 w 1801"/>
                <a:gd name="T1" fmla="*/ 54 h 563"/>
                <a:gd name="T2" fmla="*/ 293 w 1801"/>
                <a:gd name="T3" fmla="*/ 68 h 563"/>
                <a:gd name="T4" fmla="*/ 212 w 1801"/>
                <a:gd name="T5" fmla="*/ 82 h 563"/>
                <a:gd name="T6" fmla="*/ 130 w 1801"/>
                <a:gd name="T7" fmla="*/ 109 h 563"/>
                <a:gd name="T8" fmla="*/ 35 w 1801"/>
                <a:gd name="T9" fmla="*/ 231 h 563"/>
                <a:gd name="T10" fmla="*/ 185 w 1801"/>
                <a:gd name="T11" fmla="*/ 448 h 563"/>
                <a:gd name="T12" fmla="*/ 470 w 1801"/>
                <a:gd name="T13" fmla="*/ 475 h 563"/>
                <a:gd name="T14" fmla="*/ 905 w 1801"/>
                <a:gd name="T15" fmla="*/ 543 h 563"/>
                <a:gd name="T16" fmla="*/ 1611 w 1801"/>
                <a:gd name="T17" fmla="*/ 503 h 563"/>
                <a:gd name="T18" fmla="*/ 1679 w 1801"/>
                <a:gd name="T19" fmla="*/ 448 h 563"/>
                <a:gd name="T20" fmla="*/ 1801 w 1801"/>
                <a:gd name="T21" fmla="*/ 217 h 563"/>
                <a:gd name="T22" fmla="*/ 1788 w 1801"/>
                <a:gd name="T23" fmla="*/ 68 h 563"/>
                <a:gd name="T24" fmla="*/ 1679 w 1801"/>
                <a:gd name="T25" fmla="*/ 14 h 563"/>
                <a:gd name="T26" fmla="*/ 1380 w 1801"/>
                <a:gd name="T27" fmla="*/ 0 h 563"/>
                <a:gd name="T28" fmla="*/ 782 w 1801"/>
                <a:gd name="T29" fmla="*/ 14 h 563"/>
                <a:gd name="T30" fmla="*/ 497 w 1801"/>
                <a:gd name="T31" fmla="*/ 5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1" h="563">
                  <a:moveTo>
                    <a:pt x="579" y="54"/>
                  </a:moveTo>
                  <a:cubicBezTo>
                    <a:pt x="484" y="24"/>
                    <a:pt x="388" y="46"/>
                    <a:pt x="293" y="68"/>
                  </a:cubicBezTo>
                  <a:cubicBezTo>
                    <a:pt x="266" y="74"/>
                    <a:pt x="239" y="75"/>
                    <a:pt x="212" y="82"/>
                  </a:cubicBezTo>
                  <a:cubicBezTo>
                    <a:pt x="184" y="89"/>
                    <a:pt x="130" y="109"/>
                    <a:pt x="130" y="109"/>
                  </a:cubicBezTo>
                  <a:cubicBezTo>
                    <a:pt x="100" y="153"/>
                    <a:pt x="64" y="187"/>
                    <a:pt x="35" y="231"/>
                  </a:cubicBezTo>
                  <a:cubicBezTo>
                    <a:pt x="0" y="340"/>
                    <a:pt x="79" y="425"/>
                    <a:pt x="185" y="448"/>
                  </a:cubicBezTo>
                  <a:cubicBezTo>
                    <a:pt x="293" y="472"/>
                    <a:pt x="339" y="465"/>
                    <a:pt x="470" y="475"/>
                  </a:cubicBezTo>
                  <a:cubicBezTo>
                    <a:pt x="614" y="486"/>
                    <a:pt x="765" y="510"/>
                    <a:pt x="905" y="543"/>
                  </a:cubicBezTo>
                  <a:cubicBezTo>
                    <a:pt x="1029" y="540"/>
                    <a:pt x="1421" y="563"/>
                    <a:pt x="1611" y="503"/>
                  </a:cubicBezTo>
                  <a:cubicBezTo>
                    <a:pt x="1631" y="482"/>
                    <a:pt x="1660" y="470"/>
                    <a:pt x="1679" y="448"/>
                  </a:cubicBezTo>
                  <a:cubicBezTo>
                    <a:pt x="1738" y="381"/>
                    <a:pt x="1763" y="295"/>
                    <a:pt x="1801" y="217"/>
                  </a:cubicBezTo>
                  <a:cubicBezTo>
                    <a:pt x="1797" y="167"/>
                    <a:pt x="1799" y="117"/>
                    <a:pt x="1788" y="68"/>
                  </a:cubicBezTo>
                  <a:cubicBezTo>
                    <a:pt x="1780" y="35"/>
                    <a:pt x="1683" y="14"/>
                    <a:pt x="1679" y="14"/>
                  </a:cubicBezTo>
                  <a:cubicBezTo>
                    <a:pt x="1579" y="9"/>
                    <a:pt x="1480" y="5"/>
                    <a:pt x="1380" y="0"/>
                  </a:cubicBezTo>
                  <a:cubicBezTo>
                    <a:pt x="1181" y="5"/>
                    <a:pt x="981" y="6"/>
                    <a:pt x="782" y="14"/>
                  </a:cubicBezTo>
                  <a:cubicBezTo>
                    <a:pt x="688" y="18"/>
                    <a:pt x="594" y="54"/>
                    <a:pt x="497" y="54"/>
                  </a:cubicBezTo>
                </a:path>
              </a:pathLst>
            </a:custGeom>
            <a:noFill/>
            <a:ln w="57150">
              <a:solidFill>
                <a:srgbClr val="9436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44776"/>
            <a:ext cx="4060825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 izkušnjah se učimo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402832" cy="4114800"/>
          </a:xfrm>
        </p:spPr>
        <p:txBody>
          <a:bodyPr/>
          <a:lstStyle/>
          <a:p>
            <a:pPr marL="82296" indent="0">
              <a:buNone/>
            </a:pPr>
            <a:r>
              <a:rPr lang="sl-SI" sz="2400" dirty="0" smtClean="0"/>
              <a:t>Problem registracije v spletne storitve:</a:t>
            </a:r>
          </a:p>
          <a:p>
            <a:r>
              <a:rPr lang="sl-SI" sz="2400" dirty="0" smtClean="0"/>
              <a:t>učenci potrebujejo svoj e-naslov, da se lahko registrirajo,</a:t>
            </a:r>
          </a:p>
          <a:p>
            <a:r>
              <a:rPr lang="sl-SI" sz="2400" dirty="0" smtClean="0"/>
              <a:t>biti morajo starejši od 13 let</a:t>
            </a:r>
          </a:p>
          <a:p>
            <a:r>
              <a:rPr lang="sl-SI" sz="2400" dirty="0" smtClean="0"/>
              <a:t>osebni podatki!</a:t>
            </a:r>
          </a:p>
          <a:p>
            <a:r>
              <a:rPr lang="sl-SI" sz="2400" dirty="0" smtClean="0"/>
              <a:t>čas! </a:t>
            </a:r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8843"/>
            <a:ext cx="3600326" cy="540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3"/>
          <p:cNvSpPr>
            <a:spLocks/>
          </p:cNvSpPr>
          <p:nvPr/>
        </p:nvSpPr>
        <p:spPr bwMode="auto">
          <a:xfrm>
            <a:off x="5148064" y="2820990"/>
            <a:ext cx="1728191" cy="498475"/>
          </a:xfrm>
          <a:custGeom>
            <a:avLst/>
            <a:gdLst>
              <a:gd name="T0" fmla="*/ 1874 w 2150"/>
              <a:gd name="T1" fmla="*/ 82 h 785"/>
              <a:gd name="T2" fmla="*/ 1738 w 2150"/>
              <a:gd name="T3" fmla="*/ 68 h 785"/>
              <a:gd name="T4" fmla="*/ 1521 w 2150"/>
              <a:gd name="T5" fmla="*/ 54 h 785"/>
              <a:gd name="T6" fmla="*/ 1181 w 2150"/>
              <a:gd name="T7" fmla="*/ 0 h 785"/>
              <a:gd name="T8" fmla="*/ 651 w 2150"/>
              <a:gd name="T9" fmla="*/ 14 h 785"/>
              <a:gd name="T10" fmla="*/ 475 w 2150"/>
              <a:gd name="T11" fmla="*/ 68 h 785"/>
              <a:gd name="T12" fmla="*/ 352 w 2150"/>
              <a:gd name="T13" fmla="*/ 82 h 785"/>
              <a:gd name="T14" fmla="*/ 271 w 2150"/>
              <a:gd name="T15" fmla="*/ 109 h 785"/>
              <a:gd name="T16" fmla="*/ 230 w 2150"/>
              <a:gd name="T17" fmla="*/ 122 h 785"/>
              <a:gd name="T18" fmla="*/ 189 w 2150"/>
              <a:gd name="T19" fmla="*/ 136 h 785"/>
              <a:gd name="T20" fmla="*/ 53 w 2150"/>
              <a:gd name="T21" fmla="*/ 285 h 785"/>
              <a:gd name="T22" fmla="*/ 40 w 2150"/>
              <a:gd name="T23" fmla="*/ 476 h 785"/>
              <a:gd name="T24" fmla="*/ 121 w 2150"/>
              <a:gd name="T25" fmla="*/ 530 h 785"/>
              <a:gd name="T26" fmla="*/ 529 w 2150"/>
              <a:gd name="T27" fmla="*/ 625 h 785"/>
              <a:gd name="T28" fmla="*/ 692 w 2150"/>
              <a:gd name="T29" fmla="*/ 639 h 785"/>
              <a:gd name="T30" fmla="*/ 1847 w 2150"/>
              <a:gd name="T31" fmla="*/ 611 h 785"/>
              <a:gd name="T32" fmla="*/ 1928 w 2150"/>
              <a:gd name="T33" fmla="*/ 571 h 785"/>
              <a:gd name="T34" fmla="*/ 2118 w 2150"/>
              <a:gd name="T35" fmla="*/ 408 h 785"/>
              <a:gd name="T36" fmla="*/ 2050 w 2150"/>
              <a:gd name="T37" fmla="*/ 177 h 785"/>
              <a:gd name="T38" fmla="*/ 2023 w 2150"/>
              <a:gd name="T39" fmla="*/ 136 h 785"/>
              <a:gd name="T40" fmla="*/ 1874 w 2150"/>
              <a:gd name="T41" fmla="*/ 82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50" h="785">
                <a:moveTo>
                  <a:pt x="1874" y="82"/>
                </a:moveTo>
                <a:cubicBezTo>
                  <a:pt x="1829" y="77"/>
                  <a:pt x="1783" y="72"/>
                  <a:pt x="1738" y="68"/>
                </a:cubicBezTo>
                <a:cubicBezTo>
                  <a:pt x="1666" y="62"/>
                  <a:pt x="1593" y="61"/>
                  <a:pt x="1521" y="54"/>
                </a:cubicBezTo>
                <a:cubicBezTo>
                  <a:pt x="1408" y="43"/>
                  <a:pt x="1294" y="15"/>
                  <a:pt x="1181" y="0"/>
                </a:cubicBezTo>
                <a:cubicBezTo>
                  <a:pt x="1004" y="5"/>
                  <a:pt x="828" y="6"/>
                  <a:pt x="651" y="14"/>
                </a:cubicBezTo>
                <a:cubicBezTo>
                  <a:pt x="589" y="17"/>
                  <a:pt x="535" y="58"/>
                  <a:pt x="475" y="68"/>
                </a:cubicBezTo>
                <a:cubicBezTo>
                  <a:pt x="434" y="75"/>
                  <a:pt x="393" y="77"/>
                  <a:pt x="352" y="82"/>
                </a:cubicBezTo>
                <a:cubicBezTo>
                  <a:pt x="325" y="91"/>
                  <a:pt x="298" y="100"/>
                  <a:pt x="271" y="109"/>
                </a:cubicBezTo>
                <a:cubicBezTo>
                  <a:pt x="257" y="113"/>
                  <a:pt x="244" y="118"/>
                  <a:pt x="230" y="122"/>
                </a:cubicBezTo>
                <a:cubicBezTo>
                  <a:pt x="216" y="127"/>
                  <a:pt x="189" y="136"/>
                  <a:pt x="189" y="136"/>
                </a:cubicBezTo>
                <a:cubicBezTo>
                  <a:pt x="151" y="194"/>
                  <a:pt x="94" y="227"/>
                  <a:pt x="53" y="285"/>
                </a:cubicBezTo>
                <a:cubicBezTo>
                  <a:pt x="32" y="348"/>
                  <a:pt x="0" y="407"/>
                  <a:pt x="40" y="476"/>
                </a:cubicBezTo>
                <a:cubicBezTo>
                  <a:pt x="56" y="504"/>
                  <a:pt x="98" y="507"/>
                  <a:pt x="121" y="530"/>
                </a:cubicBezTo>
                <a:cubicBezTo>
                  <a:pt x="212" y="618"/>
                  <a:pt x="418" y="617"/>
                  <a:pt x="529" y="625"/>
                </a:cubicBezTo>
                <a:cubicBezTo>
                  <a:pt x="583" y="629"/>
                  <a:pt x="638" y="634"/>
                  <a:pt x="692" y="639"/>
                </a:cubicBezTo>
                <a:cubicBezTo>
                  <a:pt x="1077" y="634"/>
                  <a:pt x="1503" y="785"/>
                  <a:pt x="1847" y="611"/>
                </a:cubicBezTo>
                <a:cubicBezTo>
                  <a:pt x="1945" y="561"/>
                  <a:pt x="1830" y="602"/>
                  <a:pt x="1928" y="571"/>
                </a:cubicBezTo>
                <a:cubicBezTo>
                  <a:pt x="1986" y="511"/>
                  <a:pt x="2059" y="467"/>
                  <a:pt x="2118" y="408"/>
                </a:cubicBezTo>
                <a:cubicBezTo>
                  <a:pt x="2149" y="316"/>
                  <a:pt x="2150" y="209"/>
                  <a:pt x="2050" y="177"/>
                </a:cubicBezTo>
                <a:cubicBezTo>
                  <a:pt x="2041" y="163"/>
                  <a:pt x="2037" y="145"/>
                  <a:pt x="2023" y="136"/>
                </a:cubicBezTo>
                <a:cubicBezTo>
                  <a:pt x="1980" y="107"/>
                  <a:pt x="1915" y="123"/>
                  <a:pt x="1874" y="82"/>
                </a:cubicBezTo>
                <a:close/>
              </a:path>
            </a:pathLst>
          </a:custGeom>
          <a:noFill/>
          <a:ln w="57150" cmpd="sng">
            <a:solidFill>
              <a:srgbClr val="943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27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Didaktični primeri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35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Jaz in moj kraj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/>
              <a:t>Učenci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zemljevidu</a:t>
            </a:r>
            <a:r>
              <a:rPr lang="en-US" dirty="0"/>
              <a:t> </a:t>
            </a:r>
            <a:r>
              <a:rPr lang="en-US" dirty="0" err="1"/>
              <a:t>poiščejo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prebivališče</a:t>
            </a:r>
            <a:r>
              <a:rPr lang="en-US" dirty="0"/>
              <a:t>. </a:t>
            </a:r>
            <a:endParaRPr lang="sl-SI" dirty="0"/>
          </a:p>
          <a:p>
            <a:pPr lvl="0"/>
            <a:r>
              <a:rPr lang="en-US" dirty="0" err="1"/>
              <a:t>Naredijo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svojega</a:t>
            </a:r>
            <a:r>
              <a:rPr lang="en-US" dirty="0"/>
              <a:t> </a:t>
            </a:r>
            <a:r>
              <a:rPr lang="en-US" dirty="0" err="1"/>
              <a:t>domovanja</a:t>
            </a:r>
            <a:r>
              <a:rPr lang="en-US" dirty="0"/>
              <a:t>. </a:t>
            </a:r>
            <a:endParaRPr lang="sl-SI" dirty="0"/>
          </a:p>
          <a:p>
            <a:pPr lvl="0"/>
            <a:r>
              <a:rPr lang="en-US" dirty="0" err="1"/>
              <a:t>Pomagajo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z </a:t>
            </a:r>
            <a:r>
              <a:rPr lang="en-US" dirty="0" err="1"/>
              <a:t>vprašanji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so v </a:t>
            </a:r>
            <a:r>
              <a:rPr lang="en-US" dirty="0" err="1"/>
              <a:t>opisu</a:t>
            </a:r>
            <a:r>
              <a:rPr lang="en-US" dirty="0"/>
              <a:t> </a:t>
            </a:r>
            <a:r>
              <a:rPr lang="en-US" dirty="0" err="1"/>
              <a:t>zemljevida</a:t>
            </a:r>
            <a:r>
              <a:rPr lang="en-US" dirty="0"/>
              <a:t> in v </a:t>
            </a:r>
            <a:r>
              <a:rPr lang="en-US" dirty="0" err="1"/>
              <a:t>izdelanem</a:t>
            </a:r>
            <a:r>
              <a:rPr lang="en-US" dirty="0"/>
              <a:t> </a:t>
            </a:r>
            <a:r>
              <a:rPr lang="en-US" dirty="0" err="1"/>
              <a:t>primeru</a:t>
            </a:r>
            <a:r>
              <a:rPr lang="en-US" dirty="0"/>
              <a:t>. </a:t>
            </a:r>
            <a:endParaRPr lang="sl-SI" dirty="0"/>
          </a:p>
          <a:p>
            <a:pPr lvl="0"/>
            <a:r>
              <a:rPr lang="en-US" dirty="0" err="1"/>
              <a:t>Dekleta</a:t>
            </a:r>
            <a:r>
              <a:rPr lang="en-US" dirty="0"/>
              <a:t> v </a:t>
            </a:r>
            <a:r>
              <a:rPr lang="en-US" dirty="0" err="1"/>
              <a:t>zemljevid</a:t>
            </a:r>
            <a:r>
              <a:rPr lang="en-US" dirty="0"/>
              <a:t> </a:t>
            </a:r>
            <a:r>
              <a:rPr lang="en-US" dirty="0" err="1"/>
              <a:t>naredijo</a:t>
            </a:r>
            <a:r>
              <a:rPr lang="en-US" dirty="0"/>
              <a:t> </a:t>
            </a:r>
            <a:r>
              <a:rPr lang="en-US" dirty="0" err="1"/>
              <a:t>roza</a:t>
            </a:r>
            <a:r>
              <a:rPr lang="en-US" dirty="0"/>
              <a:t>, </a:t>
            </a:r>
            <a:r>
              <a:rPr lang="en-US" dirty="0" err="1"/>
              <a:t>fantje</a:t>
            </a:r>
            <a:r>
              <a:rPr lang="en-US" dirty="0"/>
              <a:t> pa </a:t>
            </a:r>
            <a:r>
              <a:rPr lang="en-US" dirty="0" err="1"/>
              <a:t>modre</a:t>
            </a:r>
            <a:r>
              <a:rPr lang="en-US" dirty="0"/>
              <a:t> </a:t>
            </a:r>
            <a:r>
              <a:rPr lang="en-US" dirty="0" err="1"/>
              <a:t>oznake</a:t>
            </a:r>
            <a:r>
              <a:rPr lang="en-US" dirty="0"/>
              <a:t>.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oznake</a:t>
            </a:r>
            <a:r>
              <a:rPr lang="en-US" dirty="0"/>
              <a:t> </a:t>
            </a:r>
            <a:r>
              <a:rPr lang="en-US" dirty="0" err="1"/>
              <a:t>označimo</a:t>
            </a:r>
            <a:r>
              <a:rPr lang="en-US" dirty="0"/>
              <a:t> </a:t>
            </a:r>
            <a:r>
              <a:rPr lang="en-US" dirty="0" err="1"/>
              <a:t>rumeno</a:t>
            </a:r>
            <a:r>
              <a:rPr lang="en-US" dirty="0"/>
              <a:t>. </a:t>
            </a:r>
            <a:endParaRPr lang="sl-SI" dirty="0"/>
          </a:p>
          <a:p>
            <a:pPr lvl="0"/>
            <a:r>
              <a:rPr lang="en-US" dirty="0" err="1"/>
              <a:t>Zaželeno</a:t>
            </a:r>
            <a:r>
              <a:rPr lang="en-US" dirty="0"/>
              <a:t> je, da </a:t>
            </a:r>
            <a:r>
              <a:rPr lang="en-US" dirty="0" err="1"/>
              <a:t>dodajo</a:t>
            </a:r>
            <a:r>
              <a:rPr lang="en-US" dirty="0"/>
              <a:t> </a:t>
            </a:r>
            <a:r>
              <a:rPr lang="en-US" dirty="0" err="1"/>
              <a:t>sliko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simbolizira</a:t>
            </a:r>
            <a:r>
              <a:rPr lang="en-US" dirty="0"/>
              <a:t>. 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962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13" y="4265195"/>
            <a:ext cx="1166266" cy="12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/>
          <p:cNvSpPr>
            <a:spLocks/>
          </p:cNvSpPr>
          <p:nvPr/>
        </p:nvSpPr>
        <p:spPr bwMode="auto">
          <a:xfrm>
            <a:off x="3859577" y="3697561"/>
            <a:ext cx="1519892" cy="498048"/>
          </a:xfrm>
          <a:prstGeom prst="accentBorderCallout1">
            <a:avLst>
              <a:gd name="adj1" fmla="val 36181"/>
              <a:gd name="adj2" fmla="val -7398"/>
              <a:gd name="adj3" fmla="val 105528"/>
              <a:gd name="adj4" fmla="val -62866"/>
            </a:avLst>
          </a:prstGeom>
          <a:solidFill>
            <a:srgbClr val="FFCCFF"/>
          </a:soli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DEKLICE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/>
          <p:cNvSpPr>
            <a:spLocks/>
          </p:cNvSpPr>
          <p:nvPr/>
        </p:nvSpPr>
        <p:spPr bwMode="auto">
          <a:xfrm>
            <a:off x="3859577" y="4510957"/>
            <a:ext cx="1519892" cy="498050"/>
          </a:xfrm>
          <a:prstGeom prst="accentBorderCallout1">
            <a:avLst>
              <a:gd name="adj1" fmla="val 36181"/>
              <a:gd name="adj2" fmla="val -7398"/>
              <a:gd name="adj3" fmla="val 88944"/>
              <a:gd name="adj4" fmla="val -51926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DEČKI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3859577" y="5211730"/>
            <a:ext cx="1519892" cy="498050"/>
          </a:xfrm>
          <a:prstGeom prst="accentBorderCallout1">
            <a:avLst>
              <a:gd name="adj1" fmla="val 36181"/>
              <a:gd name="adj2" fmla="val -7398"/>
              <a:gd name="adj3" fmla="val 25125"/>
              <a:gd name="adj4" fmla="val -23727"/>
            </a:avLst>
          </a:prstGeom>
          <a:solidFill>
            <a:srgbClr val="FFFF99"/>
          </a:soli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USTANOVE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27263"/>
            <a:ext cx="2425724" cy="390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46" y="432048"/>
            <a:ext cx="2413031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2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95336"/>
            <a:ext cx="78771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6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Evropa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V 7. in 8. </a:t>
            </a:r>
            <a:r>
              <a:rPr lang="en-US" dirty="0" err="1"/>
              <a:t>razredu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raziskovali</a:t>
            </a:r>
            <a:r>
              <a:rPr lang="en-US" dirty="0"/>
              <a:t> </a:t>
            </a:r>
            <a:r>
              <a:rPr lang="en-US" dirty="0" err="1"/>
              <a:t>evropske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. </a:t>
            </a:r>
            <a:r>
              <a:rPr lang="en-US" dirty="0" err="1"/>
              <a:t>Učenci</a:t>
            </a:r>
            <a:r>
              <a:rPr lang="en-US" dirty="0"/>
              <a:t> so </a:t>
            </a:r>
            <a:r>
              <a:rPr lang="en-US" dirty="0" err="1"/>
              <a:t>dobili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Nemčije</a:t>
            </a:r>
            <a:r>
              <a:rPr lang="en-US" dirty="0"/>
              <a:t>. </a:t>
            </a:r>
            <a:r>
              <a:rPr lang="en-US" dirty="0" err="1"/>
              <a:t>Podobne</a:t>
            </a:r>
            <a:r>
              <a:rPr lang="en-US" dirty="0"/>
              <a:t> </a:t>
            </a:r>
            <a:r>
              <a:rPr lang="en-US" dirty="0" err="1"/>
              <a:t>opise</a:t>
            </a:r>
            <a:r>
              <a:rPr lang="en-US" dirty="0"/>
              <a:t> pa so </a:t>
            </a:r>
            <a:r>
              <a:rPr lang="en-US" dirty="0" err="1"/>
              <a:t>morali</a:t>
            </a:r>
            <a:r>
              <a:rPr lang="en-US" dirty="0"/>
              <a:t> </a:t>
            </a:r>
            <a:r>
              <a:rPr lang="en-US" dirty="0" err="1"/>
              <a:t>narediti</a:t>
            </a:r>
            <a:r>
              <a:rPr lang="en-US" dirty="0"/>
              <a:t>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evropske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. V najdi.si </a:t>
            </a:r>
            <a:r>
              <a:rPr lang="en-US" dirty="0" err="1"/>
              <a:t>slovarjih</a:t>
            </a:r>
            <a:r>
              <a:rPr lang="en-US" dirty="0"/>
              <a:t> so </a:t>
            </a:r>
            <a:r>
              <a:rPr lang="en-US" dirty="0" err="1"/>
              <a:t>morali</a:t>
            </a:r>
            <a:r>
              <a:rPr lang="en-US" dirty="0"/>
              <a:t> </a:t>
            </a:r>
            <a:r>
              <a:rPr lang="en-US" dirty="0" err="1"/>
              <a:t>poiskati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</a:t>
            </a:r>
            <a:r>
              <a:rPr lang="en-US" dirty="0" err="1"/>
              <a:t>držav</a:t>
            </a:r>
            <a:r>
              <a:rPr lang="en-US" dirty="0"/>
              <a:t>, </a:t>
            </a:r>
            <a:r>
              <a:rPr lang="en-US" dirty="0" err="1"/>
              <a:t>jezikov</a:t>
            </a:r>
            <a:r>
              <a:rPr lang="en-US" dirty="0"/>
              <a:t> in </a:t>
            </a:r>
            <a:r>
              <a:rPr lang="en-US" dirty="0" err="1"/>
              <a:t>glavnih</a:t>
            </a:r>
            <a:r>
              <a:rPr lang="en-US" dirty="0"/>
              <a:t> </a:t>
            </a:r>
            <a:r>
              <a:rPr lang="en-US" dirty="0" err="1"/>
              <a:t>mest</a:t>
            </a:r>
            <a:r>
              <a:rPr lang="en-US" dirty="0"/>
              <a:t>. V </a:t>
            </a:r>
            <a:r>
              <a:rPr lang="en-US" dirty="0" err="1"/>
              <a:t>enciklopediji</a:t>
            </a:r>
            <a:r>
              <a:rPr lang="en-US" dirty="0"/>
              <a:t> Wikipedia so </a:t>
            </a:r>
            <a:r>
              <a:rPr lang="en-US" dirty="0" err="1"/>
              <a:t>iskali</a:t>
            </a:r>
            <a:r>
              <a:rPr lang="en-US" dirty="0"/>
              <a:t> </a:t>
            </a:r>
            <a:r>
              <a:rPr lang="en-US" dirty="0" err="1"/>
              <a:t>število</a:t>
            </a:r>
            <a:r>
              <a:rPr lang="en-US" dirty="0"/>
              <a:t> </a:t>
            </a:r>
            <a:r>
              <a:rPr lang="en-US" dirty="0" err="1"/>
              <a:t>prebivalcev</a:t>
            </a:r>
            <a:r>
              <a:rPr lang="en-US" dirty="0"/>
              <a:t> </a:t>
            </a:r>
            <a:r>
              <a:rPr lang="en-US" dirty="0" err="1"/>
              <a:t>držav</a:t>
            </a:r>
            <a:r>
              <a:rPr lang="en-US" dirty="0"/>
              <a:t>. V </a:t>
            </a:r>
            <a:r>
              <a:rPr lang="en-US" dirty="0" err="1"/>
              <a:t>zemljevid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vdelati</a:t>
            </a:r>
            <a:r>
              <a:rPr lang="en-US" dirty="0"/>
              <a:t> </a:t>
            </a:r>
            <a:r>
              <a:rPr lang="en-US" dirty="0" err="1"/>
              <a:t>sliko</a:t>
            </a:r>
            <a:r>
              <a:rPr lang="en-US" dirty="0"/>
              <a:t> </a:t>
            </a:r>
            <a:r>
              <a:rPr lang="en-US" dirty="0" err="1"/>
              <a:t>zastave</a:t>
            </a:r>
            <a:r>
              <a:rPr lang="en-US" dirty="0"/>
              <a:t> </a:t>
            </a:r>
            <a:r>
              <a:rPr lang="en-US" dirty="0" err="1"/>
              <a:t>izbrane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. </a:t>
            </a:r>
            <a:endParaRPr lang="sl-SI" dirty="0"/>
          </a:p>
          <a:p>
            <a:pPr marL="82296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416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95222"/>
            <a:ext cx="760591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9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Virtualni sprehod po Dunaju</a:t>
            </a:r>
            <a:endParaRPr lang="sl-S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65" y="1628800"/>
            <a:ext cx="767985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Spletni zemljevidi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Zakaj prihajajo na šole računalniki z nameščenim programom Google </a:t>
            </a:r>
            <a:r>
              <a:rPr lang="sl-SI" dirty="0" err="1" smtClean="0"/>
              <a:t>Earth</a:t>
            </a:r>
            <a:r>
              <a:rPr lang="sl-SI" dirty="0" smtClean="0"/>
              <a:t>?</a:t>
            </a:r>
          </a:p>
          <a:p>
            <a:r>
              <a:rPr lang="sl-SI" dirty="0" smtClean="0"/>
              <a:t>Za geografe ali vse učitelje?</a:t>
            </a:r>
          </a:p>
          <a:p>
            <a:r>
              <a:rPr lang="sl-SI" dirty="0" smtClean="0"/>
              <a:t>Didaktične možnosti pri pouku tujih jezikov?</a:t>
            </a:r>
            <a:endParaRPr lang="sl-SI" dirty="0"/>
          </a:p>
        </p:txBody>
      </p:sp>
      <p:pic>
        <p:nvPicPr>
          <p:cNvPr id="5" name="Slika 4" descr="google-earth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933056"/>
            <a:ext cx="1728192" cy="1714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498080" cy="1143000"/>
          </a:xfrm>
        </p:spPr>
        <p:txBody>
          <a:bodyPr/>
          <a:lstStyle/>
          <a:p>
            <a:r>
              <a:rPr lang="sl-SI" dirty="0" smtClean="0">
                <a:hlinkClick r:id="rId2"/>
              </a:rPr>
              <a:t>Vreme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4295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8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 ...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2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Spletni zemljevidi...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popestrijo </a:t>
            </a:r>
            <a:r>
              <a:rPr lang="sl-SI" dirty="0"/>
              <a:t>in ponazorijo </a:t>
            </a:r>
            <a:r>
              <a:rPr lang="sl-SI" dirty="0" smtClean="0"/>
              <a:t>mnoge </a:t>
            </a:r>
            <a:r>
              <a:rPr lang="sl-SI" dirty="0"/>
              <a:t>teme </a:t>
            </a:r>
            <a:r>
              <a:rPr lang="sl-SI" dirty="0" smtClean="0"/>
              <a:t>pri TJ,</a:t>
            </a:r>
          </a:p>
          <a:p>
            <a:r>
              <a:rPr lang="sl-SI" dirty="0" smtClean="0"/>
              <a:t> </a:t>
            </a:r>
            <a:r>
              <a:rPr lang="sl-SI" dirty="0"/>
              <a:t>u</a:t>
            </a:r>
            <a:r>
              <a:rPr lang="sl-SI" dirty="0" smtClean="0"/>
              <a:t>čencem se vtisnejo </a:t>
            </a:r>
            <a:r>
              <a:rPr lang="sl-SI" dirty="0"/>
              <a:t>v </a:t>
            </a:r>
            <a:r>
              <a:rPr lang="sl-SI" dirty="0" smtClean="0"/>
              <a:t>spomin, </a:t>
            </a:r>
          </a:p>
          <a:p>
            <a:r>
              <a:rPr lang="sl-SI" dirty="0" smtClean="0"/>
              <a:t>pospešujejo </a:t>
            </a:r>
            <a:r>
              <a:rPr lang="sl-SI" dirty="0"/>
              <a:t>timsko </a:t>
            </a:r>
            <a:r>
              <a:rPr lang="sl-SI" dirty="0" smtClean="0"/>
              <a:t>delo,</a:t>
            </a:r>
          </a:p>
          <a:p>
            <a:r>
              <a:rPr lang="sl-SI" dirty="0" smtClean="0"/>
              <a:t>nudijo </a:t>
            </a:r>
            <a:r>
              <a:rPr lang="sl-SI" dirty="0"/>
              <a:t>možnost medsebojnega popravljanja napak</a:t>
            </a:r>
            <a:r>
              <a:rPr lang="sl-SI" dirty="0" smtClean="0"/>
              <a:t>.</a:t>
            </a:r>
          </a:p>
        </p:txBody>
      </p:sp>
      <p:pic>
        <p:nvPicPr>
          <p:cNvPr id="15362" name="Picture 2" descr="C:\Users\Mojca\AppData\Local\Microsoft\Windows\Temporary Internet Files\Content.IE5\LLANN7OA\MC9001317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1" y="4077073"/>
            <a:ext cx="157366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učenci pridobijo?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sl-SI" dirty="0" smtClean="0"/>
              <a:t>Ob učenju tujega jezika razvijajo </a:t>
            </a:r>
            <a:r>
              <a:rPr lang="sl-SI" dirty="0"/>
              <a:t>digitalno pismenost, zlasti </a:t>
            </a:r>
            <a:r>
              <a:rPr lang="sl-SI" dirty="0" smtClean="0"/>
              <a:t>spretnosti kot so usmerjeno </a:t>
            </a:r>
            <a:r>
              <a:rPr lang="sl-SI" dirty="0"/>
              <a:t>iskanje informacij in možnost, kako le-te beležiti na lokacijsko vezan </a:t>
            </a:r>
            <a:r>
              <a:rPr lang="sl-SI" dirty="0" smtClean="0"/>
              <a:t>prostor na </a:t>
            </a:r>
            <a:r>
              <a:rPr lang="sl-SI" dirty="0"/>
              <a:t>spletu. </a:t>
            </a:r>
          </a:p>
        </p:txBody>
      </p:sp>
      <p:pic>
        <p:nvPicPr>
          <p:cNvPr id="14340" name="Picture 4" descr="http://mobilnipotepi.blog.siol.net/files/2009/01/internet_advertising_250x2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5"/>
            <a:ext cx="2088232" cy="209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37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Prihodnost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sl-SI" dirty="0"/>
              <a:t>Glede na dodajanje novih funkcij, ki se iz leta v leto množijo, bodo spletni zemljevidi še živeli v učilnicah osnovne šole. </a:t>
            </a:r>
            <a:endParaRPr lang="sl-SI" dirty="0" smtClean="0"/>
          </a:p>
          <a:p>
            <a:pPr marL="82296" indent="0">
              <a:buNone/>
            </a:pPr>
            <a:r>
              <a:rPr lang="sl-SI" dirty="0" smtClean="0"/>
              <a:t>Predvsem </a:t>
            </a:r>
            <a:r>
              <a:rPr lang="sl-SI" dirty="0"/>
              <a:t>pa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ne le pri pouku geografije</a:t>
            </a:r>
            <a:r>
              <a:rPr lang="sl-SI" dirty="0"/>
              <a:t>. </a:t>
            </a:r>
            <a:endParaRPr lang="sl-SI" dirty="0" smtClean="0"/>
          </a:p>
          <a:p>
            <a:pPr marL="82296" indent="0">
              <a:buNone/>
            </a:pPr>
            <a:endParaRPr lang="sl-SI" dirty="0" smtClean="0"/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včeraj		danes			jutri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sl-SI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35608" y="4653136"/>
            <a:ext cx="749808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763688" y="45091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8388424" y="450712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 7"/>
          <p:cNvSpPr/>
          <p:nvPr/>
        </p:nvSpPr>
        <p:spPr>
          <a:xfrm>
            <a:off x="7020272" y="452936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Oval 8"/>
          <p:cNvSpPr/>
          <p:nvPr/>
        </p:nvSpPr>
        <p:spPr>
          <a:xfrm>
            <a:off x="5652120" y="45091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Oval 9"/>
          <p:cNvSpPr/>
          <p:nvPr/>
        </p:nvSpPr>
        <p:spPr>
          <a:xfrm>
            <a:off x="4427984" y="450712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val 10"/>
          <p:cNvSpPr/>
          <p:nvPr/>
        </p:nvSpPr>
        <p:spPr>
          <a:xfrm>
            <a:off x="3059832" y="45258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314" name="Picture 2" descr="C:\Users\Mojca\AppData\Local\Microsoft\Windows\Temporary Internet Files\Content.IE5\LLANN7OA\MC9001317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04" y="4134698"/>
            <a:ext cx="1121180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ojca\AppData\Local\Microsoft\Windows\Temporary Internet Files\Content.IE5\LLANN7OA\MC9001317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98" y="3767058"/>
            <a:ext cx="1121180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ojca\AppData\Local\Microsoft\Windows\Temporary Internet Files\Content.IE5\LLANN7OA\MC9001317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98" y="3717792"/>
            <a:ext cx="1121180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ojca\AppData\Local\Microsoft\Windows\Temporary Internet Files\Content.IE5\LLANN7OA\MC9001317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44" y="3596014"/>
            <a:ext cx="1121180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ojca\AppData\Local\Microsoft\Windows\Temporary Internet Files\Content.IE5\LLANN7OA\MC9001317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08" y="4256476"/>
            <a:ext cx="1121180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ojca\AppData\Local\Microsoft\Windows\Temporary Internet Files\Content.IE5\LLANN7OA\MC9001317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36" y="4258467"/>
            <a:ext cx="1121180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ojca\AppData\Local\Microsoft\Windows\Temporary Internet Files\Content.IE5\LLANN7OA\MC9001317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49498"/>
            <a:ext cx="1121180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980728"/>
            <a:ext cx="7200800" cy="51845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sl-SI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Hvala za pozornost.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39638"/>
            <a:ext cx="3222277" cy="326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Kaj omogočajo storitve spletnih zemljevidov?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</a:t>
            </a:r>
            <a:r>
              <a:rPr lang="sl-SI" dirty="0" smtClean="0"/>
              <a:t>skanje splošnih geografskih informacij</a:t>
            </a:r>
          </a:p>
          <a:p>
            <a:r>
              <a:rPr lang="sl-SI" dirty="0" smtClean="0"/>
              <a:t>načrtovanje poti</a:t>
            </a:r>
          </a:p>
          <a:p>
            <a:r>
              <a:rPr lang="sl-SI" dirty="0" smtClean="0"/>
              <a:t>preklop med zemljevidom in satelitom</a:t>
            </a:r>
          </a:p>
          <a:p>
            <a:r>
              <a:rPr lang="sl-SI" dirty="0"/>
              <a:t>shranjevanje lastnih </a:t>
            </a:r>
            <a:r>
              <a:rPr lang="sl-SI" dirty="0" smtClean="0"/>
              <a:t>informacij</a:t>
            </a:r>
          </a:p>
          <a:p>
            <a:pPr lvl="1"/>
            <a:r>
              <a:rPr lang="sl-SI" dirty="0" smtClean="0"/>
              <a:t>dodajanje oznak z urejevalnikom</a:t>
            </a:r>
          </a:p>
          <a:p>
            <a:pPr lvl="1"/>
            <a:r>
              <a:rPr lang="sl-SI" dirty="0" smtClean="0"/>
              <a:t>dodajanje slik</a:t>
            </a:r>
          </a:p>
          <a:p>
            <a:pPr lvl="1"/>
            <a:r>
              <a:rPr lang="sl-SI" dirty="0" smtClean="0"/>
              <a:t>zaris poti</a:t>
            </a:r>
          </a:p>
          <a:p>
            <a:pPr marL="82296" indent="0">
              <a:buNone/>
            </a:pPr>
            <a:r>
              <a:rPr lang="sl-SI" dirty="0" smtClean="0">
                <a:hlinkClick r:id="rId2"/>
              </a:rPr>
              <a:t>Primer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75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 kod ideja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 iskanju idej za pouk nemščine sem našla na spletu primere za pouk matematike. </a:t>
            </a:r>
          </a:p>
          <a:p>
            <a:r>
              <a:rPr lang="sl-SI" sz="2000" u="sng" dirty="0" smtClean="0">
                <a:hlinkClick r:id="rId2"/>
              </a:rPr>
              <a:t>Thomas Georg Barrett: http</a:t>
            </a:r>
            <a:r>
              <a:rPr lang="sl-SI" sz="2000" u="sng" dirty="0">
                <a:hlinkClick r:id="rId2"/>
              </a:rPr>
              <a:t>://</a:t>
            </a:r>
            <a:r>
              <a:rPr lang="sl-SI" sz="2000" u="sng" dirty="0" smtClean="0">
                <a:hlinkClick r:id="rId2"/>
              </a:rPr>
              <a:t>edte.ch/blog</a:t>
            </a:r>
            <a:endParaRPr lang="sl-SI" sz="2000" dirty="0" smtClean="0"/>
          </a:p>
          <a:p>
            <a:endParaRPr lang="sl-SI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55776" y="3810805"/>
            <a:ext cx="6299481" cy="2733462"/>
            <a:chOff x="1006" y="8363"/>
            <a:chExt cx="12043" cy="58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8363"/>
              <a:ext cx="7775" cy="5806"/>
            </a:xfrm>
            <a:prstGeom prst="rect">
              <a:avLst/>
            </a:prstGeom>
            <a:noFill/>
            <a:ln w="76200">
              <a:solidFill>
                <a:srgbClr val="9436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" y="9703"/>
              <a:ext cx="3920" cy="3920"/>
            </a:xfrm>
            <a:prstGeom prst="rect">
              <a:avLst/>
            </a:prstGeom>
            <a:noFill/>
            <a:ln w="76200">
              <a:solidFill>
                <a:srgbClr val="9436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Line Callout 1 5"/>
          <p:cNvSpPr/>
          <p:nvPr/>
        </p:nvSpPr>
        <p:spPr>
          <a:xfrm flipH="1">
            <a:off x="251520" y="4315722"/>
            <a:ext cx="1656184" cy="1723628"/>
          </a:xfrm>
          <a:prstGeom prst="borderCallout1">
            <a:avLst>
              <a:gd name="adj1" fmla="val 18750"/>
              <a:gd name="adj2" fmla="val -8333"/>
              <a:gd name="adj3" fmla="val 65880"/>
              <a:gd name="adj4" fmla="val -3192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/>
              <a:t>REŠITEV:</a:t>
            </a:r>
            <a:endParaRPr lang="sl-SI" dirty="0"/>
          </a:p>
          <a:p>
            <a:r>
              <a:rPr lang="sl-SI" dirty="0"/>
              <a:t>625 kg x število tovornjakov na zemljevidu</a:t>
            </a:r>
          </a:p>
        </p:txBody>
      </p:sp>
    </p:spTree>
    <p:extLst>
      <p:ext uri="{BB962C8B-B14F-4D97-AF65-F5344CB8AC3E}">
        <p14:creationId xmlns:p14="http://schemas.microsoft.com/office/powerpoint/2010/main" val="26136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Izbira storitve	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Viamichelin</a:t>
            </a:r>
          </a:p>
          <a:p>
            <a:r>
              <a:rPr lang="sl-SI" dirty="0" smtClean="0"/>
              <a:t>tis.telekom.si</a:t>
            </a:r>
          </a:p>
          <a:p>
            <a:r>
              <a:rPr lang="sl-SI" dirty="0" smtClean="0"/>
              <a:t>najdi.si</a:t>
            </a:r>
          </a:p>
          <a:p>
            <a:r>
              <a:rPr lang="sl-SI" dirty="0" smtClean="0"/>
              <a:t>GoogleMaps</a:t>
            </a:r>
          </a:p>
          <a:p>
            <a:r>
              <a:rPr lang="sl-SI" dirty="0" smtClean="0"/>
              <a:t>...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56" y="1052736"/>
            <a:ext cx="3312368" cy="457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Izhodišča za moj pouk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izbira zemljevida (GoogleMaps, najdi.si ipd.)</a:t>
            </a:r>
          </a:p>
          <a:p>
            <a:r>
              <a:rPr lang="sl-SI" dirty="0" smtClean="0"/>
              <a:t>delo </a:t>
            </a:r>
            <a:r>
              <a:rPr lang="sl-SI" dirty="0" smtClean="0"/>
              <a:t>v računalniški učilnici</a:t>
            </a:r>
          </a:p>
          <a:p>
            <a:r>
              <a:rPr lang="sl-SI" dirty="0" smtClean="0"/>
              <a:t>defrontalizacija pouka</a:t>
            </a:r>
          </a:p>
          <a:p>
            <a:r>
              <a:rPr lang="sl-SI" dirty="0" smtClean="0"/>
              <a:t>učitelj = mentor, učenci delajo samostojno</a:t>
            </a:r>
          </a:p>
          <a:p>
            <a:r>
              <a:rPr lang="sl-SI" dirty="0" smtClean="0"/>
              <a:t>skupinsko delo (razred rešuje skupni problem)</a:t>
            </a:r>
          </a:p>
          <a:p>
            <a:r>
              <a:rPr lang="sl-SI" dirty="0" smtClean="0"/>
              <a:t>objava </a:t>
            </a:r>
            <a:r>
              <a:rPr lang="sl-SI" dirty="0" smtClean="0"/>
              <a:t>izdelkov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19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izdelka pred pričetkom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3600400" cy="419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2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 v razredu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5" r="15246"/>
          <a:stretch/>
        </p:blipFill>
        <p:spPr bwMode="auto">
          <a:xfrm>
            <a:off x="1110680" y="1772816"/>
            <a:ext cx="3515111" cy="4019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r="3972"/>
          <a:stretch/>
        </p:blipFill>
        <p:spPr bwMode="auto">
          <a:xfrm>
            <a:off x="5148064" y="1052736"/>
            <a:ext cx="3768436" cy="487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5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Sodelovalno delo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2798286" cy="4114800"/>
          </a:xfrm>
        </p:spPr>
        <p:txBody>
          <a:bodyPr/>
          <a:lstStyle/>
          <a:p>
            <a:r>
              <a:rPr lang="sl-SI" dirty="0" smtClean="0"/>
              <a:t>Učitelj izdela zemljevid.</a:t>
            </a:r>
          </a:p>
          <a:p>
            <a:r>
              <a:rPr lang="sl-SI" dirty="0" smtClean="0"/>
              <a:t>Povabi učence v zemljevid. </a:t>
            </a:r>
          </a:p>
          <a:p>
            <a:r>
              <a:rPr lang="sl-SI" dirty="0" smtClean="0"/>
              <a:t>Vsi lahko urejamo isti zemljevid. </a:t>
            </a: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5743575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9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SIRIKT_2012_PPT</Template>
  <TotalTime>673</TotalTime>
  <Words>462</Words>
  <Application>Microsoft Office PowerPoint</Application>
  <PresentationFormat>Diaprojekcija na zaslonu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6" baseType="lpstr">
      <vt:lpstr>arnes_presentation_slo</vt:lpstr>
      <vt:lpstr>Spletni zemljevidi kot didaktično sredstvo pri pouku 2. tujega jezika</vt:lpstr>
      <vt:lpstr>Spletni zemljevidi</vt:lpstr>
      <vt:lpstr>Kaj omogočajo storitve spletnih zemljevidov?</vt:lpstr>
      <vt:lpstr>Od kod ideja</vt:lpstr>
      <vt:lpstr>Izbira storitve </vt:lpstr>
      <vt:lpstr>Izhodišča za moj pouk</vt:lpstr>
      <vt:lpstr>Primer izdelka pred pričetkom</vt:lpstr>
      <vt:lpstr>Delo v razredu</vt:lpstr>
      <vt:lpstr>Sodelovalno delo</vt:lpstr>
      <vt:lpstr>OBJAVA</vt:lpstr>
      <vt:lpstr>EMBED / VDELAJ</vt:lpstr>
      <vt:lpstr>Na izkušnjah se učimo</vt:lpstr>
      <vt:lpstr>Didaktični primeri</vt:lpstr>
      <vt:lpstr>Jaz in moj kraj</vt:lpstr>
      <vt:lpstr>PowerPointova predstavitev</vt:lpstr>
      <vt:lpstr>PowerPointova predstavitev</vt:lpstr>
      <vt:lpstr>Evropa</vt:lpstr>
      <vt:lpstr>PowerPointova predstavitev</vt:lpstr>
      <vt:lpstr>Virtualni sprehod po Dunaju</vt:lpstr>
      <vt:lpstr>Vreme</vt:lpstr>
      <vt:lpstr>Zaključek ...</vt:lpstr>
      <vt:lpstr>Spletni zemljevidi...</vt:lpstr>
      <vt:lpstr>Kaj učenci pridobijo?</vt:lpstr>
      <vt:lpstr>Prihodnost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uporabnik_2</dc:creator>
  <cp:lastModifiedBy>mojca</cp:lastModifiedBy>
  <cp:revision>32</cp:revision>
  <dcterms:created xsi:type="dcterms:W3CDTF">2011-03-18T12:54:23Z</dcterms:created>
  <dcterms:modified xsi:type="dcterms:W3CDTF">2012-03-05T22:28:08Z</dcterms:modified>
</cp:coreProperties>
</file>