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9" r:id="rId2"/>
    <p:sldId id="258" r:id="rId3"/>
    <p:sldId id="261" r:id="rId4"/>
    <p:sldId id="262" r:id="rId5"/>
    <p:sldId id="263" r:id="rId6"/>
    <p:sldId id="264" r:id="rId7"/>
    <p:sldId id="265" r:id="rId8"/>
    <p:sldId id="260" r:id="rId9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EB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1" d="100"/>
          <a:sy n="91" d="100"/>
        </p:scale>
        <p:origin x="-3738" y="-108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61C4FA4-D324-4E6D-858E-1B9B33D106B5}" type="datetimeFigureOut">
              <a:rPr lang="sl-SI"/>
              <a:pPr>
                <a:defRPr/>
              </a:pPr>
              <a:t>22.3.2012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C7705D7-290E-4DAF-B1FB-E21E88C0076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847035C-9385-48C8-B616-9913E86CFB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6408712" cy="648072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11560" y="2492896"/>
            <a:ext cx="6121400" cy="432047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35B23358-8869-420C-AED6-9EEC85AE09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C9B6CB3-7AA7-4D2E-92DE-740633ADD5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806579ED-F02E-457A-8F39-40C44F3951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2147"/>
            <a:ext cx="8229600" cy="3867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9AD4C9A3-53D8-4F39-B962-1DE4D596C8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627313" y="476250"/>
            <a:ext cx="6048375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E9814A74-2994-4B6D-BBEB-ECD5C117C4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3CA45E5A-2EA3-4FF7-90EC-7F8E25F997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7489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114659"/>
            <a:ext cx="4040188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7489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114659"/>
            <a:ext cx="4041775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54B3D2D-84B5-4188-AE98-7273164746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1CCAE3D-7275-4DBF-91B0-6812654BEE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5608AD47-1126-4D13-BF14-265F0ADFA3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0352B978-C7B1-4FAD-8371-3E3508108F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2555776" y="476672"/>
            <a:ext cx="6120631" cy="360362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B20D34F1-C3C5-459C-910C-1D65C7B47D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57297"/>
            <a:ext cx="5486400" cy="33702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6C563970-3DBD-4187-AE60-6603D1F099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E61EB836-431A-406B-8D98-4CCE61D632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2312DC50-BF1F-4F9A-86F1-032DCFB65C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08077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8844"/>
            <a:ext cx="8229600" cy="3900486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F38A34F-69C7-49E9-8CB7-52C226E92B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15506B1-6EE0-4014-9089-0C1C7A625C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85725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716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11440"/>
            <a:ext cx="4040188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716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11440"/>
            <a:ext cx="4041775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9CD9304E-A2CB-4009-8911-E0B40754B7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80520F64-FB21-4E21-931B-A67355FA26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F16DF946-77B4-4493-9DDA-2775D801BA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41D88D3F-72DC-4CF6-83D7-B43B49C906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4421"/>
            <a:ext cx="5486400" cy="35131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44736235-63A3-42D7-AA41-A30897EC70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/>
          </p:cNvPicPr>
          <p:nvPr userDrawn="1"/>
        </p:nvPicPr>
        <p:blipFill>
          <a:blip r:embed="rId2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71488" y="981075"/>
            <a:ext cx="82042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19250" y="6357938"/>
            <a:ext cx="554513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1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6013B613-1E61-4B4B-97FF-739B5684D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4" r:id="rId1"/>
    <p:sldLayoutId id="2147484225" r:id="rId2"/>
    <p:sldLayoutId id="2147484226" r:id="rId3"/>
    <p:sldLayoutId id="2147484227" r:id="rId4"/>
    <p:sldLayoutId id="2147484228" r:id="rId5"/>
    <p:sldLayoutId id="2147484229" r:id="rId6"/>
    <p:sldLayoutId id="2147484230" r:id="rId7"/>
    <p:sldLayoutId id="2147484231" r:id="rId8"/>
    <p:sldLayoutId id="2147484232" r:id="rId9"/>
    <p:sldLayoutId id="2147484233" r:id="rId10"/>
    <p:sldLayoutId id="2147484234" r:id="rId11"/>
    <p:sldLayoutId id="2147484235" r:id="rId12"/>
    <p:sldLayoutId id="2147484236" r:id="rId13"/>
    <p:sldLayoutId id="2147484237" r:id="rId14"/>
    <p:sldLayoutId id="2147484238" r:id="rId15"/>
    <p:sldLayoutId id="2147484239" r:id="rId16"/>
    <p:sldLayoutId id="2147484240" r:id="rId17"/>
    <p:sldLayoutId id="2147484241" r:id="rId18"/>
    <p:sldLayoutId id="2147484242" r:id="rId19"/>
    <p:sldLayoutId id="2147484243" r:id="rId20"/>
    <p:sldLayoutId id="2147484244" r:id="rId21"/>
    <p:sldLayoutId id="2147484245" r:id="rId22"/>
    <p:sldLayoutId id="2147484246" r:id="rId2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>
          <a:solidFill>
            <a:srgbClr val="7F7F7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F7F7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F7F7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F7F7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7F7F7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nton.grosek@guest.arnes.si" TargetMode="External"/><Relationship Id="rId2" Type="http://schemas.openxmlformats.org/officeDocument/2006/relationships/hyperlink" Target="mailto:simona.granfol@guest.arnes.si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rss.si/" TargetMode="External"/><Relationship Id="rId2" Type="http://schemas.openxmlformats.org/officeDocument/2006/relationships/hyperlink" Target="http://www.mizks.gov.si/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5"/>
          <p:cNvSpPr>
            <a:spLocks noGrp="1"/>
          </p:cNvSpPr>
          <p:nvPr>
            <p:ph type="ctrTitle"/>
          </p:nvPr>
        </p:nvSpPr>
        <p:spPr>
          <a:xfrm>
            <a:off x="611188" y="1844674"/>
            <a:ext cx="7747026" cy="2298706"/>
          </a:xfrm>
        </p:spPr>
        <p:txBody>
          <a:bodyPr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“</a:t>
            </a:r>
            <a:r>
              <a:rPr lang="sl-SI" dirty="0" err="1" smtClean="0">
                <a:solidFill>
                  <a:schemeClr val="tx1"/>
                </a:solidFill>
              </a:rPr>
              <a:t>netbook</a:t>
            </a:r>
            <a:r>
              <a:rPr lang="sl-SI" dirty="0" smtClean="0">
                <a:solidFill>
                  <a:schemeClr val="tx1"/>
                </a:solidFill>
              </a:rPr>
              <a:t> razred”</a:t>
            </a:r>
            <a:br>
              <a:rPr lang="sl-SI" dirty="0" smtClean="0">
                <a:solidFill>
                  <a:schemeClr val="tx1"/>
                </a:solidFill>
              </a:rPr>
            </a:br>
            <a:r>
              <a:rPr lang="sl-SI" dirty="0" smtClean="0">
                <a:solidFill>
                  <a:schemeClr val="tx1"/>
                </a:solidFill>
              </a:rPr>
              <a:t>ORGANIZACIJA PEDAGOŠKEGA DELA IN NAČRTOVANJE EVALVACIJE NA GIMNAZIJI JOŽETA PLEČNIKA LJUBLJANA</a:t>
            </a:r>
          </a:p>
        </p:txBody>
      </p:sp>
      <p:sp>
        <p:nvSpPr>
          <p:cNvPr id="25603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2910" y="4429132"/>
            <a:ext cx="7572428" cy="431800"/>
          </a:xfrm>
        </p:spPr>
        <p:txBody>
          <a:bodyPr/>
          <a:lstStyle/>
          <a:p>
            <a:pPr algn="ctr"/>
            <a:r>
              <a:rPr lang="sl-SI" b="1" dirty="0" err="1" smtClean="0">
                <a:hlinkClick r:id="rId2"/>
              </a:rPr>
              <a:t>simona.granfol@guest.arnes.si</a:t>
            </a:r>
            <a:r>
              <a:rPr lang="sl-SI" b="1" dirty="0" smtClean="0"/>
              <a:t>, </a:t>
            </a:r>
            <a:r>
              <a:rPr lang="sl-SI" b="1" dirty="0" err="1" smtClean="0">
                <a:hlinkClick r:id="rId3"/>
              </a:rPr>
              <a:t>anton.grosek@guest.arnes.si</a:t>
            </a:r>
            <a:r>
              <a:rPr lang="sl-SI" b="1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000108"/>
            <a:ext cx="8204200" cy="792162"/>
          </a:xfrm>
        </p:spPr>
        <p:txBody>
          <a:bodyPr/>
          <a:lstStyle/>
          <a:p>
            <a:pPr algn="ctr" eaLnBrk="1" hangingPunct="1">
              <a:defRPr/>
            </a:pPr>
            <a:r>
              <a:rPr lang="sl-SI" dirty="0" smtClean="0"/>
              <a:t>“</a:t>
            </a:r>
            <a:r>
              <a:rPr lang="sl-SI" dirty="0" err="1" smtClean="0"/>
              <a:t>netbook</a:t>
            </a:r>
            <a:r>
              <a:rPr lang="sl-SI" dirty="0" smtClean="0"/>
              <a:t> razred” ali  projekt</a:t>
            </a:r>
            <a:br>
              <a:rPr lang="sl-SI" dirty="0" smtClean="0"/>
            </a:br>
            <a:r>
              <a:rPr lang="sl-SI" dirty="0" smtClean="0"/>
              <a:t>Učenje z uporabo prenosnih računalnikov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2143116"/>
            <a:ext cx="8229600" cy="3643321"/>
          </a:xfrm>
        </p:spPr>
        <p:txBody>
          <a:bodyPr/>
          <a:lstStyle/>
          <a:p>
            <a:pPr algn="ctr" eaLnBrk="1" hangingPunct="1"/>
            <a:r>
              <a:rPr lang="sl-SI" dirty="0" smtClean="0"/>
              <a:t>triletni pilotni projekt v okviru projekta Informatizacija slovenskega šolstva </a:t>
            </a:r>
          </a:p>
          <a:p>
            <a:pPr algn="ctr" eaLnBrk="1" hangingPunct="1">
              <a:buNone/>
            </a:pPr>
            <a:r>
              <a:rPr lang="sl-SI" dirty="0" smtClean="0"/>
              <a:t>	(</a:t>
            </a:r>
            <a:r>
              <a:rPr lang="sl-SI" dirty="0" err="1" smtClean="0">
                <a:hlinkClick r:id="rId2"/>
              </a:rPr>
              <a:t>www.mizks.gov.si</a:t>
            </a:r>
            <a:r>
              <a:rPr lang="sl-SI" dirty="0" smtClean="0"/>
              <a:t> in </a:t>
            </a:r>
            <a:r>
              <a:rPr lang="sl-SI" dirty="0" err="1" smtClean="0">
                <a:hlinkClick r:id="rId3"/>
              </a:rPr>
              <a:t>www.zrss.si</a:t>
            </a:r>
            <a:r>
              <a:rPr lang="sl-SI" dirty="0" smtClean="0"/>
              <a:t>)</a:t>
            </a:r>
          </a:p>
          <a:p>
            <a:pPr algn="ctr" eaLnBrk="1" hangingPunct="1">
              <a:buNone/>
            </a:pPr>
            <a:endParaRPr lang="sl-SI" dirty="0" smtClean="0"/>
          </a:p>
          <a:p>
            <a:pPr algn="ctr" eaLnBrk="1" hangingPunct="1"/>
            <a:r>
              <a:rPr lang="sl-SI" dirty="0" smtClean="0"/>
              <a:t>nadaljevanje šolskega pilotnega projekta Digitalno opismenjevanje v okviru projekta Posodobitev gimnazije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7AFD579F-7507-437B-B3EE-C72984167E16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928670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Cilji projekta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714488"/>
            <a:ext cx="8229600" cy="3900488"/>
          </a:xfrm>
        </p:spPr>
        <p:txBody>
          <a:bodyPr/>
          <a:lstStyle/>
          <a:p>
            <a:pPr eaLnBrk="1" hangingPunct="1"/>
            <a:r>
              <a:rPr lang="sl-SI" b="1" dirty="0" err="1" smtClean="0">
                <a:solidFill>
                  <a:schemeClr val="tx1"/>
                </a:solidFill>
              </a:rPr>
              <a:t>kurikularni</a:t>
            </a:r>
            <a:r>
              <a:rPr lang="sl-SI" dirty="0" smtClean="0"/>
              <a:t>: </a:t>
            </a:r>
            <a:r>
              <a:rPr lang="sl-SI" sz="2400" dirty="0" smtClean="0"/>
              <a:t>evidentirati učne cilje, ki jih je smiselno uresničevati s pomočjo IKT</a:t>
            </a:r>
          </a:p>
          <a:p>
            <a:pPr eaLnBrk="1" hangingPunct="1"/>
            <a:r>
              <a:rPr lang="sl-SI" b="1" dirty="0" err="1" smtClean="0">
                <a:solidFill>
                  <a:schemeClr val="tx1"/>
                </a:solidFill>
              </a:rPr>
              <a:t>evalvacijski</a:t>
            </a:r>
            <a:r>
              <a:rPr lang="sl-SI" dirty="0" smtClean="0"/>
              <a:t>: </a:t>
            </a:r>
            <a:r>
              <a:rPr lang="sl-SI" sz="2400" dirty="0" smtClean="0"/>
              <a:t>ugotavljanje dosežkov dijakov/dijakinj pri učenju z uporabo IKT (evidentiranje, merjenje?)</a:t>
            </a:r>
          </a:p>
          <a:p>
            <a:pPr eaLnBrk="1" hangingPunct="1"/>
            <a:r>
              <a:rPr lang="sl-SI" b="1" dirty="0" smtClean="0">
                <a:solidFill>
                  <a:schemeClr val="tx1"/>
                </a:solidFill>
              </a:rPr>
              <a:t>izobraževalni v širšem smislu</a:t>
            </a:r>
            <a:r>
              <a:rPr lang="sl-SI" dirty="0" smtClean="0"/>
              <a:t>: </a:t>
            </a:r>
            <a:r>
              <a:rPr lang="sl-SI" sz="2400" dirty="0" smtClean="0"/>
              <a:t>razvijati digitalno pismenost pri dijakih/dijakinjah in učiteljicah/učiteljih</a:t>
            </a:r>
          </a:p>
          <a:p>
            <a:pPr eaLnBrk="1" hangingPunct="1"/>
            <a:r>
              <a:rPr lang="sl-SI" b="1" dirty="0" smtClean="0">
                <a:solidFill>
                  <a:schemeClr val="tx1"/>
                </a:solidFill>
              </a:rPr>
              <a:t>organizacijski</a:t>
            </a:r>
            <a:r>
              <a:rPr lang="sl-SI" dirty="0" smtClean="0"/>
              <a:t>: </a:t>
            </a:r>
            <a:r>
              <a:rPr lang="sl-SI" sz="2400" dirty="0" smtClean="0"/>
              <a:t>oblikovati pravila/smernice za uporabo računalnikov pri pouku</a:t>
            </a:r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7AFD579F-7507-437B-B3EE-C72984167E16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928670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Načrtovanje pedagoškega dela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643050"/>
            <a:ext cx="8229600" cy="4143404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sl-SI" dirty="0" smtClean="0"/>
              <a:t>LDN z evidenco učnih ciljev, ki jih bomo uresničevali s pomočjo IKT, za vsak predmet 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sl-SI" dirty="0" smtClean="0"/>
              <a:t>Pregled znanj, ki jih bomo pri tem izvajanju aktivnosti potrebovali (vsi) - načrt izobraževanj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sl-SI" dirty="0" smtClean="0"/>
              <a:t>Načrtovanje skupnih strategij uporabe IKT pri tistih predmetih, kjer so načrtovane podobne ali enake dejavnosti z uporabo IKT 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sl-SI" dirty="0" smtClean="0"/>
              <a:t>Načrt postopne in kontinuirane razporeditve ur v šol. letu</a:t>
            </a:r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7AFD579F-7507-437B-B3EE-C72984167E16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928670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Evalvacija pedagoškega dela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714488"/>
            <a:ext cx="8229600" cy="3900488"/>
          </a:xfrm>
        </p:spPr>
        <p:txBody>
          <a:bodyPr/>
          <a:lstStyle/>
          <a:p>
            <a:pPr marL="514350" indent="-514350" eaLnBrk="1" hangingPunct="1">
              <a:buAutoNum type="arabicPeriod"/>
            </a:pPr>
            <a:r>
              <a:rPr lang="sl-SI" dirty="0" smtClean="0"/>
              <a:t>Redni mesečni sestanki razrednega učiteljskega zbora</a:t>
            </a:r>
          </a:p>
          <a:p>
            <a:pPr marL="514350" indent="-514350" eaLnBrk="1" hangingPunct="1">
              <a:buAutoNum type="arabicPeriod"/>
            </a:pPr>
            <a:r>
              <a:rPr lang="sl-SI" dirty="0" smtClean="0"/>
              <a:t>Hospitacije (pri vsakem predmetu </a:t>
            </a:r>
            <a:r>
              <a:rPr lang="sl-SI" dirty="0" err="1" smtClean="0"/>
              <a:t>kolegialne</a:t>
            </a:r>
            <a:r>
              <a:rPr lang="sl-SI" dirty="0" smtClean="0"/>
              <a:t> hospitacije znotraj razrednega učiteljskega zbora, hospitacija vodje projekta in ravnatelja)</a:t>
            </a:r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sl-SI" dirty="0" smtClean="0"/>
              <a:t>Vprašalniki za dijake in individualni razgovori </a:t>
            </a:r>
          </a:p>
          <a:p>
            <a:pPr marL="514350" indent="-514350" eaLnBrk="1" hangingPunct="1">
              <a:buAutoNum type="arabicPeriod"/>
            </a:pPr>
            <a:r>
              <a:rPr lang="sl-SI" dirty="0" smtClean="0"/>
              <a:t>Vprašalniki za starše</a:t>
            </a:r>
          </a:p>
          <a:p>
            <a:pPr marL="514350" indent="-514350" eaLnBrk="1" hangingPunct="1">
              <a:buAutoNum type="arabicPeriod"/>
            </a:pPr>
            <a:r>
              <a:rPr lang="sl-SI" dirty="0" smtClean="0"/>
              <a:t>Vprašalniki za učitelje</a:t>
            </a:r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7AFD579F-7507-437B-B3EE-C72984167E16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928670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Kaj </a:t>
            </a:r>
            <a:r>
              <a:rPr lang="sl-SI" dirty="0" err="1" smtClean="0"/>
              <a:t>evalviramo</a:t>
            </a:r>
            <a:r>
              <a:rPr lang="sl-SI" dirty="0" smtClean="0"/>
              <a:t>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2143116"/>
            <a:ext cx="8286808" cy="3900488"/>
          </a:xfrm>
        </p:spPr>
        <p:txBody>
          <a:bodyPr/>
          <a:lstStyle/>
          <a:p>
            <a:pPr eaLnBrk="1" hangingPunct="1"/>
            <a:r>
              <a:rPr lang="sl-SI" dirty="0" smtClean="0"/>
              <a:t>branje besedil v elektronski obliki in besedil v papirnati obliki </a:t>
            </a:r>
            <a:r>
              <a:rPr lang="sl-SI" sz="2400" dirty="0" smtClean="0"/>
              <a:t>(skupna raziskava z g. E. </a:t>
            </a:r>
            <a:r>
              <a:rPr lang="sl-SI" sz="2400" dirty="0" err="1" smtClean="0"/>
              <a:t>Bolhuisom</a:t>
            </a:r>
            <a:r>
              <a:rPr lang="sl-SI" sz="2400" dirty="0" smtClean="0"/>
              <a:t>)</a:t>
            </a:r>
          </a:p>
          <a:p>
            <a:pPr eaLnBrk="1" hangingPunct="1"/>
            <a:r>
              <a:rPr lang="sl-SI" dirty="0" smtClean="0"/>
              <a:t>znanja dijakov na področju uporabe IKT za učenje</a:t>
            </a:r>
          </a:p>
          <a:p>
            <a:pPr eaLnBrk="1" hangingPunct="1"/>
            <a:r>
              <a:rPr lang="sl-SI" dirty="0" smtClean="0"/>
              <a:t>aktivnosti dijakov/dijakinj med poukom pri uporabi IKT</a:t>
            </a:r>
          </a:p>
          <a:p>
            <a:pPr eaLnBrk="1" hangingPunct="1">
              <a:buNone/>
            </a:pPr>
            <a:endParaRPr lang="en-US" dirty="0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7AFD579F-7507-437B-B3EE-C72984167E16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928670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Kaj </a:t>
            </a:r>
            <a:r>
              <a:rPr lang="sl-SI" dirty="0" err="1" smtClean="0"/>
              <a:t>evalviramo</a:t>
            </a:r>
            <a:r>
              <a:rPr lang="sl-SI" dirty="0" smtClean="0"/>
              <a:t>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2143116"/>
            <a:ext cx="8286808" cy="3900488"/>
          </a:xfrm>
        </p:spPr>
        <p:txBody>
          <a:bodyPr/>
          <a:lstStyle/>
          <a:p>
            <a:pPr eaLnBrk="1" hangingPunct="1"/>
            <a:r>
              <a:rPr lang="sl-SI" dirty="0" smtClean="0"/>
              <a:t>delanje zapiskov v elektronski obliki</a:t>
            </a:r>
            <a:endParaRPr lang="sl-SI" sz="2800" dirty="0" smtClean="0"/>
          </a:p>
          <a:p>
            <a:pPr eaLnBrk="1" hangingPunct="1"/>
            <a:r>
              <a:rPr lang="sl-SI" dirty="0" smtClean="0"/>
              <a:t>odnos dijakov/dijakinj, staršev in profesoric do uporabe </a:t>
            </a:r>
            <a:r>
              <a:rPr lang="sl-SI" dirty="0" err="1" smtClean="0"/>
              <a:t>IKTpri</a:t>
            </a:r>
            <a:r>
              <a:rPr lang="sl-SI" dirty="0" smtClean="0"/>
              <a:t> pouku</a:t>
            </a:r>
          </a:p>
          <a:p>
            <a:pPr eaLnBrk="1" hangingPunct="1"/>
            <a:r>
              <a:rPr lang="sl-SI" dirty="0" smtClean="0">
                <a:solidFill>
                  <a:schemeClr val="tx1"/>
                </a:solidFill>
              </a:rPr>
              <a:t>učni dosežki dijakov?</a:t>
            </a:r>
          </a:p>
          <a:p>
            <a:pPr eaLnBrk="1" hangingPunct="1"/>
            <a:endParaRPr lang="sl-SI" dirty="0" smtClean="0">
              <a:solidFill>
                <a:schemeClr val="tx1"/>
              </a:solidFill>
            </a:endParaRPr>
          </a:p>
          <a:p>
            <a:pPr eaLnBrk="1" hangingPunct="1"/>
            <a:endParaRPr lang="sl-SI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sl-SI" dirty="0" smtClean="0">
              <a:solidFill>
                <a:schemeClr val="tx1"/>
              </a:solidFill>
            </a:endParaRPr>
          </a:p>
          <a:p>
            <a:pPr eaLnBrk="1" hangingPunct="1"/>
            <a:endParaRPr lang="sl-SI" dirty="0" smtClean="0"/>
          </a:p>
          <a:p>
            <a:pPr eaLnBrk="1" hangingPunct="1"/>
            <a:endParaRPr lang="sl-SI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7AFD579F-7507-437B-B3EE-C72984167E16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765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0" y="6429375"/>
            <a:ext cx="8207375" cy="428625"/>
          </a:xfrm>
          <a:noFill/>
        </p:spPr>
        <p:txBody>
          <a:bodyPr/>
          <a:lstStyle/>
          <a:p>
            <a:endParaRPr lang="sl-SI" smtClean="0"/>
          </a:p>
          <a:p>
            <a:fld id="{A9B19FE5-810D-40A3-BE28-DA46F468C48E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nes_presentation_slo">
  <a:themeElements>
    <a:clrScheme name="arnes_presentation_slo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3300"/>
      </a:hlink>
      <a:folHlink>
        <a:srgbClr val="FF3300"/>
      </a:folHlink>
    </a:clrScheme>
    <a:fontScheme name="arnes_presentation_slo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rnes_presentation_s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3300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arnes_presentation_slo</Template>
  <TotalTime>521</TotalTime>
  <Words>246</Words>
  <Application>Microsoft Office PowerPoint</Application>
  <PresentationFormat>Diaprojekcija na zaslonu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arnes_presentation_slo</vt:lpstr>
      <vt:lpstr>“netbook razred” ORGANIZACIJA PEDAGOŠKEGA DELA IN NAČRTOVANJE EVALVACIJE NA GIMNAZIJI JOŽETA PLEČNIKA LJUBLJANA</vt:lpstr>
      <vt:lpstr>“netbook razred” ali  projekt Učenje z uporabo prenosnih računalnikov</vt:lpstr>
      <vt:lpstr>Cilji projekta</vt:lpstr>
      <vt:lpstr>Načrtovanje pedagoškega dela</vt:lpstr>
      <vt:lpstr>Evalvacija pedagoškega dela</vt:lpstr>
      <vt:lpstr>Kaj evalviramo?</vt:lpstr>
      <vt:lpstr>Kaj evalviramo?</vt:lpstr>
      <vt:lpstr>Diapozitiv 8</vt:lpstr>
    </vt:vector>
  </TitlesOfParts>
  <Company>ARNES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predavanja</dc:title>
  <dc:creator>Domen</dc:creator>
  <cp:lastModifiedBy>GJP</cp:lastModifiedBy>
  <cp:revision>66</cp:revision>
  <dcterms:created xsi:type="dcterms:W3CDTF">2007-04-11T10:22:40Z</dcterms:created>
  <dcterms:modified xsi:type="dcterms:W3CDTF">2012-03-22T11:07:16Z</dcterms:modified>
</cp:coreProperties>
</file>