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256" r:id="rId2"/>
    <p:sldId id="684" r:id="rId3"/>
    <p:sldId id="637" r:id="rId4"/>
    <p:sldId id="719" r:id="rId5"/>
    <p:sldId id="756" r:id="rId6"/>
    <p:sldId id="757" r:id="rId7"/>
    <p:sldId id="758" r:id="rId8"/>
    <p:sldId id="762" r:id="rId9"/>
    <p:sldId id="763" r:id="rId10"/>
    <p:sldId id="764" r:id="rId11"/>
    <p:sldId id="631" r:id="rId12"/>
    <p:sldId id="635" r:id="rId13"/>
    <p:sldId id="639" r:id="rId14"/>
    <p:sldId id="765" r:id="rId15"/>
    <p:sldId id="766" r:id="rId16"/>
    <p:sldId id="752" r:id="rId17"/>
    <p:sldId id="760" r:id="rId18"/>
    <p:sldId id="761" r:id="rId19"/>
    <p:sldId id="754" r:id="rId20"/>
    <p:sldId id="768" r:id="rId21"/>
    <p:sldId id="767" r:id="rId22"/>
    <p:sldId id="769" r:id="rId23"/>
    <p:sldId id="770" r:id="rId24"/>
    <p:sldId id="771" r:id="rId25"/>
    <p:sldId id="673" r:id="rId26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CC00"/>
    <a:srgbClr val="FF6600"/>
    <a:srgbClr val="00FF00"/>
    <a:srgbClr val="800000"/>
    <a:srgbClr val="000000"/>
    <a:srgbClr val="FF0066"/>
    <a:srgbClr val="FF33CC"/>
    <a:srgbClr val="663300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00" autoAdjust="0"/>
  </p:normalViewPr>
  <p:slideViewPr>
    <p:cSldViewPr>
      <p:cViewPr>
        <p:scale>
          <a:sx n="130" d="100"/>
          <a:sy n="130" d="100"/>
        </p:scale>
        <p:origin x="-107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MyDocsDoma\A_PISA\InitialReport\101001%20Svn\FIG_Vol1Ch2_2.0%20svn%20ppt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DocsDoma\K_KonferenceClanki\110704%20Seminar%20ICILS\Graf%20povpre&#269;ij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DocsDoma\K_KonferenceClanki\110704%20Seminar%20ICILS\PISA%202009%20Vol%20VI\Chap2_Fig%20svn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DocsDoma\K_KonferenceClanki\110704%20Seminar%20ICILS\PISA%202009%20Vol%20VI\Chap2_Fig%20svn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DocsDoma\K_KonferenceClanki\110704%20Seminar%20ICILS\PISA%202009%20Vol%20VI\Chap2_Fig%20svn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DocsDoma\K_KonferenceClanki\110704%20Seminar%20ICILS\PISA%202009%20Vol%20VI\Chap2_Fig%20svn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MyDocsDoma\A_PISA\InitialReport\101001%20Svn\FIG_Vol1Ch2_2.0%20svn%20ppt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MyDocsDoma\A_PISA\InitialReport\101001%20Svn\FIG_Vol1Ch2_2.0%20svn%20ppt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DocsDoma\K_KonferenceClanki\110704%20Seminar%20ICILS\PISA%202009%20Vol%20VI\Chap2_Fig%20svn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DocsDoma\K_KonferenceClanki\110227%20Portoro&#382;%20mar%2011%20Pomo&#269;niki%20ravnateljev%20PISA%202009\Graf%20povpre&#269;ij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DocsDoma\K_KonferenceClanki\110704%20Seminar%20ICILS\Graf%20povpre&#269;ij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DocsDoma\K_KonferenceClanki\110227%20Portoro&#382;%20mar%2011%20Pomo&#269;niki%20ravnateljev%20PISA%202009\Graf%20povpre&#269;ij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DocsDoma\K_KonferenceClanki\110227%20Portoro&#382;%20mar%2011%20Pomo&#269;niki%20ravnateljev%20PISA%202009\Graf%20povpre&#269;ij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DocsDoma\K_KonferenceClanki\110704%20Seminar%20ICILS\Graf%20povpre&#269;ij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l-SI"/>
  <c:style val="3"/>
  <c:chart>
    <c:plotArea>
      <c:layout>
        <c:manualLayout>
          <c:layoutTarget val="inner"/>
          <c:xMode val="edge"/>
          <c:yMode val="edge"/>
          <c:x val="3.8331355461282461E-2"/>
          <c:y val="1.661477429825118E-2"/>
          <c:w val="0.95762878706443388"/>
          <c:h val="0.76570730901003792"/>
        </c:manualLayout>
      </c:layout>
      <c:barChart>
        <c:barDir val="col"/>
        <c:grouping val="stacked"/>
        <c:ser>
          <c:idx val="4"/>
          <c:order val="0"/>
          <c:tx>
            <c:strRef>
              <c:f>'Data(I.2.15)'!$D$8</c:f>
              <c:strCache>
                <c:ptCount val="1"/>
                <c:pt idx="0">
                  <c:v>1. a raven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'Data(I.2.15)'!$A$11:$A$77</c:f>
              <c:strCache>
                <c:ptCount val="65"/>
                <c:pt idx="0">
                  <c:v>Šanghaj-Kitajska</c:v>
                </c:pt>
                <c:pt idx="1">
                  <c:v>Koreja</c:v>
                </c:pt>
                <c:pt idx="2">
                  <c:v>Finska</c:v>
                </c:pt>
                <c:pt idx="3">
                  <c:v>Hongkong-Kitajska</c:v>
                </c:pt>
                <c:pt idx="4">
                  <c:v>Kanada</c:v>
                </c:pt>
                <c:pt idx="5">
                  <c:v>Singapur</c:v>
                </c:pt>
                <c:pt idx="6">
                  <c:v>Estonija</c:v>
                </c:pt>
                <c:pt idx="7">
                  <c:v>Japonska</c:v>
                </c:pt>
                <c:pt idx="8">
                  <c:v>Avstralija</c:v>
                </c:pt>
                <c:pt idx="9">
                  <c:v>Nizozemska</c:v>
                </c:pt>
                <c:pt idx="10">
                  <c:v>Nova Zelandija</c:v>
                </c:pt>
                <c:pt idx="11">
                  <c:v>Macao-Kitajska</c:v>
                </c:pt>
                <c:pt idx="12">
                  <c:v>Norveška</c:v>
                </c:pt>
                <c:pt idx="13">
                  <c:v>Poljska</c:v>
                </c:pt>
                <c:pt idx="14">
                  <c:v>Danska</c:v>
                </c:pt>
                <c:pt idx="15">
                  <c:v>Kitajski Tajpej</c:v>
                </c:pt>
                <c:pt idx="16">
                  <c:v>Lihtenštajn</c:v>
                </c:pt>
                <c:pt idx="17">
                  <c:v>Švica</c:v>
                </c:pt>
                <c:pt idx="18">
                  <c:v>Islandija</c:v>
                </c:pt>
                <c:pt idx="19">
                  <c:v>Irska</c:v>
                </c:pt>
                <c:pt idx="20">
                  <c:v>Švedska</c:v>
                </c:pt>
                <c:pt idx="21">
                  <c:v>Madžarska</c:v>
                </c:pt>
                <c:pt idx="22">
                  <c:v>Latvija</c:v>
                </c:pt>
                <c:pt idx="23">
                  <c:v>ZDA</c:v>
                </c:pt>
                <c:pt idx="24">
                  <c:v>Portugalska</c:v>
                </c:pt>
                <c:pt idx="25">
                  <c:v>Belgija</c:v>
                </c:pt>
                <c:pt idx="26">
                  <c:v>Velika Britanija</c:v>
                </c:pt>
                <c:pt idx="27">
                  <c:v>Nemčija</c:v>
                </c:pt>
                <c:pt idx="28">
                  <c:v>Španija</c:v>
                </c:pt>
                <c:pt idx="29">
                  <c:v>Francija</c:v>
                </c:pt>
                <c:pt idx="30">
                  <c:v>Italija</c:v>
                </c:pt>
                <c:pt idx="31">
                  <c:v>Slovenija</c:v>
                </c:pt>
                <c:pt idx="32">
                  <c:v>Grčija</c:v>
                </c:pt>
                <c:pt idx="33">
                  <c:v>Slovaška</c:v>
                </c:pt>
                <c:pt idx="34">
                  <c:v>Hrvaška</c:v>
                </c:pt>
                <c:pt idx="35">
                  <c:v>Češka</c:v>
                </c:pt>
                <c:pt idx="36">
                  <c:v>Litva</c:v>
                </c:pt>
                <c:pt idx="37">
                  <c:v>Turčija</c:v>
                </c:pt>
                <c:pt idx="38">
                  <c:v>Luksemburg</c:v>
                </c:pt>
                <c:pt idx="39">
                  <c:v>Izrael</c:v>
                </c:pt>
                <c:pt idx="40">
                  <c:v>Rusija</c:v>
                </c:pt>
                <c:pt idx="41">
                  <c:v>Avstrija</c:v>
                </c:pt>
                <c:pt idx="42">
                  <c:v>Čile</c:v>
                </c:pt>
                <c:pt idx="43">
                  <c:v>Dubaj (UAE)</c:v>
                </c:pt>
                <c:pt idx="44">
                  <c:v>Srbija</c:v>
                </c:pt>
                <c:pt idx="45">
                  <c:v>Mehika</c:v>
                </c:pt>
                <c:pt idx="46">
                  <c:v>Romunija</c:v>
                </c:pt>
                <c:pt idx="47">
                  <c:v>Bolgarija</c:v>
                </c:pt>
                <c:pt idx="48">
                  <c:v>Urugvaj</c:v>
                </c:pt>
                <c:pt idx="49">
                  <c:v>Tajska</c:v>
                </c:pt>
                <c:pt idx="50">
                  <c:v>Trinidad in Tobago</c:v>
                </c:pt>
                <c:pt idx="51">
                  <c:v>Kolumbija</c:v>
                </c:pt>
                <c:pt idx="52">
                  <c:v>Jordanija</c:v>
                </c:pt>
                <c:pt idx="53">
                  <c:v>Črna Gora</c:v>
                </c:pt>
                <c:pt idx="54">
                  <c:v>Brazilija</c:v>
                </c:pt>
                <c:pt idx="55">
                  <c:v>Tunizija</c:v>
                </c:pt>
                <c:pt idx="56">
                  <c:v>Argentina</c:v>
                </c:pt>
                <c:pt idx="57">
                  <c:v>Indonezija</c:v>
                </c:pt>
                <c:pt idx="58">
                  <c:v>Albanija</c:v>
                </c:pt>
                <c:pt idx="59">
                  <c:v>Kazahstan</c:v>
                </c:pt>
                <c:pt idx="60">
                  <c:v>Katar</c:v>
                </c:pt>
                <c:pt idx="61">
                  <c:v>Peru</c:v>
                </c:pt>
                <c:pt idx="62">
                  <c:v>Panama</c:v>
                </c:pt>
                <c:pt idx="63">
                  <c:v>Azerbajdžan</c:v>
                </c:pt>
                <c:pt idx="64">
                  <c:v>Kirgizistan</c:v>
                </c:pt>
              </c:strCache>
            </c:strRef>
          </c:cat>
          <c:val>
            <c:numRef>
              <c:f>'Data(I.2.15)'!$D$11:$D$77</c:f>
              <c:numCache>
                <c:formatCode>0.0</c:formatCode>
                <c:ptCount val="65"/>
                <c:pt idx="0">
                  <c:v>-3.4013721483842172</c:v>
                </c:pt>
                <c:pt idx="1">
                  <c:v>-4.6787650245073422</c:v>
                </c:pt>
                <c:pt idx="2">
                  <c:v>-6.3832562890611984</c:v>
                </c:pt>
                <c:pt idx="3">
                  <c:v>-6.5993186873551402</c:v>
                </c:pt>
                <c:pt idx="4">
                  <c:v>-7.9226244673296371</c:v>
                </c:pt>
                <c:pt idx="5">
                  <c:v>-9.2925462700632959</c:v>
                </c:pt>
                <c:pt idx="6">
                  <c:v>-10.608509757561739</c:v>
                </c:pt>
                <c:pt idx="7">
                  <c:v>-8.9065439144553267</c:v>
                </c:pt>
                <c:pt idx="8">
                  <c:v>-9.9636287816382136</c:v>
                </c:pt>
                <c:pt idx="9">
                  <c:v>-12.456409384326605</c:v>
                </c:pt>
                <c:pt idx="10">
                  <c:v>-10.173917032775055</c:v>
                </c:pt>
                <c:pt idx="11">
                  <c:v>-11.989435325338524</c:v>
                </c:pt>
                <c:pt idx="12">
                  <c:v>-11.033652738613378</c:v>
                </c:pt>
                <c:pt idx="13">
                  <c:v>-11.278294146446227</c:v>
                </c:pt>
                <c:pt idx="14">
                  <c:v>-11.697347820148023</c:v>
                </c:pt>
                <c:pt idx="15">
                  <c:v>-11.414573550535358</c:v>
                </c:pt>
                <c:pt idx="16">
                  <c:v>-12.837262311314069</c:v>
                </c:pt>
                <c:pt idx="17">
                  <c:v>-12.051621811384924</c:v>
                </c:pt>
                <c:pt idx="18">
                  <c:v>-11.515235277861358</c:v>
                </c:pt>
                <c:pt idx="19">
                  <c:v>-11.809628904789166</c:v>
                </c:pt>
                <c:pt idx="20">
                  <c:v>-11.672760289058274</c:v>
                </c:pt>
                <c:pt idx="21">
                  <c:v>-12.28693097942787</c:v>
                </c:pt>
                <c:pt idx="22">
                  <c:v>-13.882613810123328</c:v>
                </c:pt>
                <c:pt idx="23">
                  <c:v>-13.105105041121922</c:v>
                </c:pt>
                <c:pt idx="24">
                  <c:v>-13.014171239832518</c:v>
                </c:pt>
                <c:pt idx="25">
                  <c:v>-11.88411962653654</c:v>
                </c:pt>
                <c:pt idx="26">
                  <c:v>-13.356775201648126</c:v>
                </c:pt>
                <c:pt idx="27">
                  <c:v>-13.250627003528814</c:v>
                </c:pt>
                <c:pt idx="28">
                  <c:v>-13.621473022732648</c:v>
                </c:pt>
                <c:pt idx="29">
                  <c:v>-11.791155415447481</c:v>
                </c:pt>
                <c:pt idx="30">
                  <c:v>-14.380470810535074</c:v>
                </c:pt>
                <c:pt idx="31">
                  <c:v>-15.182715011978654</c:v>
                </c:pt>
                <c:pt idx="32">
                  <c:v>-14.334905539517306</c:v>
                </c:pt>
                <c:pt idx="33">
                  <c:v>-15.850678302613431</c:v>
                </c:pt>
                <c:pt idx="34">
                  <c:v>-16.461548402249889</c:v>
                </c:pt>
                <c:pt idx="35">
                  <c:v>-16.750687711141062</c:v>
                </c:pt>
                <c:pt idx="36">
                  <c:v>-17.89400745130029</c:v>
                </c:pt>
                <c:pt idx="37">
                  <c:v>-18.1326311714231</c:v>
                </c:pt>
                <c:pt idx="38">
                  <c:v>-15.660769410883503</c:v>
                </c:pt>
                <c:pt idx="39">
                  <c:v>-14.715954646975883</c:v>
                </c:pt>
                <c:pt idx="40">
                  <c:v>-18.96314227241481</c:v>
                </c:pt>
                <c:pt idx="41">
                  <c:v>-17.492816725279763</c:v>
                </c:pt>
                <c:pt idx="42">
                  <c:v>-21.936401180194242</c:v>
                </c:pt>
                <c:pt idx="43">
                  <c:v>-17.918441110243169</c:v>
                </c:pt>
                <c:pt idx="44">
                  <c:v>-22.074395654396731</c:v>
                </c:pt>
                <c:pt idx="45">
                  <c:v>-25.496074181042715</c:v>
                </c:pt>
                <c:pt idx="46">
                  <c:v>-23.615990072077711</c:v>
                </c:pt>
                <c:pt idx="47">
                  <c:v>-20.087874405057931</c:v>
                </c:pt>
                <c:pt idx="48">
                  <c:v>-23.912950222677914</c:v>
                </c:pt>
                <c:pt idx="49">
                  <c:v>-31.732433278298952</c:v>
                </c:pt>
                <c:pt idx="50">
                  <c:v>-20.96798282872766</c:v>
                </c:pt>
                <c:pt idx="51">
                  <c:v>-29.01927792639599</c:v>
                </c:pt>
                <c:pt idx="52">
                  <c:v>-27.611799243833726</c:v>
                </c:pt>
                <c:pt idx="53">
                  <c:v>-27.838202037296288</c:v>
                </c:pt>
                <c:pt idx="54">
                  <c:v>-28.589539980316449</c:v>
                </c:pt>
                <c:pt idx="55">
                  <c:v>-29.599978400774535</c:v>
                </c:pt>
                <c:pt idx="56">
                  <c:v>-25.02507811859989</c:v>
                </c:pt>
                <c:pt idx="57">
                  <c:v>-37.600921361583104</c:v>
                </c:pt>
                <c:pt idx="58">
                  <c:v>-26.641002087589126</c:v>
                </c:pt>
                <c:pt idx="59">
                  <c:v>-30.743956163521052</c:v>
                </c:pt>
                <c:pt idx="60">
                  <c:v>-23.203495022434435</c:v>
                </c:pt>
                <c:pt idx="61">
                  <c:v>-28.652338639972086</c:v>
                </c:pt>
                <c:pt idx="62">
                  <c:v>-28.902821936545589</c:v>
                </c:pt>
                <c:pt idx="63">
                  <c:v>-36.917128776888902</c:v>
                </c:pt>
                <c:pt idx="64">
                  <c:v>-23.762618303481489</c:v>
                </c:pt>
              </c:numCache>
            </c:numRef>
          </c:val>
        </c:ser>
        <c:ser>
          <c:idx val="2"/>
          <c:order val="1"/>
          <c:tx>
            <c:strRef>
              <c:f>'Data(I.2.15)'!$C$8</c:f>
              <c:strCache>
                <c:ptCount val="1"/>
                <c:pt idx="0">
                  <c:v>1. b raven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'Data(I.2.15)'!$A$11:$A$77</c:f>
              <c:strCache>
                <c:ptCount val="65"/>
                <c:pt idx="0">
                  <c:v>Šanghaj-Kitajska</c:v>
                </c:pt>
                <c:pt idx="1">
                  <c:v>Koreja</c:v>
                </c:pt>
                <c:pt idx="2">
                  <c:v>Finska</c:v>
                </c:pt>
                <c:pt idx="3">
                  <c:v>Hongkong-Kitajska</c:v>
                </c:pt>
                <c:pt idx="4">
                  <c:v>Kanada</c:v>
                </c:pt>
                <c:pt idx="5">
                  <c:v>Singapur</c:v>
                </c:pt>
                <c:pt idx="6">
                  <c:v>Estonija</c:v>
                </c:pt>
                <c:pt idx="7">
                  <c:v>Japonska</c:v>
                </c:pt>
                <c:pt idx="8">
                  <c:v>Avstralija</c:v>
                </c:pt>
                <c:pt idx="9">
                  <c:v>Nizozemska</c:v>
                </c:pt>
                <c:pt idx="10">
                  <c:v>Nova Zelandija</c:v>
                </c:pt>
                <c:pt idx="11">
                  <c:v>Macao-Kitajska</c:v>
                </c:pt>
                <c:pt idx="12">
                  <c:v>Norveška</c:v>
                </c:pt>
                <c:pt idx="13">
                  <c:v>Poljska</c:v>
                </c:pt>
                <c:pt idx="14">
                  <c:v>Danska</c:v>
                </c:pt>
                <c:pt idx="15">
                  <c:v>Kitajski Tajpej</c:v>
                </c:pt>
                <c:pt idx="16">
                  <c:v>Lihtenštajn</c:v>
                </c:pt>
                <c:pt idx="17">
                  <c:v>Švica</c:v>
                </c:pt>
                <c:pt idx="18">
                  <c:v>Islandija</c:v>
                </c:pt>
                <c:pt idx="19">
                  <c:v>Irska</c:v>
                </c:pt>
                <c:pt idx="20">
                  <c:v>Švedska</c:v>
                </c:pt>
                <c:pt idx="21">
                  <c:v>Madžarska</c:v>
                </c:pt>
                <c:pt idx="22">
                  <c:v>Latvija</c:v>
                </c:pt>
                <c:pt idx="23">
                  <c:v>ZDA</c:v>
                </c:pt>
                <c:pt idx="24">
                  <c:v>Portugalska</c:v>
                </c:pt>
                <c:pt idx="25">
                  <c:v>Belgija</c:v>
                </c:pt>
                <c:pt idx="26">
                  <c:v>Velika Britanija</c:v>
                </c:pt>
                <c:pt idx="27">
                  <c:v>Nemčija</c:v>
                </c:pt>
                <c:pt idx="28">
                  <c:v>Španija</c:v>
                </c:pt>
                <c:pt idx="29">
                  <c:v>Francija</c:v>
                </c:pt>
                <c:pt idx="30">
                  <c:v>Italija</c:v>
                </c:pt>
                <c:pt idx="31">
                  <c:v>Slovenija</c:v>
                </c:pt>
                <c:pt idx="32">
                  <c:v>Grčija</c:v>
                </c:pt>
                <c:pt idx="33">
                  <c:v>Slovaška</c:v>
                </c:pt>
                <c:pt idx="34">
                  <c:v>Hrvaška</c:v>
                </c:pt>
                <c:pt idx="35">
                  <c:v>Češka</c:v>
                </c:pt>
                <c:pt idx="36">
                  <c:v>Litva</c:v>
                </c:pt>
                <c:pt idx="37">
                  <c:v>Turčija</c:v>
                </c:pt>
                <c:pt idx="38">
                  <c:v>Luksemburg</c:v>
                </c:pt>
                <c:pt idx="39">
                  <c:v>Izrael</c:v>
                </c:pt>
                <c:pt idx="40">
                  <c:v>Rusija</c:v>
                </c:pt>
                <c:pt idx="41">
                  <c:v>Avstrija</c:v>
                </c:pt>
                <c:pt idx="42">
                  <c:v>Čile</c:v>
                </c:pt>
                <c:pt idx="43">
                  <c:v>Dubaj (UAE)</c:v>
                </c:pt>
                <c:pt idx="44">
                  <c:v>Srbija</c:v>
                </c:pt>
                <c:pt idx="45">
                  <c:v>Mehika</c:v>
                </c:pt>
                <c:pt idx="46">
                  <c:v>Romunija</c:v>
                </c:pt>
                <c:pt idx="47">
                  <c:v>Bolgarija</c:v>
                </c:pt>
                <c:pt idx="48">
                  <c:v>Urugvaj</c:v>
                </c:pt>
                <c:pt idx="49">
                  <c:v>Tajska</c:v>
                </c:pt>
                <c:pt idx="50">
                  <c:v>Trinidad in Tobago</c:v>
                </c:pt>
                <c:pt idx="51">
                  <c:v>Kolumbija</c:v>
                </c:pt>
                <c:pt idx="52">
                  <c:v>Jordanija</c:v>
                </c:pt>
                <c:pt idx="53">
                  <c:v>Črna Gora</c:v>
                </c:pt>
                <c:pt idx="54">
                  <c:v>Brazilija</c:v>
                </c:pt>
                <c:pt idx="55">
                  <c:v>Tunizija</c:v>
                </c:pt>
                <c:pt idx="56">
                  <c:v>Argentina</c:v>
                </c:pt>
                <c:pt idx="57">
                  <c:v>Indonezija</c:v>
                </c:pt>
                <c:pt idx="58">
                  <c:v>Albanija</c:v>
                </c:pt>
                <c:pt idx="59">
                  <c:v>Kazahstan</c:v>
                </c:pt>
                <c:pt idx="60">
                  <c:v>Katar</c:v>
                </c:pt>
                <c:pt idx="61">
                  <c:v>Peru</c:v>
                </c:pt>
                <c:pt idx="62">
                  <c:v>Panama</c:v>
                </c:pt>
                <c:pt idx="63">
                  <c:v>Azerbajdžan</c:v>
                </c:pt>
                <c:pt idx="64">
                  <c:v>Kirgizistan</c:v>
                </c:pt>
              </c:strCache>
            </c:strRef>
          </c:cat>
          <c:val>
            <c:numRef>
              <c:f>'Data(I.2.15)'!$C$11:$C$77</c:f>
              <c:numCache>
                <c:formatCode>0.0</c:formatCode>
                <c:ptCount val="65"/>
                <c:pt idx="0">
                  <c:v>-0.56401136353726433</c:v>
                </c:pt>
                <c:pt idx="1">
                  <c:v>-0.88224898382923822</c:v>
                </c:pt>
                <c:pt idx="2">
                  <c:v>-1.50447494032773</c:v>
                </c:pt>
                <c:pt idx="3">
                  <c:v>-1.4732438133826609</c:v>
                </c:pt>
                <c:pt idx="4">
                  <c:v>-1.9996682640948698</c:v>
                </c:pt>
                <c:pt idx="5">
                  <c:v>-2.7465571007913492</c:v>
                </c:pt>
                <c:pt idx="6">
                  <c:v>-2.3961224392158189</c:v>
                </c:pt>
                <c:pt idx="7">
                  <c:v>-3.365828933526712</c:v>
                </c:pt>
                <c:pt idx="8">
                  <c:v>-3.335521500424055</c:v>
                </c:pt>
                <c:pt idx="9">
                  <c:v>-1.8052799072024652</c:v>
                </c:pt>
                <c:pt idx="10">
                  <c:v>-3.2366289027785227</c:v>
                </c:pt>
                <c:pt idx="11">
                  <c:v>-2.6304279446081531</c:v>
                </c:pt>
                <c:pt idx="12">
                  <c:v>-3.4246438673738187</c:v>
                </c:pt>
                <c:pt idx="13">
                  <c:v>-3.1404659650666407</c:v>
                </c:pt>
                <c:pt idx="14">
                  <c:v>-3.1212399046098827</c:v>
                </c:pt>
                <c:pt idx="15">
                  <c:v>-3.5212324008660225</c:v>
                </c:pt>
                <c:pt idx="16">
                  <c:v>-2.8438276719138345</c:v>
                </c:pt>
                <c:pt idx="17">
                  <c:v>-4.0844968460388245</c:v>
                </c:pt>
                <c:pt idx="18">
                  <c:v>-4.2301408113087602</c:v>
                </c:pt>
                <c:pt idx="19">
                  <c:v>-3.9047683011505665</c:v>
                </c:pt>
                <c:pt idx="20">
                  <c:v>-4.2522325012725384</c:v>
                </c:pt>
                <c:pt idx="21">
                  <c:v>-4.7137154563878845</c:v>
                </c:pt>
                <c:pt idx="22">
                  <c:v>-3.3359044349655327</c:v>
                </c:pt>
                <c:pt idx="23">
                  <c:v>-3.952463330879123</c:v>
                </c:pt>
                <c:pt idx="24">
                  <c:v>-3.9957966830979914</c:v>
                </c:pt>
                <c:pt idx="25">
                  <c:v>-4.7089025341896802</c:v>
                </c:pt>
                <c:pt idx="26">
                  <c:v>-4.1123442416840366</c:v>
                </c:pt>
                <c:pt idx="27">
                  <c:v>-4.3888960139409869</c:v>
                </c:pt>
                <c:pt idx="28">
                  <c:v>-4.738301517530191</c:v>
                </c:pt>
                <c:pt idx="29">
                  <c:v>-5.6413425427563197</c:v>
                </c:pt>
                <c:pt idx="30">
                  <c:v>-5.2255819744348955</c:v>
                </c:pt>
                <c:pt idx="31">
                  <c:v>-5.1848797536738704</c:v>
                </c:pt>
                <c:pt idx="32">
                  <c:v>-5.5720243150318964</c:v>
                </c:pt>
                <c:pt idx="33">
                  <c:v>-5.5569956446946334</c:v>
                </c:pt>
                <c:pt idx="34">
                  <c:v>-5.0093939876884503</c:v>
                </c:pt>
                <c:pt idx="35">
                  <c:v>-5.4665495763988297</c:v>
                </c:pt>
                <c:pt idx="36">
                  <c:v>-5.5423110109009288</c:v>
                </c:pt>
                <c:pt idx="37">
                  <c:v>-5.6123368935743718</c:v>
                </c:pt>
                <c:pt idx="38">
                  <c:v>-7.2910194551524414</c:v>
                </c:pt>
                <c:pt idx="39">
                  <c:v>-7.975988446948084</c:v>
                </c:pt>
                <c:pt idx="40">
                  <c:v>-6.8263761014444926</c:v>
                </c:pt>
                <c:pt idx="41">
                  <c:v>-8.1346643511606498</c:v>
                </c:pt>
                <c:pt idx="42">
                  <c:v>-7.3515033088718527</c:v>
                </c:pt>
                <c:pt idx="43">
                  <c:v>-9.3843770680214629</c:v>
                </c:pt>
                <c:pt idx="44">
                  <c:v>-8.7665497362827747</c:v>
                </c:pt>
                <c:pt idx="45">
                  <c:v>-11.372800740665816</c:v>
                </c:pt>
                <c:pt idx="46">
                  <c:v>-12.724914586616798</c:v>
                </c:pt>
                <c:pt idx="47">
                  <c:v>-12.853440682693074</c:v>
                </c:pt>
                <c:pt idx="48">
                  <c:v>-12.494630810648445</c:v>
                </c:pt>
                <c:pt idx="49">
                  <c:v>-9.9123421277460508</c:v>
                </c:pt>
                <c:pt idx="50">
                  <c:v>-14.241936300774148</c:v>
                </c:pt>
                <c:pt idx="51">
                  <c:v>-13.878349424336767</c:v>
                </c:pt>
                <c:pt idx="52">
                  <c:v>-13.556560190142624</c:v>
                </c:pt>
                <c:pt idx="53">
                  <c:v>-15.821130675835525</c:v>
                </c:pt>
                <c:pt idx="54">
                  <c:v>-15.983340429633818</c:v>
                </c:pt>
                <c:pt idx="55">
                  <c:v>-15.023997908505509</c:v>
                </c:pt>
                <c:pt idx="56">
                  <c:v>-15.796064163414448</c:v>
                </c:pt>
                <c:pt idx="57">
                  <c:v>-14.109562764168636</c:v>
                </c:pt>
                <c:pt idx="58">
                  <c:v>-18.704573470708286</c:v>
                </c:pt>
                <c:pt idx="59">
                  <c:v>-20.416429581288952</c:v>
                </c:pt>
                <c:pt idx="60">
                  <c:v>-22.446603267781999</c:v>
                </c:pt>
                <c:pt idx="61">
                  <c:v>-21.993884088759014</c:v>
                </c:pt>
                <c:pt idx="62">
                  <c:v>-23.099818837837883</c:v>
                </c:pt>
                <c:pt idx="63">
                  <c:v>-26.135047369502033</c:v>
                </c:pt>
                <c:pt idx="64">
                  <c:v>-29.683613563988619</c:v>
                </c:pt>
              </c:numCache>
            </c:numRef>
          </c:val>
        </c:ser>
        <c:ser>
          <c:idx val="0"/>
          <c:order val="2"/>
          <c:tx>
            <c:strRef>
              <c:f>'Data(I.2.15)'!$B$8</c:f>
              <c:strCache>
                <c:ptCount val="1"/>
                <c:pt idx="0">
                  <c:v>Pod 1. b ravnjo 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cat>
            <c:strRef>
              <c:f>'Data(I.2.15)'!$A$11:$A$77</c:f>
              <c:strCache>
                <c:ptCount val="65"/>
                <c:pt idx="0">
                  <c:v>Šanghaj-Kitajska</c:v>
                </c:pt>
                <c:pt idx="1">
                  <c:v>Koreja</c:v>
                </c:pt>
                <c:pt idx="2">
                  <c:v>Finska</c:v>
                </c:pt>
                <c:pt idx="3">
                  <c:v>Hongkong-Kitajska</c:v>
                </c:pt>
                <c:pt idx="4">
                  <c:v>Kanada</c:v>
                </c:pt>
                <c:pt idx="5">
                  <c:v>Singapur</c:v>
                </c:pt>
                <c:pt idx="6">
                  <c:v>Estonija</c:v>
                </c:pt>
                <c:pt idx="7">
                  <c:v>Japonska</c:v>
                </c:pt>
                <c:pt idx="8">
                  <c:v>Avstralija</c:v>
                </c:pt>
                <c:pt idx="9">
                  <c:v>Nizozemska</c:v>
                </c:pt>
                <c:pt idx="10">
                  <c:v>Nova Zelandija</c:v>
                </c:pt>
                <c:pt idx="11">
                  <c:v>Macao-Kitajska</c:v>
                </c:pt>
                <c:pt idx="12">
                  <c:v>Norveška</c:v>
                </c:pt>
                <c:pt idx="13">
                  <c:v>Poljska</c:v>
                </c:pt>
                <c:pt idx="14">
                  <c:v>Danska</c:v>
                </c:pt>
                <c:pt idx="15">
                  <c:v>Kitajski Tajpej</c:v>
                </c:pt>
                <c:pt idx="16">
                  <c:v>Lihtenštajn</c:v>
                </c:pt>
                <c:pt idx="17">
                  <c:v>Švica</c:v>
                </c:pt>
                <c:pt idx="18">
                  <c:v>Islandija</c:v>
                </c:pt>
                <c:pt idx="19">
                  <c:v>Irska</c:v>
                </c:pt>
                <c:pt idx="20">
                  <c:v>Švedska</c:v>
                </c:pt>
                <c:pt idx="21">
                  <c:v>Madžarska</c:v>
                </c:pt>
                <c:pt idx="22">
                  <c:v>Latvija</c:v>
                </c:pt>
                <c:pt idx="23">
                  <c:v>ZDA</c:v>
                </c:pt>
                <c:pt idx="24">
                  <c:v>Portugalska</c:v>
                </c:pt>
                <c:pt idx="25">
                  <c:v>Belgija</c:v>
                </c:pt>
                <c:pt idx="26">
                  <c:v>Velika Britanija</c:v>
                </c:pt>
                <c:pt idx="27">
                  <c:v>Nemčija</c:v>
                </c:pt>
                <c:pt idx="28">
                  <c:v>Španija</c:v>
                </c:pt>
                <c:pt idx="29">
                  <c:v>Francija</c:v>
                </c:pt>
                <c:pt idx="30">
                  <c:v>Italija</c:v>
                </c:pt>
                <c:pt idx="31">
                  <c:v>Slovenija</c:v>
                </c:pt>
                <c:pt idx="32">
                  <c:v>Grčija</c:v>
                </c:pt>
                <c:pt idx="33">
                  <c:v>Slovaška</c:v>
                </c:pt>
                <c:pt idx="34">
                  <c:v>Hrvaška</c:v>
                </c:pt>
                <c:pt idx="35">
                  <c:v>Češka</c:v>
                </c:pt>
                <c:pt idx="36">
                  <c:v>Litva</c:v>
                </c:pt>
                <c:pt idx="37">
                  <c:v>Turčija</c:v>
                </c:pt>
                <c:pt idx="38">
                  <c:v>Luksemburg</c:v>
                </c:pt>
                <c:pt idx="39">
                  <c:v>Izrael</c:v>
                </c:pt>
                <c:pt idx="40">
                  <c:v>Rusija</c:v>
                </c:pt>
                <c:pt idx="41">
                  <c:v>Avstrija</c:v>
                </c:pt>
                <c:pt idx="42">
                  <c:v>Čile</c:v>
                </c:pt>
                <c:pt idx="43">
                  <c:v>Dubaj (UAE)</c:v>
                </c:pt>
                <c:pt idx="44">
                  <c:v>Srbija</c:v>
                </c:pt>
                <c:pt idx="45">
                  <c:v>Mehika</c:v>
                </c:pt>
                <c:pt idx="46">
                  <c:v>Romunija</c:v>
                </c:pt>
                <c:pt idx="47">
                  <c:v>Bolgarija</c:v>
                </c:pt>
                <c:pt idx="48">
                  <c:v>Urugvaj</c:v>
                </c:pt>
                <c:pt idx="49">
                  <c:v>Tajska</c:v>
                </c:pt>
                <c:pt idx="50">
                  <c:v>Trinidad in Tobago</c:v>
                </c:pt>
                <c:pt idx="51">
                  <c:v>Kolumbija</c:v>
                </c:pt>
                <c:pt idx="52">
                  <c:v>Jordanija</c:v>
                </c:pt>
                <c:pt idx="53">
                  <c:v>Črna Gora</c:v>
                </c:pt>
                <c:pt idx="54">
                  <c:v>Brazilija</c:v>
                </c:pt>
                <c:pt idx="55">
                  <c:v>Tunizija</c:v>
                </c:pt>
                <c:pt idx="56">
                  <c:v>Argentina</c:v>
                </c:pt>
                <c:pt idx="57">
                  <c:v>Indonezija</c:v>
                </c:pt>
                <c:pt idx="58">
                  <c:v>Albanija</c:v>
                </c:pt>
                <c:pt idx="59">
                  <c:v>Kazahstan</c:v>
                </c:pt>
                <c:pt idx="60">
                  <c:v>Katar</c:v>
                </c:pt>
                <c:pt idx="61">
                  <c:v>Peru</c:v>
                </c:pt>
                <c:pt idx="62">
                  <c:v>Panama</c:v>
                </c:pt>
                <c:pt idx="63">
                  <c:v>Azerbajdžan</c:v>
                </c:pt>
                <c:pt idx="64">
                  <c:v>Kirgizistan</c:v>
                </c:pt>
              </c:strCache>
            </c:strRef>
          </c:cat>
          <c:val>
            <c:numRef>
              <c:f>'Data(I.2.15)'!$B$11:$B$77</c:f>
              <c:numCache>
                <c:formatCode>0.0</c:formatCode>
                <c:ptCount val="65"/>
                <c:pt idx="0">
                  <c:v>-8.9468223315437745E-2</c:v>
                </c:pt>
                <c:pt idx="1">
                  <c:v>-0.23300299905676244</c:v>
                </c:pt>
                <c:pt idx="2">
                  <c:v>-0.22099309882451054</c:v>
                </c:pt>
                <c:pt idx="3">
                  <c:v>-0.21679479136221208</c:v>
                </c:pt>
                <c:pt idx="4">
                  <c:v>-0.36678179155729812</c:v>
                </c:pt>
                <c:pt idx="5">
                  <c:v>-0.44194833190423888</c:v>
                </c:pt>
                <c:pt idx="6">
                  <c:v>-0.32802316243037988</c:v>
                </c:pt>
                <c:pt idx="7">
                  <c:v>-1.3227242302752678</c:v>
                </c:pt>
                <c:pt idx="8">
                  <c:v>-0.95047457218762543</c:v>
                </c:pt>
                <c:pt idx="9">
                  <c:v>-5.3274714706987226E-2</c:v>
                </c:pt>
                <c:pt idx="10">
                  <c:v>-0.93574348399453178</c:v>
                </c:pt>
                <c:pt idx="11">
                  <c:v>-0.25897658274435492</c:v>
                </c:pt>
                <c:pt idx="12">
                  <c:v>-0.5420207177740971</c:v>
                </c:pt>
                <c:pt idx="13">
                  <c:v>-0.61330201264385575</c:v>
                </c:pt>
                <c:pt idx="14">
                  <c:v>-0.39936231193394234</c:v>
                </c:pt>
                <c:pt idx="15">
                  <c:v>-0.70891128816448246</c:v>
                </c:pt>
                <c:pt idx="16">
                  <c:v>0</c:v>
                </c:pt>
                <c:pt idx="17">
                  <c:v>-0.67005371282825188</c:v>
                </c:pt>
                <c:pt idx="18">
                  <c:v>-1.0749318527960279</c:v>
                </c:pt>
                <c:pt idx="19">
                  <c:v>-1.5347854955666882</c:v>
                </c:pt>
                <c:pt idx="20">
                  <c:v>-1.5143094633516305</c:v>
                </c:pt>
                <c:pt idx="21">
                  <c:v>-0.55190742297488948</c:v>
                </c:pt>
                <c:pt idx="22">
                  <c:v>-0.36039934816720831</c:v>
                </c:pt>
                <c:pt idx="23">
                  <c:v>-0.56071929481551064</c:v>
                </c:pt>
                <c:pt idx="24">
                  <c:v>-0.60976395413482265</c:v>
                </c:pt>
                <c:pt idx="25">
                  <c:v>-1.1495758746965477</c:v>
                </c:pt>
                <c:pt idx="26">
                  <c:v>-0.97139406306550091</c:v>
                </c:pt>
                <c:pt idx="27">
                  <c:v>-0.82720109792846774</c:v>
                </c:pt>
                <c:pt idx="28">
                  <c:v>-1.1996208907816739</c:v>
                </c:pt>
                <c:pt idx="29">
                  <c:v>-2.3196432189227867</c:v>
                </c:pt>
                <c:pt idx="30">
                  <c:v>-1.4170662503777856</c:v>
                </c:pt>
                <c:pt idx="31">
                  <c:v>-0.83280789088933793</c:v>
                </c:pt>
                <c:pt idx="32">
                  <c:v>-1.4147279393608865</c:v>
                </c:pt>
                <c:pt idx="33">
                  <c:v>-0.78685481034805305</c:v>
                </c:pt>
                <c:pt idx="34">
                  <c:v>-0.96443380664298783</c:v>
                </c:pt>
                <c:pt idx="35">
                  <c:v>-0.83743772425150398</c:v>
                </c:pt>
                <c:pt idx="36">
                  <c:v>-0.92686275066485269</c:v>
                </c:pt>
                <c:pt idx="37">
                  <c:v>-0.76085261688033989</c:v>
                </c:pt>
                <c:pt idx="38">
                  <c:v>-3.0890105475993406</c:v>
                </c:pt>
                <c:pt idx="39">
                  <c:v>-3.8550351788796027</c:v>
                </c:pt>
                <c:pt idx="40">
                  <c:v>-1.5799365220130432</c:v>
                </c:pt>
                <c:pt idx="41">
                  <c:v>-1.9488307679113175</c:v>
                </c:pt>
                <c:pt idx="42">
                  <c:v>-1.2746426708388121</c:v>
                </c:pt>
                <c:pt idx="43">
                  <c:v>-3.7253223775151412</c:v>
                </c:pt>
                <c:pt idx="44">
                  <c:v>-1.9756513303114218</c:v>
                </c:pt>
                <c:pt idx="45">
                  <c:v>-3.2225593326163251</c:v>
                </c:pt>
                <c:pt idx="46">
                  <c:v>-4.0588321401911491</c:v>
                </c:pt>
                <c:pt idx="47">
                  <c:v>-8.0460329541873747</c:v>
                </c:pt>
                <c:pt idx="48">
                  <c:v>-5.5001199546653146</c:v>
                </c:pt>
                <c:pt idx="49">
                  <c:v>-1.2246828442921431</c:v>
                </c:pt>
                <c:pt idx="50">
                  <c:v>-9.5956547019809548</c:v>
                </c:pt>
                <c:pt idx="51">
                  <c:v>-4.2167961025624034</c:v>
                </c:pt>
                <c:pt idx="52">
                  <c:v>-6.8634771573840956</c:v>
                </c:pt>
                <c:pt idx="53">
                  <c:v>-5.8903400452166874</c:v>
                </c:pt>
                <c:pt idx="54">
                  <c:v>-4.9837458772007155</c:v>
                </c:pt>
                <c:pt idx="55">
                  <c:v>-5.5327655135758418</c:v>
                </c:pt>
                <c:pt idx="56">
                  <c:v>-10.758368886770061</c:v>
                </c:pt>
                <c:pt idx="57">
                  <c:v>-1.7114167797020541</c:v>
                </c:pt>
                <c:pt idx="58">
                  <c:v>-11.322662305753422</c:v>
                </c:pt>
                <c:pt idx="59">
                  <c:v>-7.5367082121451974</c:v>
                </c:pt>
                <c:pt idx="60">
                  <c:v>-17.808883446819795</c:v>
                </c:pt>
                <c:pt idx="61">
                  <c:v>-14.122041690644881</c:v>
                </c:pt>
                <c:pt idx="62">
                  <c:v>-13.252937060364976</c:v>
                </c:pt>
                <c:pt idx="63">
                  <c:v>-9.7363738559408119</c:v>
                </c:pt>
                <c:pt idx="64">
                  <c:v>-29.77515011660423</c:v>
                </c:pt>
              </c:numCache>
            </c:numRef>
          </c:val>
        </c:ser>
        <c:ser>
          <c:idx val="6"/>
          <c:order val="3"/>
          <c:tx>
            <c:strRef>
              <c:f>'Data(I.2.15)'!$E$8</c:f>
              <c:strCache>
                <c:ptCount val="1"/>
                <c:pt idx="0">
                  <c:v>2. raven</c:v>
                </c:pt>
              </c:strCache>
            </c:strRef>
          </c:tx>
          <c:spPr>
            <a:solidFill>
              <a:srgbClr val="FF6600"/>
            </a:solidFill>
          </c:spPr>
          <c:cat>
            <c:strRef>
              <c:f>'Data(I.2.15)'!$A$11:$A$77</c:f>
              <c:strCache>
                <c:ptCount val="65"/>
                <c:pt idx="0">
                  <c:v>Šanghaj-Kitajska</c:v>
                </c:pt>
                <c:pt idx="1">
                  <c:v>Koreja</c:v>
                </c:pt>
                <c:pt idx="2">
                  <c:v>Finska</c:v>
                </c:pt>
                <c:pt idx="3">
                  <c:v>Hongkong-Kitajska</c:v>
                </c:pt>
                <c:pt idx="4">
                  <c:v>Kanada</c:v>
                </c:pt>
                <c:pt idx="5">
                  <c:v>Singapur</c:v>
                </c:pt>
                <c:pt idx="6">
                  <c:v>Estonija</c:v>
                </c:pt>
                <c:pt idx="7">
                  <c:v>Japonska</c:v>
                </c:pt>
                <c:pt idx="8">
                  <c:v>Avstralija</c:v>
                </c:pt>
                <c:pt idx="9">
                  <c:v>Nizozemska</c:v>
                </c:pt>
                <c:pt idx="10">
                  <c:v>Nova Zelandija</c:v>
                </c:pt>
                <c:pt idx="11">
                  <c:v>Macao-Kitajska</c:v>
                </c:pt>
                <c:pt idx="12">
                  <c:v>Norveška</c:v>
                </c:pt>
                <c:pt idx="13">
                  <c:v>Poljska</c:v>
                </c:pt>
                <c:pt idx="14">
                  <c:v>Danska</c:v>
                </c:pt>
                <c:pt idx="15">
                  <c:v>Kitajski Tajpej</c:v>
                </c:pt>
                <c:pt idx="16">
                  <c:v>Lihtenštajn</c:v>
                </c:pt>
                <c:pt idx="17">
                  <c:v>Švica</c:v>
                </c:pt>
                <c:pt idx="18">
                  <c:v>Islandija</c:v>
                </c:pt>
                <c:pt idx="19">
                  <c:v>Irska</c:v>
                </c:pt>
                <c:pt idx="20">
                  <c:v>Švedska</c:v>
                </c:pt>
                <c:pt idx="21">
                  <c:v>Madžarska</c:v>
                </c:pt>
                <c:pt idx="22">
                  <c:v>Latvija</c:v>
                </c:pt>
                <c:pt idx="23">
                  <c:v>ZDA</c:v>
                </c:pt>
                <c:pt idx="24">
                  <c:v>Portugalska</c:v>
                </c:pt>
                <c:pt idx="25">
                  <c:v>Belgija</c:v>
                </c:pt>
                <c:pt idx="26">
                  <c:v>Velika Britanija</c:v>
                </c:pt>
                <c:pt idx="27">
                  <c:v>Nemčija</c:v>
                </c:pt>
                <c:pt idx="28">
                  <c:v>Španija</c:v>
                </c:pt>
                <c:pt idx="29">
                  <c:v>Francija</c:v>
                </c:pt>
                <c:pt idx="30">
                  <c:v>Italija</c:v>
                </c:pt>
                <c:pt idx="31">
                  <c:v>Slovenija</c:v>
                </c:pt>
                <c:pt idx="32">
                  <c:v>Grčija</c:v>
                </c:pt>
                <c:pt idx="33">
                  <c:v>Slovaška</c:v>
                </c:pt>
                <c:pt idx="34">
                  <c:v>Hrvaška</c:v>
                </c:pt>
                <c:pt idx="35">
                  <c:v>Češka</c:v>
                </c:pt>
                <c:pt idx="36">
                  <c:v>Litva</c:v>
                </c:pt>
                <c:pt idx="37">
                  <c:v>Turčija</c:v>
                </c:pt>
                <c:pt idx="38">
                  <c:v>Luksemburg</c:v>
                </c:pt>
                <c:pt idx="39">
                  <c:v>Izrael</c:v>
                </c:pt>
                <c:pt idx="40">
                  <c:v>Rusija</c:v>
                </c:pt>
                <c:pt idx="41">
                  <c:v>Avstrija</c:v>
                </c:pt>
                <c:pt idx="42">
                  <c:v>Čile</c:v>
                </c:pt>
                <c:pt idx="43">
                  <c:v>Dubaj (UAE)</c:v>
                </c:pt>
                <c:pt idx="44">
                  <c:v>Srbija</c:v>
                </c:pt>
                <c:pt idx="45">
                  <c:v>Mehika</c:v>
                </c:pt>
                <c:pt idx="46">
                  <c:v>Romunija</c:v>
                </c:pt>
                <c:pt idx="47">
                  <c:v>Bolgarija</c:v>
                </c:pt>
                <c:pt idx="48">
                  <c:v>Urugvaj</c:v>
                </c:pt>
                <c:pt idx="49">
                  <c:v>Tajska</c:v>
                </c:pt>
                <c:pt idx="50">
                  <c:v>Trinidad in Tobago</c:v>
                </c:pt>
                <c:pt idx="51">
                  <c:v>Kolumbija</c:v>
                </c:pt>
                <c:pt idx="52">
                  <c:v>Jordanija</c:v>
                </c:pt>
                <c:pt idx="53">
                  <c:v>Črna Gora</c:v>
                </c:pt>
                <c:pt idx="54">
                  <c:v>Brazilija</c:v>
                </c:pt>
                <c:pt idx="55">
                  <c:v>Tunizija</c:v>
                </c:pt>
                <c:pt idx="56">
                  <c:v>Argentina</c:v>
                </c:pt>
                <c:pt idx="57">
                  <c:v>Indonezija</c:v>
                </c:pt>
                <c:pt idx="58">
                  <c:v>Albanija</c:v>
                </c:pt>
                <c:pt idx="59">
                  <c:v>Kazahstan</c:v>
                </c:pt>
                <c:pt idx="60">
                  <c:v>Katar</c:v>
                </c:pt>
                <c:pt idx="61">
                  <c:v>Peru</c:v>
                </c:pt>
                <c:pt idx="62">
                  <c:v>Panama</c:v>
                </c:pt>
                <c:pt idx="63">
                  <c:v>Azerbajdžan</c:v>
                </c:pt>
                <c:pt idx="64">
                  <c:v>Kirgizistan</c:v>
                </c:pt>
              </c:strCache>
            </c:strRef>
          </c:cat>
          <c:val>
            <c:numRef>
              <c:f>'Data(I.2.15)'!$E$11:$E$77</c:f>
              <c:numCache>
                <c:formatCode>0.0</c:formatCode>
                <c:ptCount val="65"/>
                <c:pt idx="0">
                  <c:v>13.272689660677926</c:v>
                </c:pt>
                <c:pt idx="1">
                  <c:v>15.413705327179676</c:v>
                </c:pt>
                <c:pt idx="2">
                  <c:v>16.694109409821227</c:v>
                </c:pt>
                <c:pt idx="3">
                  <c:v>16.055416986487529</c:v>
                </c:pt>
                <c:pt idx="4">
                  <c:v>20.210261630237532</c:v>
                </c:pt>
                <c:pt idx="5">
                  <c:v>18.519031160060745</c:v>
                </c:pt>
                <c:pt idx="6">
                  <c:v>25.625380828133189</c:v>
                </c:pt>
                <c:pt idx="7">
                  <c:v>17.956697503462689</c:v>
                </c:pt>
                <c:pt idx="8">
                  <c:v>20.419366593530629</c:v>
                </c:pt>
                <c:pt idx="9">
                  <c:v>24.746069963155829</c:v>
                </c:pt>
                <c:pt idx="10">
                  <c:v>19.318474709648935</c:v>
                </c:pt>
                <c:pt idx="11">
                  <c:v>30.570183881077789</c:v>
                </c:pt>
                <c:pt idx="12">
                  <c:v>23.622237487241712</c:v>
                </c:pt>
                <c:pt idx="13">
                  <c:v>24.498602004019112</c:v>
                </c:pt>
                <c:pt idx="14">
                  <c:v>26.028108399349726</c:v>
                </c:pt>
                <c:pt idx="15">
                  <c:v>24.615864179974782</c:v>
                </c:pt>
                <c:pt idx="16">
                  <c:v>24.010387207671329</c:v>
                </c:pt>
                <c:pt idx="17">
                  <c:v>22.710054091268535</c:v>
                </c:pt>
                <c:pt idx="18">
                  <c:v>22.155758583923429</c:v>
                </c:pt>
                <c:pt idx="19">
                  <c:v>23.256979143479775</c:v>
                </c:pt>
                <c:pt idx="20">
                  <c:v>23.476392323483129</c:v>
                </c:pt>
                <c:pt idx="21">
                  <c:v>23.750875210645891</c:v>
                </c:pt>
                <c:pt idx="22">
                  <c:v>28.793433153632467</c:v>
                </c:pt>
                <c:pt idx="23">
                  <c:v>24.410653701177626</c:v>
                </c:pt>
                <c:pt idx="24">
                  <c:v>26.354044635134084</c:v>
                </c:pt>
                <c:pt idx="25">
                  <c:v>20.292515064208221</c:v>
                </c:pt>
                <c:pt idx="26">
                  <c:v>24.887808455552221</c:v>
                </c:pt>
                <c:pt idx="27">
                  <c:v>22.221439773432529</c:v>
                </c:pt>
                <c:pt idx="28">
                  <c:v>26.837374907053995</c:v>
                </c:pt>
                <c:pt idx="29">
                  <c:v>21.096490653842732</c:v>
                </c:pt>
                <c:pt idx="30">
                  <c:v>24.048147330605175</c:v>
                </c:pt>
                <c:pt idx="31">
                  <c:v>25.623763033271192</c:v>
                </c:pt>
                <c:pt idx="32">
                  <c:v>25.55605710022969</c:v>
                </c:pt>
                <c:pt idx="33">
                  <c:v>28.112284250222597</c:v>
                </c:pt>
                <c:pt idx="34">
                  <c:v>27.370451187179306</c:v>
                </c:pt>
                <c:pt idx="35">
                  <c:v>27.425888097459591</c:v>
                </c:pt>
                <c:pt idx="36">
                  <c:v>30.016733999234123</c:v>
                </c:pt>
                <c:pt idx="37">
                  <c:v>32.170345579670425</c:v>
                </c:pt>
                <c:pt idx="38">
                  <c:v>23.981666515039183</c:v>
                </c:pt>
                <c:pt idx="39">
                  <c:v>22.487243743136489</c:v>
                </c:pt>
                <c:pt idx="40">
                  <c:v>31.567086190832431</c:v>
                </c:pt>
                <c:pt idx="41">
                  <c:v>24.081362829456431</c:v>
                </c:pt>
                <c:pt idx="42">
                  <c:v>33.180312281010011</c:v>
                </c:pt>
                <c:pt idx="43">
                  <c:v>25.429754609676671</c:v>
                </c:pt>
                <c:pt idx="44">
                  <c:v>33.235525772071455</c:v>
                </c:pt>
                <c:pt idx="45">
                  <c:v>32.976242405414894</c:v>
                </c:pt>
                <c:pt idx="46">
                  <c:v>31.629499380234652</c:v>
                </c:pt>
                <c:pt idx="47">
                  <c:v>23.438363819518816</c:v>
                </c:pt>
                <c:pt idx="48">
                  <c:v>27.973257123802398</c:v>
                </c:pt>
                <c:pt idx="49">
                  <c:v>36.809839994803731</c:v>
                </c:pt>
                <c:pt idx="50">
                  <c:v>25.047733906980966</c:v>
                </c:pt>
                <c:pt idx="51">
                  <c:v>30.627125271590387</c:v>
                </c:pt>
                <c:pt idx="52">
                  <c:v>31.818379117579887</c:v>
                </c:pt>
                <c:pt idx="53">
                  <c:v>28.045807621410535</c:v>
                </c:pt>
                <c:pt idx="54">
                  <c:v>27.119010521671594</c:v>
                </c:pt>
                <c:pt idx="55">
                  <c:v>31.500883796155531</c:v>
                </c:pt>
                <c:pt idx="56">
                  <c:v>25.406212445764659</c:v>
                </c:pt>
                <c:pt idx="57">
                  <c:v>34.310834597621941</c:v>
                </c:pt>
                <c:pt idx="58">
                  <c:v>25.621164897788091</c:v>
                </c:pt>
                <c:pt idx="59">
                  <c:v>24.126581539500517</c:v>
                </c:pt>
                <c:pt idx="60">
                  <c:v>18.345073174696431</c:v>
                </c:pt>
                <c:pt idx="61">
                  <c:v>22.070636148799089</c:v>
                </c:pt>
                <c:pt idx="62">
                  <c:v>20.711578048491031</c:v>
                </c:pt>
                <c:pt idx="63">
                  <c:v>21.490366529580289</c:v>
                </c:pt>
                <c:pt idx="64">
                  <c:v>11.5260858764731</c:v>
                </c:pt>
              </c:numCache>
            </c:numRef>
          </c:val>
        </c:ser>
        <c:ser>
          <c:idx val="8"/>
          <c:order val="4"/>
          <c:tx>
            <c:strRef>
              <c:f>'Data(I.2.15)'!$F$8</c:f>
              <c:strCache>
                <c:ptCount val="1"/>
                <c:pt idx="0">
                  <c:v>3. raven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cat>
            <c:strRef>
              <c:f>'Data(I.2.15)'!$A$11:$A$77</c:f>
              <c:strCache>
                <c:ptCount val="65"/>
                <c:pt idx="0">
                  <c:v>Šanghaj-Kitajska</c:v>
                </c:pt>
                <c:pt idx="1">
                  <c:v>Koreja</c:v>
                </c:pt>
                <c:pt idx="2">
                  <c:v>Finska</c:v>
                </c:pt>
                <c:pt idx="3">
                  <c:v>Hongkong-Kitajska</c:v>
                </c:pt>
                <c:pt idx="4">
                  <c:v>Kanada</c:v>
                </c:pt>
                <c:pt idx="5">
                  <c:v>Singapur</c:v>
                </c:pt>
                <c:pt idx="6">
                  <c:v>Estonija</c:v>
                </c:pt>
                <c:pt idx="7">
                  <c:v>Japonska</c:v>
                </c:pt>
                <c:pt idx="8">
                  <c:v>Avstralija</c:v>
                </c:pt>
                <c:pt idx="9">
                  <c:v>Nizozemska</c:v>
                </c:pt>
                <c:pt idx="10">
                  <c:v>Nova Zelandija</c:v>
                </c:pt>
                <c:pt idx="11">
                  <c:v>Macao-Kitajska</c:v>
                </c:pt>
                <c:pt idx="12">
                  <c:v>Norveška</c:v>
                </c:pt>
                <c:pt idx="13">
                  <c:v>Poljska</c:v>
                </c:pt>
                <c:pt idx="14">
                  <c:v>Danska</c:v>
                </c:pt>
                <c:pt idx="15">
                  <c:v>Kitajski Tajpej</c:v>
                </c:pt>
                <c:pt idx="16">
                  <c:v>Lihtenštajn</c:v>
                </c:pt>
                <c:pt idx="17">
                  <c:v>Švica</c:v>
                </c:pt>
                <c:pt idx="18">
                  <c:v>Islandija</c:v>
                </c:pt>
                <c:pt idx="19">
                  <c:v>Irska</c:v>
                </c:pt>
                <c:pt idx="20">
                  <c:v>Švedska</c:v>
                </c:pt>
                <c:pt idx="21">
                  <c:v>Madžarska</c:v>
                </c:pt>
                <c:pt idx="22">
                  <c:v>Latvija</c:v>
                </c:pt>
                <c:pt idx="23">
                  <c:v>ZDA</c:v>
                </c:pt>
                <c:pt idx="24">
                  <c:v>Portugalska</c:v>
                </c:pt>
                <c:pt idx="25">
                  <c:v>Belgija</c:v>
                </c:pt>
                <c:pt idx="26">
                  <c:v>Velika Britanija</c:v>
                </c:pt>
                <c:pt idx="27">
                  <c:v>Nemčija</c:v>
                </c:pt>
                <c:pt idx="28">
                  <c:v>Španija</c:v>
                </c:pt>
                <c:pt idx="29">
                  <c:v>Francija</c:v>
                </c:pt>
                <c:pt idx="30">
                  <c:v>Italija</c:v>
                </c:pt>
                <c:pt idx="31">
                  <c:v>Slovenija</c:v>
                </c:pt>
                <c:pt idx="32">
                  <c:v>Grčija</c:v>
                </c:pt>
                <c:pt idx="33">
                  <c:v>Slovaška</c:v>
                </c:pt>
                <c:pt idx="34">
                  <c:v>Hrvaška</c:v>
                </c:pt>
                <c:pt idx="35">
                  <c:v>Češka</c:v>
                </c:pt>
                <c:pt idx="36">
                  <c:v>Litva</c:v>
                </c:pt>
                <c:pt idx="37">
                  <c:v>Turčija</c:v>
                </c:pt>
                <c:pt idx="38">
                  <c:v>Luksemburg</c:v>
                </c:pt>
                <c:pt idx="39">
                  <c:v>Izrael</c:v>
                </c:pt>
                <c:pt idx="40">
                  <c:v>Rusija</c:v>
                </c:pt>
                <c:pt idx="41">
                  <c:v>Avstrija</c:v>
                </c:pt>
                <c:pt idx="42">
                  <c:v>Čile</c:v>
                </c:pt>
                <c:pt idx="43">
                  <c:v>Dubaj (UAE)</c:v>
                </c:pt>
                <c:pt idx="44">
                  <c:v>Srbija</c:v>
                </c:pt>
                <c:pt idx="45">
                  <c:v>Mehika</c:v>
                </c:pt>
                <c:pt idx="46">
                  <c:v>Romunija</c:v>
                </c:pt>
                <c:pt idx="47">
                  <c:v>Bolgarija</c:v>
                </c:pt>
                <c:pt idx="48">
                  <c:v>Urugvaj</c:v>
                </c:pt>
                <c:pt idx="49">
                  <c:v>Tajska</c:v>
                </c:pt>
                <c:pt idx="50">
                  <c:v>Trinidad in Tobago</c:v>
                </c:pt>
                <c:pt idx="51">
                  <c:v>Kolumbija</c:v>
                </c:pt>
                <c:pt idx="52">
                  <c:v>Jordanija</c:v>
                </c:pt>
                <c:pt idx="53">
                  <c:v>Črna Gora</c:v>
                </c:pt>
                <c:pt idx="54">
                  <c:v>Brazilija</c:v>
                </c:pt>
                <c:pt idx="55">
                  <c:v>Tunizija</c:v>
                </c:pt>
                <c:pt idx="56">
                  <c:v>Argentina</c:v>
                </c:pt>
                <c:pt idx="57">
                  <c:v>Indonezija</c:v>
                </c:pt>
                <c:pt idx="58">
                  <c:v>Albanija</c:v>
                </c:pt>
                <c:pt idx="59">
                  <c:v>Kazahstan</c:v>
                </c:pt>
                <c:pt idx="60">
                  <c:v>Katar</c:v>
                </c:pt>
                <c:pt idx="61">
                  <c:v>Peru</c:v>
                </c:pt>
                <c:pt idx="62">
                  <c:v>Panama</c:v>
                </c:pt>
                <c:pt idx="63">
                  <c:v>Azerbajdžan</c:v>
                </c:pt>
                <c:pt idx="64">
                  <c:v>Kirgizistan</c:v>
                </c:pt>
              </c:strCache>
            </c:strRef>
          </c:cat>
          <c:val>
            <c:numRef>
              <c:f>'Data(I.2.15)'!$F$11:$F$77</c:f>
              <c:numCache>
                <c:formatCode>0.0</c:formatCode>
                <c:ptCount val="65"/>
                <c:pt idx="0">
                  <c:v>28.514748040960189</c:v>
                </c:pt>
                <c:pt idx="1">
                  <c:v>32.986315682218155</c:v>
                </c:pt>
                <c:pt idx="2">
                  <c:v>30.102761087451288</c:v>
                </c:pt>
                <c:pt idx="3">
                  <c:v>31.397754145114131</c:v>
                </c:pt>
                <c:pt idx="4">
                  <c:v>29.96435647132466</c:v>
                </c:pt>
                <c:pt idx="5">
                  <c:v>27.585367413123524</c:v>
                </c:pt>
                <c:pt idx="6">
                  <c:v>33.754411540258857</c:v>
                </c:pt>
                <c:pt idx="7">
                  <c:v>28.002140169405603</c:v>
                </c:pt>
                <c:pt idx="8">
                  <c:v>28.498326149074806</c:v>
                </c:pt>
                <c:pt idx="9">
                  <c:v>27.594862872486328</c:v>
                </c:pt>
                <c:pt idx="10">
                  <c:v>25.781194343842806</c:v>
                </c:pt>
                <c:pt idx="11">
                  <c:v>34.804460853531879</c:v>
                </c:pt>
                <c:pt idx="12">
                  <c:v>30.876116710006215</c:v>
                </c:pt>
                <c:pt idx="13">
                  <c:v>31.009146193849592</c:v>
                </c:pt>
                <c:pt idx="14">
                  <c:v>33.102846094094645</c:v>
                </c:pt>
                <c:pt idx="15">
                  <c:v>33.547644641855975</c:v>
                </c:pt>
                <c:pt idx="16">
                  <c:v>31.053192132229029</c:v>
                </c:pt>
                <c:pt idx="17">
                  <c:v>29.730897625027911</c:v>
                </c:pt>
                <c:pt idx="18">
                  <c:v>30.636049075037427</c:v>
                </c:pt>
                <c:pt idx="19">
                  <c:v>30.577957620023131</c:v>
                </c:pt>
                <c:pt idx="20">
                  <c:v>29.752995150590291</c:v>
                </c:pt>
                <c:pt idx="21">
                  <c:v>31.04738504097222</c:v>
                </c:pt>
                <c:pt idx="22">
                  <c:v>33.488053001794171</c:v>
                </c:pt>
                <c:pt idx="23">
                  <c:v>27.557783785118875</c:v>
                </c:pt>
                <c:pt idx="24">
                  <c:v>31.611412378473286</c:v>
                </c:pt>
                <c:pt idx="25">
                  <c:v>25.84386701199983</c:v>
                </c:pt>
                <c:pt idx="26">
                  <c:v>28.812171086233747</c:v>
                </c:pt>
                <c:pt idx="27">
                  <c:v>28.847401658085591</c:v>
                </c:pt>
                <c:pt idx="28">
                  <c:v>32.604602120435011</c:v>
                </c:pt>
                <c:pt idx="29">
                  <c:v>27.20639347821843</c:v>
                </c:pt>
                <c:pt idx="30">
                  <c:v>28.871472224276491</c:v>
                </c:pt>
                <c:pt idx="31">
                  <c:v>29.249064265280094</c:v>
                </c:pt>
                <c:pt idx="32">
                  <c:v>29.306855178625035</c:v>
                </c:pt>
                <c:pt idx="33">
                  <c:v>28.52790924484249</c:v>
                </c:pt>
                <c:pt idx="34">
                  <c:v>30.566673003977087</c:v>
                </c:pt>
                <c:pt idx="35">
                  <c:v>27.027862134852231</c:v>
                </c:pt>
                <c:pt idx="36">
                  <c:v>28.588591618097421</c:v>
                </c:pt>
                <c:pt idx="37">
                  <c:v>29.08891984230576</c:v>
                </c:pt>
                <c:pt idx="38">
                  <c:v>27.020293684836709</c:v>
                </c:pt>
                <c:pt idx="39">
                  <c:v>25.469732179763522</c:v>
                </c:pt>
                <c:pt idx="40">
                  <c:v>26.781966766709878</c:v>
                </c:pt>
                <c:pt idx="41">
                  <c:v>26.005185996608631</c:v>
                </c:pt>
                <c:pt idx="42">
                  <c:v>25.642993387609369</c:v>
                </c:pt>
                <c:pt idx="43">
                  <c:v>23.470069652407716</c:v>
                </c:pt>
                <c:pt idx="44">
                  <c:v>25.272599458164915</c:v>
                </c:pt>
                <c:pt idx="45">
                  <c:v>21.249431042828427</c:v>
                </c:pt>
                <c:pt idx="46">
                  <c:v>21.170256449374961</c:v>
                </c:pt>
                <c:pt idx="47">
                  <c:v>21.827399456997444</c:v>
                </c:pt>
                <c:pt idx="48">
                  <c:v>20.260195874992029</c:v>
                </c:pt>
                <c:pt idx="49">
                  <c:v>16.72161822480053</c:v>
                </c:pt>
                <c:pt idx="50">
                  <c:v>18.969824155764002</c:v>
                </c:pt>
                <c:pt idx="51">
                  <c:v>17.095951307232635</c:v>
                </c:pt>
                <c:pt idx="52">
                  <c:v>16.463187718061089</c:v>
                </c:pt>
                <c:pt idx="53">
                  <c:v>16.839628858770912</c:v>
                </c:pt>
                <c:pt idx="54">
                  <c:v>15.935351410481969</c:v>
                </c:pt>
                <c:pt idx="55">
                  <c:v>15.051631176535496</c:v>
                </c:pt>
                <c:pt idx="56">
                  <c:v>15.989473296570729</c:v>
                </c:pt>
                <c:pt idx="57">
                  <c:v>11.243639489793647</c:v>
                </c:pt>
                <c:pt idx="58">
                  <c:v>14.430642208276026</c:v>
                </c:pt>
                <c:pt idx="59">
                  <c:v>13.074459020353412</c:v>
                </c:pt>
                <c:pt idx="60">
                  <c:v>11.086223371315448</c:v>
                </c:pt>
                <c:pt idx="61">
                  <c:v>10.073200382456035</c:v>
                </c:pt>
                <c:pt idx="62">
                  <c:v>10.137052595345175</c:v>
                </c:pt>
                <c:pt idx="63">
                  <c:v>5.2518173969383684</c:v>
                </c:pt>
                <c:pt idx="64">
                  <c:v>4.1760539162490895</c:v>
                </c:pt>
              </c:numCache>
            </c:numRef>
          </c:val>
        </c:ser>
        <c:ser>
          <c:idx val="10"/>
          <c:order val="5"/>
          <c:tx>
            <c:strRef>
              <c:f>'Data(I.2.15)'!$G$8</c:f>
              <c:strCache>
                <c:ptCount val="1"/>
                <c:pt idx="0">
                  <c:v>4. raven</c:v>
                </c:pt>
              </c:strCache>
            </c:strRef>
          </c:tx>
          <c:spPr>
            <a:solidFill>
              <a:srgbClr val="006600"/>
            </a:solidFill>
          </c:spPr>
          <c:cat>
            <c:strRef>
              <c:f>'Data(I.2.15)'!$A$11:$A$77</c:f>
              <c:strCache>
                <c:ptCount val="65"/>
                <c:pt idx="0">
                  <c:v>Šanghaj-Kitajska</c:v>
                </c:pt>
                <c:pt idx="1">
                  <c:v>Koreja</c:v>
                </c:pt>
                <c:pt idx="2">
                  <c:v>Finska</c:v>
                </c:pt>
                <c:pt idx="3">
                  <c:v>Hongkong-Kitajska</c:v>
                </c:pt>
                <c:pt idx="4">
                  <c:v>Kanada</c:v>
                </c:pt>
                <c:pt idx="5">
                  <c:v>Singapur</c:v>
                </c:pt>
                <c:pt idx="6">
                  <c:v>Estonija</c:v>
                </c:pt>
                <c:pt idx="7">
                  <c:v>Japonska</c:v>
                </c:pt>
                <c:pt idx="8">
                  <c:v>Avstralija</c:v>
                </c:pt>
                <c:pt idx="9">
                  <c:v>Nizozemska</c:v>
                </c:pt>
                <c:pt idx="10">
                  <c:v>Nova Zelandija</c:v>
                </c:pt>
                <c:pt idx="11">
                  <c:v>Macao-Kitajska</c:v>
                </c:pt>
                <c:pt idx="12">
                  <c:v>Norveška</c:v>
                </c:pt>
                <c:pt idx="13">
                  <c:v>Poljska</c:v>
                </c:pt>
                <c:pt idx="14">
                  <c:v>Danska</c:v>
                </c:pt>
                <c:pt idx="15">
                  <c:v>Kitajski Tajpej</c:v>
                </c:pt>
                <c:pt idx="16">
                  <c:v>Lihtenštajn</c:v>
                </c:pt>
                <c:pt idx="17">
                  <c:v>Švica</c:v>
                </c:pt>
                <c:pt idx="18">
                  <c:v>Islandija</c:v>
                </c:pt>
                <c:pt idx="19">
                  <c:v>Irska</c:v>
                </c:pt>
                <c:pt idx="20">
                  <c:v>Švedska</c:v>
                </c:pt>
                <c:pt idx="21">
                  <c:v>Madžarska</c:v>
                </c:pt>
                <c:pt idx="22">
                  <c:v>Latvija</c:v>
                </c:pt>
                <c:pt idx="23">
                  <c:v>ZDA</c:v>
                </c:pt>
                <c:pt idx="24">
                  <c:v>Portugalska</c:v>
                </c:pt>
                <c:pt idx="25">
                  <c:v>Belgija</c:v>
                </c:pt>
                <c:pt idx="26">
                  <c:v>Velika Britanija</c:v>
                </c:pt>
                <c:pt idx="27">
                  <c:v>Nemčija</c:v>
                </c:pt>
                <c:pt idx="28">
                  <c:v>Španija</c:v>
                </c:pt>
                <c:pt idx="29">
                  <c:v>Francija</c:v>
                </c:pt>
                <c:pt idx="30">
                  <c:v>Italija</c:v>
                </c:pt>
                <c:pt idx="31">
                  <c:v>Slovenija</c:v>
                </c:pt>
                <c:pt idx="32">
                  <c:v>Grčija</c:v>
                </c:pt>
                <c:pt idx="33">
                  <c:v>Slovaška</c:v>
                </c:pt>
                <c:pt idx="34">
                  <c:v>Hrvaška</c:v>
                </c:pt>
                <c:pt idx="35">
                  <c:v>Češka</c:v>
                </c:pt>
                <c:pt idx="36">
                  <c:v>Litva</c:v>
                </c:pt>
                <c:pt idx="37">
                  <c:v>Turčija</c:v>
                </c:pt>
                <c:pt idx="38">
                  <c:v>Luksemburg</c:v>
                </c:pt>
                <c:pt idx="39">
                  <c:v>Izrael</c:v>
                </c:pt>
                <c:pt idx="40">
                  <c:v>Rusija</c:v>
                </c:pt>
                <c:pt idx="41">
                  <c:v>Avstrija</c:v>
                </c:pt>
                <c:pt idx="42">
                  <c:v>Čile</c:v>
                </c:pt>
                <c:pt idx="43">
                  <c:v>Dubaj (UAE)</c:v>
                </c:pt>
                <c:pt idx="44">
                  <c:v>Srbija</c:v>
                </c:pt>
                <c:pt idx="45">
                  <c:v>Mehika</c:v>
                </c:pt>
                <c:pt idx="46">
                  <c:v>Romunija</c:v>
                </c:pt>
                <c:pt idx="47">
                  <c:v>Bolgarija</c:v>
                </c:pt>
                <c:pt idx="48">
                  <c:v>Urugvaj</c:v>
                </c:pt>
                <c:pt idx="49">
                  <c:v>Tajska</c:v>
                </c:pt>
                <c:pt idx="50">
                  <c:v>Trinidad in Tobago</c:v>
                </c:pt>
                <c:pt idx="51">
                  <c:v>Kolumbija</c:v>
                </c:pt>
                <c:pt idx="52">
                  <c:v>Jordanija</c:v>
                </c:pt>
                <c:pt idx="53">
                  <c:v>Črna Gora</c:v>
                </c:pt>
                <c:pt idx="54">
                  <c:v>Brazilija</c:v>
                </c:pt>
                <c:pt idx="55">
                  <c:v>Tunizija</c:v>
                </c:pt>
                <c:pt idx="56">
                  <c:v>Argentina</c:v>
                </c:pt>
                <c:pt idx="57">
                  <c:v>Indonezija</c:v>
                </c:pt>
                <c:pt idx="58">
                  <c:v>Albanija</c:v>
                </c:pt>
                <c:pt idx="59">
                  <c:v>Kazahstan</c:v>
                </c:pt>
                <c:pt idx="60">
                  <c:v>Katar</c:v>
                </c:pt>
                <c:pt idx="61">
                  <c:v>Peru</c:v>
                </c:pt>
                <c:pt idx="62">
                  <c:v>Panama</c:v>
                </c:pt>
                <c:pt idx="63">
                  <c:v>Azerbajdžan</c:v>
                </c:pt>
                <c:pt idx="64">
                  <c:v>Kirgizistan</c:v>
                </c:pt>
              </c:strCache>
            </c:strRef>
          </c:cat>
          <c:val>
            <c:numRef>
              <c:f>'Data(I.2.15)'!$G$11:$G$77</c:f>
              <c:numCache>
                <c:formatCode>0.0</c:formatCode>
                <c:ptCount val="65"/>
                <c:pt idx="0">
                  <c:v>34.665168797467913</c:v>
                </c:pt>
                <c:pt idx="1">
                  <c:v>32.905859286835081</c:v>
                </c:pt>
                <c:pt idx="2">
                  <c:v>30.59354823511562</c:v>
                </c:pt>
                <c:pt idx="3">
                  <c:v>31.8343025494047</c:v>
                </c:pt>
                <c:pt idx="4">
                  <c:v>26.782918808677689</c:v>
                </c:pt>
                <c:pt idx="5">
                  <c:v>25.718288133858731</c:v>
                </c:pt>
                <c:pt idx="6">
                  <c:v>21.23737483919161</c:v>
                </c:pt>
                <c:pt idx="7">
                  <c:v>27.023938947981652</c:v>
                </c:pt>
                <c:pt idx="8">
                  <c:v>24.06648760776908</c:v>
                </c:pt>
                <c:pt idx="9">
                  <c:v>23.535553538683214</c:v>
                </c:pt>
                <c:pt idx="10">
                  <c:v>24.823030528992387</c:v>
                </c:pt>
                <c:pt idx="11">
                  <c:v>16.871335504567153</c:v>
                </c:pt>
                <c:pt idx="12">
                  <c:v>22.095568713438595</c:v>
                </c:pt>
                <c:pt idx="13">
                  <c:v>22.251525507750859</c:v>
                </c:pt>
                <c:pt idx="14">
                  <c:v>20.947877469788995</c:v>
                </c:pt>
                <c:pt idx="15">
                  <c:v>21.004212552611929</c:v>
                </c:pt>
                <c:pt idx="16">
                  <c:v>24.623169143988775</c:v>
                </c:pt>
                <c:pt idx="17">
                  <c:v>22.64739655889219</c:v>
                </c:pt>
                <c:pt idx="18">
                  <c:v>21.868922825688788</c:v>
                </c:pt>
                <c:pt idx="19">
                  <c:v>21.935321584284189</c:v>
                </c:pt>
                <c:pt idx="20">
                  <c:v>20.299081361637253</c:v>
                </c:pt>
                <c:pt idx="21">
                  <c:v>21.590755658541088</c:v>
                </c:pt>
                <c:pt idx="22">
                  <c:v>17.194177712240794</c:v>
                </c:pt>
                <c:pt idx="23">
                  <c:v>20.553615952479507</c:v>
                </c:pt>
                <c:pt idx="24">
                  <c:v>19.611840573209371</c:v>
                </c:pt>
                <c:pt idx="25">
                  <c:v>24.937221098614131</c:v>
                </c:pt>
                <c:pt idx="26">
                  <c:v>19.825297332691289</c:v>
                </c:pt>
                <c:pt idx="27">
                  <c:v>22.826217564661889</c:v>
                </c:pt>
                <c:pt idx="28">
                  <c:v>17.654902922670235</c:v>
                </c:pt>
                <c:pt idx="29">
                  <c:v>22.380359734450746</c:v>
                </c:pt>
                <c:pt idx="30">
                  <c:v>20.243484107783829</c:v>
                </c:pt>
                <c:pt idx="31">
                  <c:v>19.331626902607887</c:v>
                </c:pt>
                <c:pt idx="32">
                  <c:v>18.201086158403768</c:v>
                </c:pt>
                <c:pt idx="33">
                  <c:v>16.689869037189329</c:v>
                </c:pt>
                <c:pt idx="34">
                  <c:v>16.436091268514144</c:v>
                </c:pt>
                <c:pt idx="35">
                  <c:v>17.378488969899848</c:v>
                </c:pt>
                <c:pt idx="36">
                  <c:v>14.106776794400409</c:v>
                </c:pt>
                <c:pt idx="37">
                  <c:v>12.359594155842576</c:v>
                </c:pt>
                <c:pt idx="38">
                  <c:v>17.290601117109127</c:v>
                </c:pt>
                <c:pt idx="39">
                  <c:v>18.065660147040013</c:v>
                </c:pt>
                <c:pt idx="40">
                  <c:v>11.131376174615339</c:v>
                </c:pt>
                <c:pt idx="41">
                  <c:v>17.437278589688535</c:v>
                </c:pt>
                <c:pt idx="42">
                  <c:v>9.3389772848778119</c:v>
                </c:pt>
                <c:pt idx="43">
                  <c:v>14.753185809894656</c:v>
                </c:pt>
                <c:pt idx="44">
                  <c:v>7.8632346163529645</c:v>
                </c:pt>
                <c:pt idx="45">
                  <c:v>5.2794277266276524</c:v>
                </c:pt>
                <c:pt idx="46">
                  <c:v>6.0847780434413714</c:v>
                </c:pt>
                <c:pt idx="47">
                  <c:v>10.965215477906026</c:v>
                </c:pt>
                <c:pt idx="48">
                  <c:v>8.1079930175847128</c:v>
                </c:pt>
                <c:pt idx="49">
                  <c:v>3.3081336421725607</c:v>
                </c:pt>
                <c:pt idx="50">
                  <c:v>8.9252443060532247</c:v>
                </c:pt>
                <c:pt idx="51">
                  <c:v>4.6117119364950563</c:v>
                </c:pt>
                <c:pt idx="52">
                  <c:v>3.4480436630681961</c:v>
                </c:pt>
                <c:pt idx="53">
                  <c:v>4.9579132427013946</c:v>
                </c:pt>
                <c:pt idx="54">
                  <c:v>6.0816383065190873</c:v>
                </c:pt>
                <c:pt idx="55">
                  <c:v>3.0803113597070406</c:v>
                </c:pt>
                <c:pt idx="56">
                  <c:v>6.0421301318661955</c:v>
                </c:pt>
                <c:pt idx="57">
                  <c:v>1.007269639475235</c:v>
                </c:pt>
                <c:pt idx="58">
                  <c:v>3.1142411459274402</c:v>
                </c:pt>
                <c:pt idx="59">
                  <c:v>3.7432455438606609</c:v>
                </c:pt>
                <c:pt idx="60">
                  <c:v>5.3857265133349896</c:v>
                </c:pt>
                <c:pt idx="61">
                  <c:v>2.6011364770330614</c:v>
                </c:pt>
                <c:pt idx="62">
                  <c:v>3.3507085590121877</c:v>
                </c:pt>
                <c:pt idx="63">
                  <c:v>0.45669869186872292</c:v>
                </c:pt>
                <c:pt idx="64">
                  <c:v>0.96810828859645071</c:v>
                </c:pt>
              </c:numCache>
            </c:numRef>
          </c:val>
        </c:ser>
        <c:ser>
          <c:idx val="12"/>
          <c:order val="6"/>
          <c:tx>
            <c:strRef>
              <c:f>'Data(I.2.15)'!$H$8</c:f>
              <c:strCache>
                <c:ptCount val="1"/>
                <c:pt idx="0">
                  <c:v>5. raven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'Data(I.2.15)'!$A$11:$A$77</c:f>
              <c:strCache>
                <c:ptCount val="65"/>
                <c:pt idx="0">
                  <c:v>Šanghaj-Kitajska</c:v>
                </c:pt>
                <c:pt idx="1">
                  <c:v>Koreja</c:v>
                </c:pt>
                <c:pt idx="2">
                  <c:v>Finska</c:v>
                </c:pt>
                <c:pt idx="3">
                  <c:v>Hongkong-Kitajska</c:v>
                </c:pt>
                <c:pt idx="4">
                  <c:v>Kanada</c:v>
                </c:pt>
                <c:pt idx="5">
                  <c:v>Singapur</c:v>
                </c:pt>
                <c:pt idx="6">
                  <c:v>Estonija</c:v>
                </c:pt>
                <c:pt idx="7">
                  <c:v>Japonska</c:v>
                </c:pt>
                <c:pt idx="8">
                  <c:v>Avstralija</c:v>
                </c:pt>
                <c:pt idx="9">
                  <c:v>Nizozemska</c:v>
                </c:pt>
                <c:pt idx="10">
                  <c:v>Nova Zelandija</c:v>
                </c:pt>
                <c:pt idx="11">
                  <c:v>Macao-Kitajska</c:v>
                </c:pt>
                <c:pt idx="12">
                  <c:v>Norveška</c:v>
                </c:pt>
                <c:pt idx="13">
                  <c:v>Poljska</c:v>
                </c:pt>
                <c:pt idx="14">
                  <c:v>Danska</c:v>
                </c:pt>
                <c:pt idx="15">
                  <c:v>Kitajski Tajpej</c:v>
                </c:pt>
                <c:pt idx="16">
                  <c:v>Lihtenštajn</c:v>
                </c:pt>
                <c:pt idx="17">
                  <c:v>Švica</c:v>
                </c:pt>
                <c:pt idx="18">
                  <c:v>Islandija</c:v>
                </c:pt>
                <c:pt idx="19">
                  <c:v>Irska</c:v>
                </c:pt>
                <c:pt idx="20">
                  <c:v>Švedska</c:v>
                </c:pt>
                <c:pt idx="21">
                  <c:v>Madžarska</c:v>
                </c:pt>
                <c:pt idx="22">
                  <c:v>Latvija</c:v>
                </c:pt>
                <c:pt idx="23">
                  <c:v>ZDA</c:v>
                </c:pt>
                <c:pt idx="24">
                  <c:v>Portugalska</c:v>
                </c:pt>
                <c:pt idx="25">
                  <c:v>Belgija</c:v>
                </c:pt>
                <c:pt idx="26">
                  <c:v>Velika Britanija</c:v>
                </c:pt>
                <c:pt idx="27">
                  <c:v>Nemčija</c:v>
                </c:pt>
                <c:pt idx="28">
                  <c:v>Španija</c:v>
                </c:pt>
                <c:pt idx="29">
                  <c:v>Francija</c:v>
                </c:pt>
                <c:pt idx="30">
                  <c:v>Italija</c:v>
                </c:pt>
                <c:pt idx="31">
                  <c:v>Slovenija</c:v>
                </c:pt>
                <c:pt idx="32">
                  <c:v>Grčija</c:v>
                </c:pt>
                <c:pt idx="33">
                  <c:v>Slovaška</c:v>
                </c:pt>
                <c:pt idx="34">
                  <c:v>Hrvaška</c:v>
                </c:pt>
                <c:pt idx="35">
                  <c:v>Češka</c:v>
                </c:pt>
                <c:pt idx="36">
                  <c:v>Litva</c:v>
                </c:pt>
                <c:pt idx="37">
                  <c:v>Turčija</c:v>
                </c:pt>
                <c:pt idx="38">
                  <c:v>Luksemburg</c:v>
                </c:pt>
                <c:pt idx="39">
                  <c:v>Izrael</c:v>
                </c:pt>
                <c:pt idx="40">
                  <c:v>Rusija</c:v>
                </c:pt>
                <c:pt idx="41">
                  <c:v>Avstrija</c:v>
                </c:pt>
                <c:pt idx="42">
                  <c:v>Čile</c:v>
                </c:pt>
                <c:pt idx="43">
                  <c:v>Dubaj (UAE)</c:v>
                </c:pt>
                <c:pt idx="44">
                  <c:v>Srbija</c:v>
                </c:pt>
                <c:pt idx="45">
                  <c:v>Mehika</c:v>
                </c:pt>
                <c:pt idx="46">
                  <c:v>Romunija</c:v>
                </c:pt>
                <c:pt idx="47">
                  <c:v>Bolgarija</c:v>
                </c:pt>
                <c:pt idx="48">
                  <c:v>Urugvaj</c:v>
                </c:pt>
                <c:pt idx="49">
                  <c:v>Tajska</c:v>
                </c:pt>
                <c:pt idx="50">
                  <c:v>Trinidad in Tobago</c:v>
                </c:pt>
                <c:pt idx="51">
                  <c:v>Kolumbija</c:v>
                </c:pt>
                <c:pt idx="52">
                  <c:v>Jordanija</c:v>
                </c:pt>
                <c:pt idx="53">
                  <c:v>Črna Gora</c:v>
                </c:pt>
                <c:pt idx="54">
                  <c:v>Brazilija</c:v>
                </c:pt>
                <c:pt idx="55">
                  <c:v>Tunizija</c:v>
                </c:pt>
                <c:pt idx="56">
                  <c:v>Argentina</c:v>
                </c:pt>
                <c:pt idx="57">
                  <c:v>Indonezija</c:v>
                </c:pt>
                <c:pt idx="58">
                  <c:v>Albanija</c:v>
                </c:pt>
                <c:pt idx="59">
                  <c:v>Kazahstan</c:v>
                </c:pt>
                <c:pt idx="60">
                  <c:v>Katar</c:v>
                </c:pt>
                <c:pt idx="61">
                  <c:v>Peru</c:v>
                </c:pt>
                <c:pt idx="62">
                  <c:v>Panama</c:v>
                </c:pt>
                <c:pt idx="63">
                  <c:v>Azerbajdžan</c:v>
                </c:pt>
                <c:pt idx="64">
                  <c:v>Kirgizistan</c:v>
                </c:pt>
              </c:strCache>
            </c:strRef>
          </c:cat>
          <c:val>
            <c:numRef>
              <c:f>'Data(I.2.15)'!$H$11:$H$77</c:f>
              <c:numCache>
                <c:formatCode>0.0</c:formatCode>
                <c:ptCount val="65"/>
                <c:pt idx="0">
                  <c:v>17.049504966378567</c:v>
                </c:pt>
                <c:pt idx="1">
                  <c:v>11.850151268146504</c:v>
                </c:pt>
                <c:pt idx="2">
                  <c:v>12.88927593185692</c:v>
                </c:pt>
                <c:pt idx="3">
                  <c:v>11.212680168741571</c:v>
                </c:pt>
                <c:pt idx="4">
                  <c:v>10.956662080817884</c:v>
                </c:pt>
                <c:pt idx="5">
                  <c:v>13.064131526379525</c:v>
                </c:pt>
                <c:pt idx="6">
                  <c:v>5.40038621008327</c:v>
                </c:pt>
                <c:pt idx="7">
                  <c:v>11.485721078389124</c:v>
                </c:pt>
                <c:pt idx="8">
                  <c:v>10.671470458421789</c:v>
                </c:pt>
                <c:pt idx="9">
                  <c:v>9.0611656533669667</c:v>
                </c:pt>
                <c:pt idx="10">
                  <c:v>12.879537975975738</c:v>
                </c:pt>
                <c:pt idx="11">
                  <c:v>2.8015077149005752</c:v>
                </c:pt>
                <c:pt idx="12">
                  <c:v>7.6087023786028443</c:v>
                </c:pt>
                <c:pt idx="13">
                  <c:v>6.5402099436895824</c:v>
                </c:pt>
                <c:pt idx="14">
                  <c:v>4.3967128767619643</c:v>
                </c:pt>
                <c:pt idx="15">
                  <c:v>4.7815465131169219</c:v>
                </c:pt>
                <c:pt idx="16">
                  <c:v>4.2362990953854043</c:v>
                </c:pt>
                <c:pt idx="17">
                  <c:v>7.3766114483677816</c:v>
                </c:pt>
                <c:pt idx="18">
                  <c:v>7.5062607795795824</c:v>
                </c:pt>
                <c:pt idx="19">
                  <c:v>6.2933241563202875</c:v>
                </c:pt>
                <c:pt idx="20">
                  <c:v>7.7051392947722874</c:v>
                </c:pt>
                <c:pt idx="21">
                  <c:v>5.7885102302071765</c:v>
                </c:pt>
                <c:pt idx="22">
                  <c:v>2.8685012219944008</c:v>
                </c:pt>
                <c:pt idx="23">
                  <c:v>8.3532835116768727</c:v>
                </c:pt>
                <c:pt idx="24">
                  <c:v>4.5746972195031423</c:v>
                </c:pt>
                <c:pt idx="25">
                  <c:v>10.078203199814919</c:v>
                </c:pt>
                <c:pt idx="26">
                  <c:v>7.0374465641404305</c:v>
                </c:pt>
                <c:pt idx="27">
                  <c:v>7.0012725285810324</c:v>
                </c:pt>
                <c:pt idx="28">
                  <c:v>3.1822661442492177</c:v>
                </c:pt>
                <c:pt idx="29">
                  <c:v>8.4748712413214999</c:v>
                </c:pt>
                <c:pt idx="30">
                  <c:v>5.3789893272988785</c:v>
                </c:pt>
                <c:pt idx="31">
                  <c:v>4.3403086648147404</c:v>
                </c:pt>
                <c:pt idx="32">
                  <c:v>5.0081791238595024</c:v>
                </c:pt>
                <c:pt idx="33">
                  <c:v>4.2232871358055704</c:v>
                </c:pt>
                <c:pt idx="34">
                  <c:v>3.0583101400256392</c:v>
                </c:pt>
                <c:pt idx="35">
                  <c:v>4.7176403662440896</c:v>
                </c:pt>
                <c:pt idx="36">
                  <c:v>2.7753980961635509</c:v>
                </c:pt>
                <c:pt idx="37">
                  <c:v>1.8443388682295629</c:v>
                </c:pt>
                <c:pt idx="38">
                  <c:v>5.1990389154798509</c:v>
                </c:pt>
                <c:pt idx="39">
                  <c:v>6.4162416852142634</c:v>
                </c:pt>
                <c:pt idx="40">
                  <c:v>2.8220750780860397</c:v>
                </c:pt>
                <c:pt idx="41">
                  <c:v>4.5355525873225382</c:v>
                </c:pt>
                <c:pt idx="42">
                  <c:v>1.256387639429366</c:v>
                </c:pt>
                <c:pt idx="43">
                  <c:v>4.8310444106462329</c:v>
                </c:pt>
                <c:pt idx="44">
                  <c:v>0.79015549301153065</c:v>
                </c:pt>
                <c:pt idx="45">
                  <c:v>0.39530029430894303</c:v>
                </c:pt>
                <c:pt idx="46">
                  <c:v>0.70335190296486461</c:v>
                </c:pt>
                <c:pt idx="47">
                  <c:v>2.594706407747275</c:v>
                </c:pt>
                <c:pt idx="48">
                  <c:v>1.6605026242877861</c:v>
                </c:pt>
                <c:pt idx="49">
                  <c:v>0.28813799978301985</c:v>
                </c:pt>
                <c:pt idx="50">
                  <c:v>2.0848371246124282</c:v>
                </c:pt>
                <c:pt idx="51">
                  <c:v>0.53617871402766759</c:v>
                </c:pt>
                <c:pt idx="52">
                  <c:v>0.23574625259446835</c:v>
                </c:pt>
                <c:pt idx="53">
                  <c:v>0.58913491974007481</c:v>
                </c:pt>
                <c:pt idx="54">
                  <c:v>1.2067322741385005</c:v>
                </c:pt>
                <c:pt idx="55">
                  <c:v>0.20247806302404051</c:v>
                </c:pt>
                <c:pt idx="56">
                  <c:v>0.91526751244778171</c:v>
                </c:pt>
                <c:pt idx="57">
                  <c:v>1.6355367700000005E-2</c:v>
                </c:pt>
                <c:pt idx="58">
                  <c:v>0.16387574091085638</c:v>
                </c:pt>
                <c:pt idx="59">
                  <c:v>0.35576800259067032</c:v>
                </c:pt>
                <c:pt idx="60">
                  <c:v>1.5132031017542893</c:v>
                </c:pt>
                <c:pt idx="61">
                  <c:v>0.4451539305236008</c:v>
                </c:pt>
                <c:pt idx="62">
                  <c:v>0.51968652132281057</c:v>
                </c:pt>
                <c:pt idx="63">
                  <c:v>1.2567379280840953E-2</c:v>
                </c:pt>
                <c:pt idx="64">
                  <c:v>0.10836993460694468</c:v>
                </c:pt>
              </c:numCache>
            </c:numRef>
          </c:val>
        </c:ser>
        <c:ser>
          <c:idx val="14"/>
          <c:order val="7"/>
          <c:tx>
            <c:strRef>
              <c:f>'Data(I.2.15)'!$I$8:$J$8</c:f>
              <c:strCache>
                <c:ptCount val="1"/>
                <c:pt idx="0">
                  <c:v>6. raven</c:v>
                </c:pt>
              </c:strCache>
            </c:strRef>
          </c:tx>
          <c:spPr>
            <a:solidFill>
              <a:srgbClr val="00FF00"/>
            </a:solidFill>
          </c:spPr>
          <c:cat>
            <c:strRef>
              <c:f>'Data(I.2.15)'!$A$11:$A$77</c:f>
              <c:strCache>
                <c:ptCount val="65"/>
                <c:pt idx="0">
                  <c:v>Šanghaj-Kitajska</c:v>
                </c:pt>
                <c:pt idx="1">
                  <c:v>Koreja</c:v>
                </c:pt>
                <c:pt idx="2">
                  <c:v>Finska</c:v>
                </c:pt>
                <c:pt idx="3">
                  <c:v>Hongkong-Kitajska</c:v>
                </c:pt>
                <c:pt idx="4">
                  <c:v>Kanada</c:v>
                </c:pt>
                <c:pt idx="5">
                  <c:v>Singapur</c:v>
                </c:pt>
                <c:pt idx="6">
                  <c:v>Estonija</c:v>
                </c:pt>
                <c:pt idx="7">
                  <c:v>Japonska</c:v>
                </c:pt>
                <c:pt idx="8">
                  <c:v>Avstralija</c:v>
                </c:pt>
                <c:pt idx="9">
                  <c:v>Nizozemska</c:v>
                </c:pt>
                <c:pt idx="10">
                  <c:v>Nova Zelandija</c:v>
                </c:pt>
                <c:pt idx="11">
                  <c:v>Macao-Kitajska</c:v>
                </c:pt>
                <c:pt idx="12">
                  <c:v>Norveška</c:v>
                </c:pt>
                <c:pt idx="13">
                  <c:v>Poljska</c:v>
                </c:pt>
                <c:pt idx="14">
                  <c:v>Danska</c:v>
                </c:pt>
                <c:pt idx="15">
                  <c:v>Kitajski Tajpej</c:v>
                </c:pt>
                <c:pt idx="16">
                  <c:v>Lihtenštajn</c:v>
                </c:pt>
                <c:pt idx="17">
                  <c:v>Švica</c:v>
                </c:pt>
                <c:pt idx="18">
                  <c:v>Islandija</c:v>
                </c:pt>
                <c:pt idx="19">
                  <c:v>Irska</c:v>
                </c:pt>
                <c:pt idx="20">
                  <c:v>Švedska</c:v>
                </c:pt>
                <c:pt idx="21">
                  <c:v>Madžarska</c:v>
                </c:pt>
                <c:pt idx="22">
                  <c:v>Latvija</c:v>
                </c:pt>
                <c:pt idx="23">
                  <c:v>ZDA</c:v>
                </c:pt>
                <c:pt idx="24">
                  <c:v>Portugalska</c:v>
                </c:pt>
                <c:pt idx="25">
                  <c:v>Belgija</c:v>
                </c:pt>
                <c:pt idx="26">
                  <c:v>Velika Britanija</c:v>
                </c:pt>
                <c:pt idx="27">
                  <c:v>Nemčija</c:v>
                </c:pt>
                <c:pt idx="28">
                  <c:v>Španija</c:v>
                </c:pt>
                <c:pt idx="29">
                  <c:v>Francija</c:v>
                </c:pt>
                <c:pt idx="30">
                  <c:v>Italija</c:v>
                </c:pt>
                <c:pt idx="31">
                  <c:v>Slovenija</c:v>
                </c:pt>
                <c:pt idx="32">
                  <c:v>Grčija</c:v>
                </c:pt>
                <c:pt idx="33">
                  <c:v>Slovaška</c:v>
                </c:pt>
                <c:pt idx="34">
                  <c:v>Hrvaška</c:v>
                </c:pt>
                <c:pt idx="35">
                  <c:v>Češka</c:v>
                </c:pt>
                <c:pt idx="36">
                  <c:v>Litva</c:v>
                </c:pt>
                <c:pt idx="37">
                  <c:v>Turčija</c:v>
                </c:pt>
                <c:pt idx="38">
                  <c:v>Luksemburg</c:v>
                </c:pt>
                <c:pt idx="39">
                  <c:v>Izrael</c:v>
                </c:pt>
                <c:pt idx="40">
                  <c:v>Rusija</c:v>
                </c:pt>
                <c:pt idx="41">
                  <c:v>Avstrija</c:v>
                </c:pt>
                <c:pt idx="42">
                  <c:v>Čile</c:v>
                </c:pt>
                <c:pt idx="43">
                  <c:v>Dubaj (UAE)</c:v>
                </c:pt>
                <c:pt idx="44">
                  <c:v>Srbija</c:v>
                </c:pt>
                <c:pt idx="45">
                  <c:v>Mehika</c:v>
                </c:pt>
                <c:pt idx="46">
                  <c:v>Romunija</c:v>
                </c:pt>
                <c:pt idx="47">
                  <c:v>Bolgarija</c:v>
                </c:pt>
                <c:pt idx="48">
                  <c:v>Urugvaj</c:v>
                </c:pt>
                <c:pt idx="49">
                  <c:v>Tajska</c:v>
                </c:pt>
                <c:pt idx="50">
                  <c:v>Trinidad in Tobago</c:v>
                </c:pt>
                <c:pt idx="51">
                  <c:v>Kolumbija</c:v>
                </c:pt>
                <c:pt idx="52">
                  <c:v>Jordanija</c:v>
                </c:pt>
                <c:pt idx="53">
                  <c:v>Črna Gora</c:v>
                </c:pt>
                <c:pt idx="54">
                  <c:v>Brazilija</c:v>
                </c:pt>
                <c:pt idx="55">
                  <c:v>Tunizija</c:v>
                </c:pt>
                <c:pt idx="56">
                  <c:v>Argentina</c:v>
                </c:pt>
                <c:pt idx="57">
                  <c:v>Indonezija</c:v>
                </c:pt>
                <c:pt idx="58">
                  <c:v>Albanija</c:v>
                </c:pt>
                <c:pt idx="59">
                  <c:v>Kazahstan</c:v>
                </c:pt>
                <c:pt idx="60">
                  <c:v>Katar</c:v>
                </c:pt>
                <c:pt idx="61">
                  <c:v>Peru</c:v>
                </c:pt>
                <c:pt idx="62">
                  <c:v>Panama</c:v>
                </c:pt>
                <c:pt idx="63">
                  <c:v>Azerbajdžan</c:v>
                </c:pt>
                <c:pt idx="64">
                  <c:v>Kirgizistan</c:v>
                </c:pt>
              </c:strCache>
            </c:strRef>
          </c:cat>
          <c:val>
            <c:numRef>
              <c:f>'Data(I.2.15)'!$I$11:$I$77</c:f>
              <c:numCache>
                <c:formatCode>0.0</c:formatCode>
                <c:ptCount val="65"/>
                <c:pt idx="0">
                  <c:v>2.4430367992785311</c:v>
                </c:pt>
                <c:pt idx="1">
                  <c:v>1.0499514282272306</c:v>
                </c:pt>
                <c:pt idx="2">
                  <c:v>1.6115810075412804</c:v>
                </c:pt>
                <c:pt idx="3">
                  <c:v>1.2104888581520836</c:v>
                </c:pt>
                <c:pt idx="4">
                  <c:v>1.7967264859602261</c:v>
                </c:pt>
                <c:pt idx="5">
                  <c:v>2.6321300638185625</c:v>
                </c:pt>
                <c:pt idx="6">
                  <c:v>0.64979122312503512</c:v>
                </c:pt>
                <c:pt idx="7">
                  <c:v>1.9364052225035739</c:v>
                </c:pt>
                <c:pt idx="8">
                  <c:v>2.0947243369533419</c:v>
                </c:pt>
                <c:pt idx="9">
                  <c:v>0.74738396607148982</c:v>
                </c:pt>
                <c:pt idx="10">
                  <c:v>2.8514730219922964</c:v>
                </c:pt>
                <c:pt idx="11">
                  <c:v>7.3672193230850197E-2</c:v>
                </c:pt>
                <c:pt idx="12">
                  <c:v>0.79705738694937567</c:v>
                </c:pt>
                <c:pt idx="13">
                  <c:v>0.66845422653393471</c:v>
                </c:pt>
                <c:pt idx="14">
                  <c:v>0.30650512331276974</c:v>
                </c:pt>
                <c:pt idx="15">
                  <c:v>0.40601487287436183</c:v>
                </c:pt>
                <c:pt idx="16">
                  <c:v>0.39586243750000438</c:v>
                </c:pt>
                <c:pt idx="17">
                  <c:v>0.72886790619168063</c:v>
                </c:pt>
                <c:pt idx="18">
                  <c:v>1.0127007938047492</c:v>
                </c:pt>
                <c:pt idx="19">
                  <c:v>0.68723479438620561</c:v>
                </c:pt>
                <c:pt idx="20">
                  <c:v>1.3270896158346204</c:v>
                </c:pt>
                <c:pt idx="21">
                  <c:v>0.26992000084295148</c:v>
                </c:pt>
                <c:pt idx="22">
                  <c:v>7.6917317099999993E-2</c:v>
                </c:pt>
                <c:pt idx="23">
                  <c:v>1.5063753827305151</c:v>
                </c:pt>
                <c:pt idx="24">
                  <c:v>0.22827331661479691</c:v>
                </c:pt>
                <c:pt idx="25">
                  <c:v>1.1055955899401746</c:v>
                </c:pt>
                <c:pt idx="26">
                  <c:v>0.99676305498484619</c:v>
                </c:pt>
                <c:pt idx="27">
                  <c:v>0.63694435984066555</c:v>
                </c:pt>
                <c:pt idx="28">
                  <c:v>0.16145847454716508</c:v>
                </c:pt>
                <c:pt idx="29">
                  <c:v>1.0897437150400258</c:v>
                </c:pt>
                <c:pt idx="30">
                  <c:v>0.43478797468758507</c:v>
                </c:pt>
                <c:pt idx="31">
                  <c:v>0.25483447748406957</c:v>
                </c:pt>
                <c:pt idx="32">
                  <c:v>0.60616464497199751</c:v>
                </c:pt>
                <c:pt idx="33">
                  <c:v>0.25212157428394488</c:v>
                </c:pt>
                <c:pt idx="34">
                  <c:v>0.13309820372218661</c:v>
                </c:pt>
                <c:pt idx="35">
                  <c:v>0.39544541975298375</c:v>
                </c:pt>
                <c:pt idx="36">
                  <c:v>0.14931827923843771</c:v>
                </c:pt>
                <c:pt idx="37">
                  <c:v>3.0980872073551782E-2</c:v>
                </c:pt>
                <c:pt idx="38">
                  <c:v>0.467600353899631</c:v>
                </c:pt>
                <c:pt idx="39">
                  <c:v>1.0141439720417571</c:v>
                </c:pt>
                <c:pt idx="40">
                  <c:v>0.32804089388353114</c:v>
                </c:pt>
                <c:pt idx="41">
                  <c:v>0.36430815257231486</c:v>
                </c:pt>
                <c:pt idx="42">
                  <c:v>1.8782247168775523E-2</c:v>
                </c:pt>
                <c:pt idx="43">
                  <c:v>0.48780496159499726</c:v>
                </c:pt>
                <c:pt idx="44">
                  <c:v>2.1887939408582822E-2</c:v>
                </c:pt>
                <c:pt idx="45">
                  <c:v>8.1642764950568703E-3</c:v>
                </c:pt>
                <c:pt idx="46">
                  <c:v>1.2377425100000007E-2</c:v>
                </c:pt>
                <c:pt idx="47">
                  <c:v>0.18696679589226273</c:v>
                </c:pt>
                <c:pt idx="48">
                  <c:v>9.0350371341520241E-2</c:v>
                </c:pt>
                <c:pt idx="49">
                  <c:v>2.811888099999999E-3</c:v>
                </c:pt>
                <c:pt idx="50">
                  <c:v>0.16678667510621992</c:v>
                </c:pt>
                <c:pt idx="51">
                  <c:v>1.4609317359241978E-2</c:v>
                </c:pt>
                <c:pt idx="52">
                  <c:v>2.8066573000000011E-3</c:v>
                </c:pt>
                <c:pt idx="53">
                  <c:v>1.7842599000000296E-2</c:v>
                </c:pt>
                <c:pt idx="54">
                  <c:v>0.10064120003767622</c:v>
                </c:pt>
                <c:pt idx="55">
                  <c:v>7.9537817000000909E-3</c:v>
                </c:pt>
                <c:pt idx="56">
                  <c:v>6.7405444565817554E-2</c:v>
                </c:pt>
                <c:pt idx="57">
                  <c:v>0</c:v>
                </c:pt>
                <c:pt idx="58">
                  <c:v>1.838143000000023E-3</c:v>
                </c:pt>
                <c:pt idx="59">
                  <c:v>2.8519367000000317E-3</c:v>
                </c:pt>
                <c:pt idx="60">
                  <c:v>0.21079210186244748</c:v>
                </c:pt>
                <c:pt idx="61">
                  <c:v>4.1608641812090903E-2</c:v>
                </c:pt>
                <c:pt idx="62">
                  <c:v>2.53964411E-2</c:v>
                </c:pt>
                <c:pt idx="63">
                  <c:v>0</c:v>
                </c:pt>
                <c:pt idx="64">
                  <c:v>0</c:v>
                </c:pt>
              </c:numCache>
            </c:numRef>
          </c:val>
        </c:ser>
        <c:overlap val="100"/>
        <c:axId val="67400064"/>
        <c:axId val="67401600"/>
      </c:barChart>
      <c:catAx>
        <c:axId val="6740006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5400000" vert="horz"/>
          <a:lstStyle/>
          <a:p>
            <a:pPr>
              <a:defRPr sz="800" b="1">
                <a:solidFill>
                  <a:schemeClr val="tx1"/>
                </a:solidFill>
              </a:defRPr>
            </a:pPr>
            <a:endParaRPr lang="sl-SI"/>
          </a:p>
        </c:txPr>
        <c:crossAx val="67401600"/>
        <c:crossesAt val="-100"/>
        <c:auto val="1"/>
        <c:lblAlgn val="ctr"/>
        <c:lblOffset val="100"/>
        <c:tickLblSkip val="1"/>
      </c:catAx>
      <c:valAx>
        <c:axId val="67401600"/>
        <c:scaling>
          <c:orientation val="minMax"/>
          <c:max val="100"/>
          <c:min val="-10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</c:title>
        <c:numFmt formatCode="0;[Blue]0" sourceLinked="0"/>
        <c:tickLblPos val="nextTo"/>
        <c:txPr>
          <a:bodyPr/>
          <a:lstStyle/>
          <a:p>
            <a:pPr>
              <a:defRPr sz="800" baseline="0">
                <a:solidFill>
                  <a:schemeClr val="tx1"/>
                </a:solidFill>
              </a:defRPr>
            </a:pPr>
            <a:endParaRPr lang="sl-SI"/>
          </a:p>
        </c:txPr>
        <c:crossAx val="67400064"/>
        <c:crosses val="autoZero"/>
        <c:crossBetween val="between"/>
        <c:majorUnit val="20"/>
      </c:valAx>
      <c:spPr>
        <a:ln w="25400">
          <a:solidFill>
            <a:sysClr val="windowText" lastClr="000000">
              <a:lumMod val="50000"/>
              <a:lumOff val="50000"/>
            </a:sysClr>
          </a:solidFill>
        </a:ln>
      </c:spPr>
    </c:plotArea>
    <c:plotVisOnly val="1"/>
  </c:chart>
  <c:spPr>
    <a:noFill/>
    <a:ln>
      <a:noFill/>
    </a:ln>
  </c:sp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l-SI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ash"/>
            <c:size val="7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xVal>
            <c:numRef>
              <c:f>'ERA09 M-F'!$A$1:$A$39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xVal>
          <c:yVal>
            <c:numRef>
              <c:f>'ERA09 M-F'!$C$1:$C$39</c:f>
              <c:numCache>
                <c:formatCode>0</c:formatCode>
                <c:ptCount val="39"/>
                <c:pt idx="0">
                  <c:v>559.2944168632547</c:v>
                </c:pt>
                <c:pt idx="1">
                  <c:v>522.31673397228553</c:v>
                </c:pt>
                <c:pt idx="2">
                  <c:v>517.53193975620377</c:v>
                </c:pt>
                <c:pt idx="3">
                  <c:v>511.08548073825466</c:v>
                </c:pt>
                <c:pt idx="4">
                  <c:v>508.06907783847203</c:v>
                </c:pt>
                <c:pt idx="5">
                  <c:v>497.30997537659141</c:v>
                </c:pt>
                <c:pt idx="6">
                  <c:v>496.67257495526854</c:v>
                </c:pt>
                <c:pt idx="7">
                  <c:v>495.64684459319182</c:v>
                </c:pt>
                <c:pt idx="8">
                  <c:v>493.5682471581805</c:v>
                </c:pt>
                <c:pt idx="9">
                  <c:v>486.78843015359064</c:v>
                </c:pt>
                <c:pt idx="10">
                  <c:v>485.80253775273621</c:v>
                </c:pt>
                <c:pt idx="11">
                  <c:v>485.80185709413291</c:v>
                </c:pt>
                <c:pt idx="12">
                  <c:v>483.84470458062231</c:v>
                </c:pt>
                <c:pt idx="13">
                  <c:v>483.07174916613053</c:v>
                </c:pt>
                <c:pt idx="14">
                  <c:v>466.02870688055026</c:v>
                </c:pt>
                <c:pt idx="15">
                  <c:v>457.80049808402072</c:v>
                </c:pt>
                <c:pt idx="16">
                  <c:v>448.89220629520162</c:v>
                </c:pt>
                <c:pt idx="17">
                  <c:v>447.37531867877283</c:v>
                </c:pt>
                <c:pt idx="18">
                  <c:v>425.38935050597229</c:v>
                </c:pt>
              </c:numCache>
            </c:numRef>
          </c:yVal>
        </c:ser>
        <c:axId val="72301184"/>
        <c:axId val="72323840"/>
      </c:scatterChart>
      <c:valAx>
        <c:axId val="72301184"/>
        <c:scaling>
          <c:orientation val="minMax"/>
          <c:max val="0"/>
        </c:scaling>
        <c:delete val="1"/>
        <c:axPos val="b"/>
        <c:numFmt formatCode="General" sourceLinked="1"/>
        <c:majorTickMark val="none"/>
        <c:tickLblPos val="none"/>
        <c:crossAx val="72323840"/>
        <c:crossesAt val="460"/>
        <c:crossBetween val="midCat"/>
      </c:valAx>
      <c:valAx>
        <c:axId val="72323840"/>
        <c:scaling>
          <c:orientation val="minMax"/>
          <c:max val="580"/>
          <c:min val="420"/>
        </c:scaling>
        <c:axPos val="l"/>
        <c:numFmt formatCode="0" sourceLinked="1"/>
        <c:majorTickMark val="none"/>
        <c:tickLblPos val="nextTo"/>
        <c:spPr>
          <a:ln w="127000">
            <a:solidFill>
              <a:schemeClr val="accent4">
                <a:lumMod val="75000"/>
              </a:schemeClr>
            </a:solidFill>
            <a:headEnd type="triangle" w="sm" len="sm"/>
            <a:tailEnd type="triangle" w="sm" len="sm"/>
          </a:ln>
        </c:spPr>
        <c:crossAx val="72301184"/>
        <c:crosses val="autoZero"/>
        <c:crossBetween val="midCat"/>
        <c:majorUnit val="10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l-SI"/>
  <c:style val="1"/>
  <c:chart>
    <c:plotArea>
      <c:layout>
        <c:manualLayout>
          <c:layoutTarget val="inner"/>
          <c:xMode val="edge"/>
          <c:yMode val="edge"/>
          <c:x val="6.498641656777282E-2"/>
          <c:y val="2.3981676588063258E-2"/>
          <c:w val="0.93356124721372613"/>
          <c:h val="0.97601832341193651"/>
        </c:manualLayout>
      </c:layout>
      <c:barChart>
        <c:barDir val="col"/>
        <c:grouping val="stacked"/>
        <c:ser>
          <c:idx val="0"/>
          <c:order val="0"/>
          <c:tx>
            <c:strRef>
              <c:f>'Data (F VI.2.20)'!$L$27</c:f>
              <c:strCache>
                <c:ptCount val="1"/>
                <c:pt idx="0">
                  <c:v>Below Level 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val>
            <c:numRef>
              <c:f>'Data (F VI.2.20)'!$L$28:$L$47</c:f>
              <c:numCache>
                <c:formatCode>General</c:formatCode>
                <c:ptCount val="20"/>
                <c:pt idx="0">
                  <c:v>-5.7940170073999964</c:v>
                </c:pt>
                <c:pt idx="1">
                  <c:v>-13.595097078300004</c:v>
                </c:pt>
                <c:pt idx="2">
                  <c:v>-14.2496248542</c:v>
                </c:pt>
                <c:pt idx="3">
                  <c:v>-8.2893572922000001</c:v>
                </c:pt>
                <c:pt idx="4">
                  <c:v>-14.346289419800005</c:v>
                </c:pt>
                <c:pt idx="5">
                  <c:v>-14.878839852300006</c:v>
                </c:pt>
                <c:pt idx="6">
                  <c:v>-17.249182701800002</c:v>
                </c:pt>
                <c:pt idx="7">
                  <c:v>-16.820307942099994</c:v>
                </c:pt>
                <c:pt idx="8">
                  <c:v>-17.439302253699992</c:v>
                </c:pt>
                <c:pt idx="9">
                  <c:v>-15.000317324200001</c:v>
                </c:pt>
                <c:pt idx="10">
                  <c:v>-17.742598035899995</c:v>
                </c:pt>
                <c:pt idx="11">
                  <c:v>-15.2179500365</c:v>
                </c:pt>
                <c:pt idx="12">
                  <c:v>-19.752141176699993</c:v>
                </c:pt>
                <c:pt idx="13">
                  <c:v>-17.38652145513749</c:v>
                </c:pt>
                <c:pt idx="14">
                  <c:v>-20.254040465700001</c:v>
                </c:pt>
                <c:pt idx="15">
                  <c:v>-15.032062123700001</c:v>
                </c:pt>
                <c:pt idx="16">
                  <c:v>-12.838838401999999</c:v>
                </c:pt>
                <c:pt idx="17">
                  <c:v>-27.576311844099994</c:v>
                </c:pt>
                <c:pt idx="18">
                  <c:v>-30.562547159699996</c:v>
                </c:pt>
                <c:pt idx="19">
                  <c:v>-47.995536801000014</c:v>
                </c:pt>
              </c:numCache>
            </c:numRef>
          </c:val>
        </c:ser>
        <c:ser>
          <c:idx val="3"/>
          <c:order val="1"/>
          <c:tx>
            <c:strRef>
              <c:f>'Data (F VI.2.20)'!$M$27</c:f>
              <c:strCache>
                <c:ptCount val="1"/>
                <c:pt idx="0">
                  <c:v>Level 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val>
            <c:numRef>
              <c:f>'Data (F VI.2.20)'!$M$28:$M$47</c:f>
              <c:numCache>
                <c:formatCode>0.0</c:formatCode>
                <c:ptCount val="20"/>
                <c:pt idx="0">
                  <c:v>15.413705327000002</c:v>
                </c:pt>
                <c:pt idx="1">
                  <c:v>17.95669750299999</c:v>
                </c:pt>
                <c:pt idx="2">
                  <c:v>20.419366594</c:v>
                </c:pt>
                <c:pt idx="3">
                  <c:v>16.05541698599999</c:v>
                </c:pt>
                <c:pt idx="4">
                  <c:v>19.318474710000007</c:v>
                </c:pt>
                <c:pt idx="5">
                  <c:v>30.570183880999984</c:v>
                </c:pt>
                <c:pt idx="6">
                  <c:v>23.256979142999999</c:v>
                </c:pt>
                <c:pt idx="7">
                  <c:v>22.155758584000001</c:v>
                </c:pt>
                <c:pt idx="8">
                  <c:v>23.476392322999988</c:v>
                </c:pt>
                <c:pt idx="9">
                  <c:v>23.622237487</c:v>
                </c:pt>
                <c:pt idx="10">
                  <c:v>20.292515064</c:v>
                </c:pt>
                <c:pt idx="11">
                  <c:v>26.028108399000001</c:v>
                </c:pt>
                <c:pt idx="12">
                  <c:v>21.096490654</c:v>
                </c:pt>
                <c:pt idx="13">
                  <c:v>22.853533741124984</c:v>
                </c:pt>
                <c:pt idx="14">
                  <c:v>27.108661744999999</c:v>
                </c:pt>
                <c:pt idx="15">
                  <c:v>24.498602003999981</c:v>
                </c:pt>
                <c:pt idx="16">
                  <c:v>23.750875211000007</c:v>
                </c:pt>
                <c:pt idx="17">
                  <c:v>24.081362829</c:v>
                </c:pt>
                <c:pt idx="18">
                  <c:v>33.180312281000013</c:v>
                </c:pt>
                <c:pt idx="19">
                  <c:v>29.959558084000001</c:v>
                </c:pt>
              </c:numCache>
            </c:numRef>
          </c:val>
        </c:ser>
        <c:ser>
          <c:idx val="4"/>
          <c:order val="2"/>
          <c:tx>
            <c:strRef>
              <c:f>'Data (F VI.2.20)'!$N$27</c:f>
              <c:strCache>
                <c:ptCount val="1"/>
                <c:pt idx="0">
                  <c:v>Level 3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val>
            <c:numRef>
              <c:f>'Data (F VI.2.20)'!$N$28:$N$47</c:f>
              <c:numCache>
                <c:formatCode>0.0</c:formatCode>
                <c:ptCount val="20"/>
                <c:pt idx="0">
                  <c:v>32.986315682000011</c:v>
                </c:pt>
                <c:pt idx="1">
                  <c:v>28.002140169</c:v>
                </c:pt>
                <c:pt idx="2">
                  <c:v>28.49832614899999</c:v>
                </c:pt>
                <c:pt idx="3">
                  <c:v>31.397754145000007</c:v>
                </c:pt>
                <c:pt idx="4">
                  <c:v>25.781194343999992</c:v>
                </c:pt>
                <c:pt idx="5">
                  <c:v>34.804460853999984</c:v>
                </c:pt>
                <c:pt idx="6">
                  <c:v>30.57795762000001</c:v>
                </c:pt>
                <c:pt idx="7">
                  <c:v>30.636049074999988</c:v>
                </c:pt>
                <c:pt idx="8">
                  <c:v>29.752995151000007</c:v>
                </c:pt>
                <c:pt idx="9">
                  <c:v>30.876116710000005</c:v>
                </c:pt>
                <c:pt idx="10">
                  <c:v>25.843867012000008</c:v>
                </c:pt>
                <c:pt idx="11">
                  <c:v>33.102846094</c:v>
                </c:pt>
                <c:pt idx="12">
                  <c:v>27.206393477999988</c:v>
                </c:pt>
                <c:pt idx="13">
                  <c:v>29.296532662499985</c:v>
                </c:pt>
                <c:pt idx="14">
                  <c:v>31.775610495999988</c:v>
                </c:pt>
                <c:pt idx="15">
                  <c:v>31.009146193999992</c:v>
                </c:pt>
                <c:pt idx="16">
                  <c:v>31.047385040999991</c:v>
                </c:pt>
                <c:pt idx="17">
                  <c:v>26.005185997000005</c:v>
                </c:pt>
                <c:pt idx="18">
                  <c:v>25.642993388000001</c:v>
                </c:pt>
                <c:pt idx="19">
                  <c:v>16.940567429000001</c:v>
                </c:pt>
              </c:numCache>
            </c:numRef>
          </c:val>
        </c:ser>
        <c:ser>
          <c:idx val="5"/>
          <c:order val="3"/>
          <c:tx>
            <c:strRef>
              <c:f>'Data (F VI.2.20)'!$O$27</c:f>
              <c:strCache>
                <c:ptCount val="1"/>
                <c:pt idx="0">
                  <c:v>Level 4</c:v>
                </c:pt>
              </c:strCache>
            </c:strRef>
          </c:tx>
          <c:spPr>
            <a:solidFill>
              <a:srgbClr val="006600"/>
            </a:solidFill>
          </c:spPr>
          <c:val>
            <c:numRef>
              <c:f>'Data (F VI.2.20)'!$O$28:$O$47</c:f>
              <c:numCache>
                <c:formatCode>0.0</c:formatCode>
                <c:ptCount val="20"/>
                <c:pt idx="0">
                  <c:v>32.905859287000006</c:v>
                </c:pt>
                <c:pt idx="1">
                  <c:v>27.023938948000001</c:v>
                </c:pt>
                <c:pt idx="2">
                  <c:v>24.066487607999992</c:v>
                </c:pt>
                <c:pt idx="3">
                  <c:v>31.834302549</c:v>
                </c:pt>
                <c:pt idx="4">
                  <c:v>24.823030529</c:v>
                </c:pt>
                <c:pt idx="5">
                  <c:v>16.871335505000001</c:v>
                </c:pt>
                <c:pt idx="6">
                  <c:v>21.93532158399999</c:v>
                </c:pt>
                <c:pt idx="7">
                  <c:v>21.868922825999988</c:v>
                </c:pt>
                <c:pt idx="8">
                  <c:v>20.299081361999999</c:v>
                </c:pt>
                <c:pt idx="9">
                  <c:v>22.095568712999999</c:v>
                </c:pt>
                <c:pt idx="10">
                  <c:v>24.937221098999999</c:v>
                </c:pt>
                <c:pt idx="11">
                  <c:v>20.947877470000005</c:v>
                </c:pt>
                <c:pt idx="12">
                  <c:v>22.380359733999988</c:v>
                </c:pt>
                <c:pt idx="13">
                  <c:v>21.946790041118739</c:v>
                </c:pt>
                <c:pt idx="14">
                  <c:v>17.246434455999992</c:v>
                </c:pt>
                <c:pt idx="15">
                  <c:v>22.251525508</c:v>
                </c:pt>
                <c:pt idx="16">
                  <c:v>21.590755658999999</c:v>
                </c:pt>
                <c:pt idx="17">
                  <c:v>17.437278589999991</c:v>
                </c:pt>
                <c:pt idx="18">
                  <c:v>9.3389772848999986</c:v>
                </c:pt>
                <c:pt idx="19">
                  <c:v>4.5551377500999974</c:v>
                </c:pt>
              </c:numCache>
            </c:numRef>
          </c:val>
        </c:ser>
        <c:ser>
          <c:idx val="6"/>
          <c:order val="4"/>
          <c:tx>
            <c:strRef>
              <c:f>'Data (F VI.2.20)'!$P$27</c:f>
              <c:strCache>
                <c:ptCount val="1"/>
                <c:pt idx="0">
                  <c:v>Level 5 or above</c:v>
                </c:pt>
              </c:strCache>
            </c:strRef>
          </c:tx>
          <c:spPr>
            <a:solidFill>
              <a:srgbClr val="92D050"/>
            </a:solidFill>
          </c:spPr>
          <c:val>
            <c:numRef>
              <c:f>'Data (F VI.2.20)'!$P$28:$P$47</c:f>
              <c:numCache>
                <c:formatCode>0.0</c:formatCode>
                <c:ptCount val="20"/>
                <c:pt idx="0">
                  <c:v>12.900102696200003</c:v>
                </c:pt>
                <c:pt idx="1">
                  <c:v>13.4221263005</c:v>
                </c:pt>
                <c:pt idx="2">
                  <c:v>12.766194795000002</c:v>
                </c:pt>
                <c:pt idx="3">
                  <c:v>12.4231690272</c:v>
                </c:pt>
                <c:pt idx="4">
                  <c:v>15.731010997999999</c:v>
                </c:pt>
                <c:pt idx="5">
                  <c:v>2.8751799080999998</c:v>
                </c:pt>
                <c:pt idx="6">
                  <c:v>6.9805589506999981</c:v>
                </c:pt>
                <c:pt idx="7">
                  <c:v>8.5189615733999986</c:v>
                </c:pt>
                <c:pt idx="8">
                  <c:v>9.0322289106000007</c:v>
                </c:pt>
                <c:pt idx="9">
                  <c:v>8.4057597655000027</c:v>
                </c:pt>
                <c:pt idx="10">
                  <c:v>11.183798789900001</c:v>
                </c:pt>
                <c:pt idx="11">
                  <c:v>4.7032180000999997</c:v>
                </c:pt>
                <c:pt idx="12">
                  <c:v>9.5646149563000051</c:v>
                </c:pt>
                <c:pt idx="13">
                  <c:v>8.5166221000624986</c:v>
                </c:pt>
                <c:pt idx="14">
                  <c:v>3.615252837099999</c:v>
                </c:pt>
                <c:pt idx="15">
                  <c:v>7.2086641701999996</c:v>
                </c:pt>
                <c:pt idx="16">
                  <c:v>6.0584302309999973</c:v>
                </c:pt>
                <c:pt idx="17">
                  <c:v>4.8998607398999985</c:v>
                </c:pt>
                <c:pt idx="18">
                  <c:v>1.2751698865999996</c:v>
                </c:pt>
                <c:pt idx="19">
                  <c:v>0.54919993680000012</c:v>
                </c:pt>
              </c:numCache>
            </c:numRef>
          </c:val>
        </c:ser>
        <c:overlap val="100"/>
        <c:axId val="72389376"/>
        <c:axId val="72390912"/>
      </c:barChart>
      <c:catAx>
        <c:axId val="72389376"/>
        <c:scaling>
          <c:orientation val="minMax"/>
        </c:scaling>
        <c:axPos val="b"/>
        <c:majorTickMark val="none"/>
        <c:tickLblPos val="none"/>
        <c:crossAx val="72390912"/>
        <c:crosses val="autoZero"/>
        <c:auto val="1"/>
        <c:lblAlgn val="ctr"/>
        <c:lblOffset val="100"/>
      </c:catAx>
      <c:valAx>
        <c:axId val="72390912"/>
        <c:scaling>
          <c:orientation val="minMax"/>
          <c:max val="100"/>
          <c:min val="-100"/>
        </c:scaling>
        <c:axPos val="l"/>
        <c:numFmt formatCode="General" sourceLinked="1"/>
        <c:majorTickMark val="none"/>
        <c:tickLblPos val="none"/>
        <c:spPr>
          <a:ln>
            <a:noFill/>
          </a:ln>
        </c:spPr>
        <c:crossAx val="723893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l-SI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l-SI"/>
  <c:style val="3"/>
  <c:chart>
    <c:plotArea>
      <c:layout>
        <c:manualLayout>
          <c:layoutTarget val="inner"/>
          <c:xMode val="edge"/>
          <c:yMode val="edge"/>
          <c:x val="0.10806760144639274"/>
          <c:y val="1.5975475495180594E-2"/>
          <c:w val="0.65941953050261271"/>
          <c:h val="0.96664578362486708"/>
        </c:manualLayout>
      </c:layout>
      <c:barChart>
        <c:barDir val="col"/>
        <c:grouping val="stacked"/>
        <c:ser>
          <c:idx val="0"/>
          <c:order val="0"/>
          <c:tx>
            <c:strRef>
              <c:f>'Data (F VI.2.20)'!$L$5</c:f>
              <c:strCache>
                <c:ptCount val="1"/>
                <c:pt idx="0">
                  <c:v>Below Level 2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'Data (F VI.2.20)'!$K$6:$K$25</c:f>
              <c:strCache>
                <c:ptCount val="20"/>
                <c:pt idx="0">
                  <c:v>Koreja</c:v>
                </c:pt>
                <c:pt idx="1">
                  <c:v>Japonska</c:v>
                </c:pt>
                <c:pt idx="2">
                  <c:v>Avstralija</c:v>
                </c:pt>
                <c:pt idx="3">
                  <c:v>Hongkong</c:v>
                </c:pt>
                <c:pt idx="4">
                  <c:v>Nova Zelandija</c:v>
                </c:pt>
                <c:pt idx="5">
                  <c:v>Makao Kitajska</c:v>
                </c:pt>
                <c:pt idx="6">
                  <c:v>Irska</c:v>
                </c:pt>
                <c:pt idx="7">
                  <c:v>Islandija</c:v>
                </c:pt>
                <c:pt idx="8">
                  <c:v>Švedska</c:v>
                </c:pt>
                <c:pt idx="9">
                  <c:v>Norveška</c:v>
                </c:pt>
                <c:pt idx="10">
                  <c:v>Belgija</c:v>
                </c:pt>
                <c:pt idx="11">
                  <c:v>Danska</c:v>
                </c:pt>
                <c:pt idx="12">
                  <c:v>Francija</c:v>
                </c:pt>
                <c:pt idx="13">
                  <c:v>OECD 16</c:v>
                </c:pt>
                <c:pt idx="14">
                  <c:v>Španija</c:v>
                </c:pt>
                <c:pt idx="15">
                  <c:v>Poljska</c:v>
                </c:pt>
                <c:pt idx="16">
                  <c:v>Madžarska</c:v>
                </c:pt>
                <c:pt idx="17">
                  <c:v>Avstrija</c:v>
                </c:pt>
                <c:pt idx="18">
                  <c:v>Čile</c:v>
                </c:pt>
                <c:pt idx="19">
                  <c:v>Kolumbija</c:v>
                </c:pt>
              </c:strCache>
            </c:strRef>
          </c:cat>
          <c:val>
            <c:numRef>
              <c:f>'Data (F VI.2.20)'!$L$6:$L$25</c:f>
              <c:numCache>
                <c:formatCode>General</c:formatCode>
                <c:ptCount val="20"/>
                <c:pt idx="0">
                  <c:v>-1.8084042494999997</c:v>
                </c:pt>
                <c:pt idx="1">
                  <c:v>-6.7426860506999979</c:v>
                </c:pt>
                <c:pt idx="2">
                  <c:v>-9.5821652883000006</c:v>
                </c:pt>
                <c:pt idx="3">
                  <c:v>-9.7583595765000002</c:v>
                </c:pt>
                <c:pt idx="4">
                  <c:v>-10.1741421089</c:v>
                </c:pt>
                <c:pt idx="5">
                  <c:v>-10.473206124900003</c:v>
                </c:pt>
                <c:pt idx="6">
                  <c:v>-12.091923503299999</c:v>
                </c:pt>
                <c:pt idx="7">
                  <c:v>-12.854808720199999</c:v>
                </c:pt>
                <c:pt idx="8">
                  <c:v>-13.043337087099999</c:v>
                </c:pt>
                <c:pt idx="9">
                  <c:v>-13.327992140099999</c:v>
                </c:pt>
                <c:pt idx="10">
                  <c:v>-15.850288569600004</c:v>
                </c:pt>
                <c:pt idx="11">
                  <c:v>-16.411449806299984</c:v>
                </c:pt>
                <c:pt idx="12">
                  <c:v>-16.6914145782</c:v>
                </c:pt>
                <c:pt idx="13">
                  <c:v>-16.939227990774995</c:v>
                </c:pt>
                <c:pt idx="14">
                  <c:v>-23.1494740527</c:v>
                </c:pt>
                <c:pt idx="15">
                  <c:v>-26.292559690699996</c:v>
                </c:pt>
                <c:pt idx="16">
                  <c:v>-26.8225751071</c:v>
                </c:pt>
                <c:pt idx="17">
                  <c:v>-28.462987294499989</c:v>
                </c:pt>
                <c:pt idx="18">
                  <c:v>-37.721439605200004</c:v>
                </c:pt>
                <c:pt idx="19">
                  <c:v>-68.365178114499898</c:v>
                </c:pt>
              </c:numCache>
            </c:numRef>
          </c:val>
        </c:ser>
        <c:ser>
          <c:idx val="3"/>
          <c:order val="1"/>
          <c:tx>
            <c:strRef>
              <c:f>'Data (F VI.2.20)'!$M$5</c:f>
              <c:strCache>
                <c:ptCount val="1"/>
                <c:pt idx="0">
                  <c:v>Level 2</c:v>
                </c:pt>
              </c:strCache>
            </c:strRef>
          </c:tx>
          <c:spPr>
            <a:solidFill>
              <a:srgbClr val="FFCC00"/>
            </a:solidFill>
          </c:spPr>
          <c:cat>
            <c:strRef>
              <c:f>'Data (F VI.2.20)'!$K$6:$K$25</c:f>
              <c:strCache>
                <c:ptCount val="20"/>
                <c:pt idx="0">
                  <c:v>Koreja</c:v>
                </c:pt>
                <c:pt idx="1">
                  <c:v>Japonska</c:v>
                </c:pt>
                <c:pt idx="2">
                  <c:v>Avstralija</c:v>
                </c:pt>
                <c:pt idx="3">
                  <c:v>Hongkong</c:v>
                </c:pt>
                <c:pt idx="4">
                  <c:v>Nova Zelandija</c:v>
                </c:pt>
                <c:pt idx="5">
                  <c:v>Makao Kitajska</c:v>
                </c:pt>
                <c:pt idx="6">
                  <c:v>Irska</c:v>
                </c:pt>
                <c:pt idx="7">
                  <c:v>Islandija</c:v>
                </c:pt>
                <c:pt idx="8">
                  <c:v>Švedska</c:v>
                </c:pt>
                <c:pt idx="9">
                  <c:v>Norveška</c:v>
                </c:pt>
                <c:pt idx="10">
                  <c:v>Belgija</c:v>
                </c:pt>
                <c:pt idx="11">
                  <c:v>Danska</c:v>
                </c:pt>
                <c:pt idx="12">
                  <c:v>Francija</c:v>
                </c:pt>
                <c:pt idx="13">
                  <c:v>OECD 16</c:v>
                </c:pt>
                <c:pt idx="14">
                  <c:v>Španija</c:v>
                </c:pt>
                <c:pt idx="15">
                  <c:v>Poljska</c:v>
                </c:pt>
                <c:pt idx="16">
                  <c:v>Madžarska</c:v>
                </c:pt>
                <c:pt idx="17">
                  <c:v>Avstrija</c:v>
                </c:pt>
                <c:pt idx="18">
                  <c:v>Čile</c:v>
                </c:pt>
                <c:pt idx="19">
                  <c:v>Kolumbija</c:v>
                </c:pt>
              </c:strCache>
            </c:strRef>
          </c:cat>
          <c:val>
            <c:numRef>
              <c:f>'Data (F VI.2.20)'!$M$6:$M$25</c:f>
              <c:numCache>
                <c:formatCode>0.0</c:formatCode>
                <c:ptCount val="20"/>
                <c:pt idx="0">
                  <c:v>8.3495686445999997</c:v>
                </c:pt>
                <c:pt idx="1">
                  <c:v>20.506270174000001</c:v>
                </c:pt>
                <c:pt idx="2">
                  <c:v>16.459600424000001</c:v>
                </c:pt>
                <c:pt idx="3">
                  <c:v>20.34004033399999</c:v>
                </c:pt>
                <c:pt idx="4">
                  <c:v>16.138605659000007</c:v>
                </c:pt>
                <c:pt idx="5">
                  <c:v>31.831585310000008</c:v>
                </c:pt>
                <c:pt idx="6">
                  <c:v>23.385150849999988</c:v>
                </c:pt>
                <c:pt idx="7">
                  <c:v>21.145807336000001</c:v>
                </c:pt>
                <c:pt idx="8">
                  <c:v>21.210588404999999</c:v>
                </c:pt>
                <c:pt idx="9">
                  <c:v>25.47430928999999</c:v>
                </c:pt>
                <c:pt idx="10">
                  <c:v>20.219503236999991</c:v>
                </c:pt>
                <c:pt idx="11">
                  <c:v>26.777696137</c:v>
                </c:pt>
                <c:pt idx="12">
                  <c:v>22.372804306999999</c:v>
                </c:pt>
                <c:pt idx="13">
                  <c:v>22.325360466787505</c:v>
                </c:pt>
                <c:pt idx="14">
                  <c:v>25.436979693000001</c:v>
                </c:pt>
                <c:pt idx="15">
                  <c:v>28.413384657000005</c:v>
                </c:pt>
                <c:pt idx="16">
                  <c:v>24.969638235999987</c:v>
                </c:pt>
                <c:pt idx="17">
                  <c:v>25.735204261</c:v>
                </c:pt>
                <c:pt idx="18">
                  <c:v>30.610656158000008</c:v>
                </c:pt>
                <c:pt idx="19">
                  <c:v>22.37649987699999</c:v>
                </c:pt>
              </c:numCache>
            </c:numRef>
          </c:val>
        </c:ser>
        <c:ser>
          <c:idx val="4"/>
          <c:order val="2"/>
          <c:tx>
            <c:strRef>
              <c:f>'Data (F VI.2.20)'!$N$5</c:f>
              <c:strCache>
                <c:ptCount val="1"/>
                <c:pt idx="0">
                  <c:v>Level 3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'Data (F VI.2.20)'!$K$6:$K$25</c:f>
              <c:strCache>
                <c:ptCount val="20"/>
                <c:pt idx="0">
                  <c:v>Koreja</c:v>
                </c:pt>
                <c:pt idx="1">
                  <c:v>Japonska</c:v>
                </c:pt>
                <c:pt idx="2">
                  <c:v>Avstralija</c:v>
                </c:pt>
                <c:pt idx="3">
                  <c:v>Hongkong</c:v>
                </c:pt>
                <c:pt idx="4">
                  <c:v>Nova Zelandija</c:v>
                </c:pt>
                <c:pt idx="5">
                  <c:v>Makao Kitajska</c:v>
                </c:pt>
                <c:pt idx="6">
                  <c:v>Irska</c:v>
                </c:pt>
                <c:pt idx="7">
                  <c:v>Islandija</c:v>
                </c:pt>
                <c:pt idx="8">
                  <c:v>Švedska</c:v>
                </c:pt>
                <c:pt idx="9">
                  <c:v>Norveška</c:v>
                </c:pt>
                <c:pt idx="10">
                  <c:v>Belgija</c:v>
                </c:pt>
                <c:pt idx="11">
                  <c:v>Danska</c:v>
                </c:pt>
                <c:pt idx="12">
                  <c:v>Francija</c:v>
                </c:pt>
                <c:pt idx="13">
                  <c:v>OECD 16</c:v>
                </c:pt>
                <c:pt idx="14">
                  <c:v>Španija</c:v>
                </c:pt>
                <c:pt idx="15">
                  <c:v>Poljska</c:v>
                </c:pt>
                <c:pt idx="16">
                  <c:v>Madžarska</c:v>
                </c:pt>
                <c:pt idx="17">
                  <c:v>Avstrija</c:v>
                </c:pt>
                <c:pt idx="18">
                  <c:v>Čile</c:v>
                </c:pt>
                <c:pt idx="19">
                  <c:v>Kolumbija</c:v>
                </c:pt>
              </c:strCache>
            </c:strRef>
          </c:cat>
          <c:val>
            <c:numRef>
              <c:f>'Data (F VI.2.20)'!$N$6:$N$25</c:f>
              <c:numCache>
                <c:formatCode>0.0</c:formatCode>
                <c:ptCount val="20"/>
                <c:pt idx="0">
                  <c:v>28.659484171999999</c:v>
                </c:pt>
                <c:pt idx="1">
                  <c:v>38.896766374000002</c:v>
                </c:pt>
                <c:pt idx="2">
                  <c:v>28.193804203999999</c:v>
                </c:pt>
                <c:pt idx="3">
                  <c:v>36.789419457999998</c:v>
                </c:pt>
                <c:pt idx="4">
                  <c:v>27.238611758000001</c:v>
                </c:pt>
                <c:pt idx="5">
                  <c:v>39.917353805000005</c:v>
                </c:pt>
                <c:pt idx="6">
                  <c:v>32.665614213000012</c:v>
                </c:pt>
                <c:pt idx="7">
                  <c:v>32.199670984000015</c:v>
                </c:pt>
                <c:pt idx="8">
                  <c:v>32.443622374</c:v>
                </c:pt>
                <c:pt idx="9">
                  <c:v>34.405067238000001</c:v>
                </c:pt>
                <c:pt idx="10">
                  <c:v>28.780196321999984</c:v>
                </c:pt>
                <c:pt idx="11">
                  <c:v>33.941828000999998</c:v>
                </c:pt>
                <c:pt idx="12">
                  <c:v>32.284191323000002</c:v>
                </c:pt>
                <c:pt idx="13">
                  <c:v>30.396272458687498</c:v>
                </c:pt>
                <c:pt idx="14">
                  <c:v>30.172355568000008</c:v>
                </c:pt>
                <c:pt idx="15">
                  <c:v>28.603135351999999</c:v>
                </c:pt>
                <c:pt idx="16">
                  <c:v>27.051892411000008</c:v>
                </c:pt>
                <c:pt idx="17">
                  <c:v>28.311808811000009</c:v>
                </c:pt>
                <c:pt idx="18">
                  <c:v>22.492310233999984</c:v>
                </c:pt>
                <c:pt idx="19">
                  <c:v>7.7498643421000004</c:v>
                </c:pt>
              </c:numCache>
            </c:numRef>
          </c:val>
        </c:ser>
        <c:ser>
          <c:idx val="5"/>
          <c:order val="3"/>
          <c:tx>
            <c:strRef>
              <c:f>'Data (F VI.2.20)'!$O$5</c:f>
              <c:strCache>
                <c:ptCount val="1"/>
                <c:pt idx="0">
                  <c:v>Level 4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'Data (F VI.2.20)'!$K$6:$K$25</c:f>
              <c:strCache>
                <c:ptCount val="20"/>
                <c:pt idx="0">
                  <c:v>Koreja</c:v>
                </c:pt>
                <c:pt idx="1">
                  <c:v>Japonska</c:v>
                </c:pt>
                <c:pt idx="2">
                  <c:v>Avstralija</c:v>
                </c:pt>
                <c:pt idx="3">
                  <c:v>Hongkong</c:v>
                </c:pt>
                <c:pt idx="4">
                  <c:v>Nova Zelandija</c:v>
                </c:pt>
                <c:pt idx="5">
                  <c:v>Makao Kitajska</c:v>
                </c:pt>
                <c:pt idx="6">
                  <c:v>Irska</c:v>
                </c:pt>
                <c:pt idx="7">
                  <c:v>Islandija</c:v>
                </c:pt>
                <c:pt idx="8">
                  <c:v>Švedska</c:v>
                </c:pt>
                <c:pt idx="9">
                  <c:v>Norveška</c:v>
                </c:pt>
                <c:pt idx="10">
                  <c:v>Belgija</c:v>
                </c:pt>
                <c:pt idx="11">
                  <c:v>Danska</c:v>
                </c:pt>
                <c:pt idx="12">
                  <c:v>Francija</c:v>
                </c:pt>
                <c:pt idx="13">
                  <c:v>OECD 16</c:v>
                </c:pt>
                <c:pt idx="14">
                  <c:v>Španija</c:v>
                </c:pt>
                <c:pt idx="15">
                  <c:v>Poljska</c:v>
                </c:pt>
                <c:pt idx="16">
                  <c:v>Madžarska</c:v>
                </c:pt>
                <c:pt idx="17">
                  <c:v>Avstrija</c:v>
                </c:pt>
                <c:pt idx="18">
                  <c:v>Čile</c:v>
                </c:pt>
                <c:pt idx="19">
                  <c:v>Kolumbija</c:v>
                </c:pt>
              </c:strCache>
            </c:strRef>
          </c:cat>
          <c:val>
            <c:numRef>
              <c:f>'Data (F VI.2.20)'!$O$6:$O$25</c:f>
              <c:numCache>
                <c:formatCode>0.0</c:formatCode>
                <c:ptCount val="20"/>
                <c:pt idx="0">
                  <c:v>41.950436323000005</c:v>
                </c:pt>
                <c:pt idx="1">
                  <c:v>28.159093018000007</c:v>
                </c:pt>
                <c:pt idx="2">
                  <c:v>28.491842732999988</c:v>
                </c:pt>
                <c:pt idx="3">
                  <c:v>26.769024344999984</c:v>
                </c:pt>
                <c:pt idx="4">
                  <c:v>27.835807241000001</c:v>
                </c:pt>
                <c:pt idx="5">
                  <c:v>15.824828427999998</c:v>
                </c:pt>
                <c:pt idx="6">
                  <c:v>24.029629373999985</c:v>
                </c:pt>
                <c:pt idx="7">
                  <c:v>24.081504316</c:v>
                </c:pt>
                <c:pt idx="8">
                  <c:v>24.658786143</c:v>
                </c:pt>
                <c:pt idx="9">
                  <c:v>21.387930334</c:v>
                </c:pt>
                <c:pt idx="10">
                  <c:v>26.321917549999991</c:v>
                </c:pt>
                <c:pt idx="11">
                  <c:v>19.197478500999999</c:v>
                </c:pt>
                <c:pt idx="12">
                  <c:v>23.583726403999989</c:v>
                </c:pt>
                <c:pt idx="13">
                  <c:v>22.557696682531233</c:v>
                </c:pt>
                <c:pt idx="14">
                  <c:v>17.348138406</c:v>
                </c:pt>
                <c:pt idx="15">
                  <c:v>14.663697191000002</c:v>
                </c:pt>
                <c:pt idx="16">
                  <c:v>16.314676682999991</c:v>
                </c:pt>
                <c:pt idx="17">
                  <c:v>14.862459748000006</c:v>
                </c:pt>
                <c:pt idx="18">
                  <c:v>8.0360229555</c:v>
                </c:pt>
                <c:pt idx="19">
                  <c:v>1.4039332833999991</c:v>
                </c:pt>
              </c:numCache>
            </c:numRef>
          </c:val>
        </c:ser>
        <c:ser>
          <c:idx val="6"/>
          <c:order val="4"/>
          <c:tx>
            <c:strRef>
              <c:f>'Data (F VI.2.20)'!$P$5</c:f>
              <c:strCache>
                <c:ptCount val="1"/>
                <c:pt idx="0">
                  <c:v>Level 5 or above</c:v>
                </c:pt>
              </c:strCache>
            </c:strRef>
          </c:tx>
          <c:spPr>
            <a:solidFill>
              <a:srgbClr val="00FF00"/>
            </a:solidFill>
          </c:spPr>
          <c:cat>
            <c:strRef>
              <c:f>'Data (F VI.2.20)'!$K$6:$K$25</c:f>
              <c:strCache>
                <c:ptCount val="20"/>
                <c:pt idx="0">
                  <c:v>Koreja</c:v>
                </c:pt>
                <c:pt idx="1">
                  <c:v>Japonska</c:v>
                </c:pt>
                <c:pt idx="2">
                  <c:v>Avstralija</c:v>
                </c:pt>
                <c:pt idx="3">
                  <c:v>Hongkong</c:v>
                </c:pt>
                <c:pt idx="4">
                  <c:v>Nova Zelandija</c:v>
                </c:pt>
                <c:pt idx="5">
                  <c:v>Makao Kitajska</c:v>
                </c:pt>
                <c:pt idx="6">
                  <c:v>Irska</c:v>
                </c:pt>
                <c:pt idx="7">
                  <c:v>Islandija</c:v>
                </c:pt>
                <c:pt idx="8">
                  <c:v>Švedska</c:v>
                </c:pt>
                <c:pt idx="9">
                  <c:v>Norveška</c:v>
                </c:pt>
                <c:pt idx="10">
                  <c:v>Belgija</c:v>
                </c:pt>
                <c:pt idx="11">
                  <c:v>Danska</c:v>
                </c:pt>
                <c:pt idx="12">
                  <c:v>Francija</c:v>
                </c:pt>
                <c:pt idx="13">
                  <c:v>OECD 16</c:v>
                </c:pt>
                <c:pt idx="14">
                  <c:v>Španija</c:v>
                </c:pt>
                <c:pt idx="15">
                  <c:v>Poljska</c:v>
                </c:pt>
                <c:pt idx="16">
                  <c:v>Madžarska</c:v>
                </c:pt>
                <c:pt idx="17">
                  <c:v>Avstrija</c:v>
                </c:pt>
                <c:pt idx="18">
                  <c:v>Čile</c:v>
                </c:pt>
                <c:pt idx="19">
                  <c:v>Kolumbija</c:v>
                </c:pt>
              </c:strCache>
            </c:strRef>
          </c:cat>
          <c:val>
            <c:numRef>
              <c:f>'Data (F VI.2.20)'!$P$6:$P$25</c:f>
              <c:numCache>
                <c:formatCode>0.0</c:formatCode>
                <c:ptCount val="20"/>
                <c:pt idx="0">
                  <c:v>19.232106611399988</c:v>
                </c:pt>
                <c:pt idx="1">
                  <c:v>5.6951843833999973</c:v>
                </c:pt>
                <c:pt idx="2">
                  <c:v>17.272587350400002</c:v>
                </c:pt>
                <c:pt idx="3">
                  <c:v>6.3431562865999975</c:v>
                </c:pt>
                <c:pt idx="4">
                  <c:v>18.6128332334</c:v>
                </c:pt>
                <c:pt idx="5">
                  <c:v>1.9530263323999995</c:v>
                </c:pt>
                <c:pt idx="6">
                  <c:v>7.8276820589999963</c:v>
                </c:pt>
                <c:pt idx="7">
                  <c:v>9.7182086430999952</c:v>
                </c:pt>
                <c:pt idx="8">
                  <c:v>8.6436659908000006</c:v>
                </c:pt>
                <c:pt idx="9">
                  <c:v>5.4047009975</c:v>
                </c:pt>
                <c:pt idx="10">
                  <c:v>8.8280943204</c:v>
                </c:pt>
                <c:pt idx="11">
                  <c:v>3.6715475554000001</c:v>
                </c:pt>
                <c:pt idx="12">
                  <c:v>5.0678633867</c:v>
                </c:pt>
                <c:pt idx="13">
                  <c:v>7.7814424010562524</c:v>
                </c:pt>
                <c:pt idx="14">
                  <c:v>3.8930522794999991</c:v>
                </c:pt>
                <c:pt idx="15">
                  <c:v>2.0272231090000004</c:v>
                </c:pt>
                <c:pt idx="16">
                  <c:v>4.8412175628999981</c:v>
                </c:pt>
                <c:pt idx="17">
                  <c:v>2.627539886100001</c:v>
                </c:pt>
                <c:pt idx="18">
                  <c:v>1.1395710478999996</c:v>
                </c:pt>
                <c:pt idx="19">
                  <c:v>0.10452438320000003</c:v>
                </c:pt>
              </c:numCache>
            </c:numRef>
          </c:val>
        </c:ser>
        <c:overlap val="100"/>
        <c:axId val="72413568"/>
        <c:axId val="72415104"/>
      </c:barChart>
      <c:catAx>
        <c:axId val="72413568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/>
            </a:pPr>
            <a:endParaRPr lang="sl-SI"/>
          </a:p>
        </c:txPr>
        <c:crossAx val="72415104"/>
        <c:crosses val="autoZero"/>
        <c:auto val="1"/>
        <c:lblAlgn val="ctr"/>
        <c:lblOffset val="100"/>
        <c:tickLblSkip val="1"/>
      </c:catAx>
      <c:valAx>
        <c:axId val="72415104"/>
        <c:scaling>
          <c:orientation val="minMax"/>
          <c:max val="100"/>
          <c:min val="-100"/>
        </c:scaling>
        <c:axPos val="l"/>
        <c:numFmt formatCode="General" sourceLinked="0"/>
        <c:tickLblPos val="nextTo"/>
        <c:txPr>
          <a:bodyPr rot="0" vert="horz"/>
          <a:lstStyle/>
          <a:p>
            <a:pPr>
              <a:defRPr sz="1000"/>
            </a:pPr>
            <a:endParaRPr lang="sl-SI"/>
          </a:p>
        </c:txPr>
        <c:crossAx val="724135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sl-SI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l-SI"/>
  <c:style val="1"/>
  <c:chart>
    <c:plotArea>
      <c:layout>
        <c:manualLayout>
          <c:layoutTarget val="inner"/>
          <c:xMode val="edge"/>
          <c:yMode val="edge"/>
          <c:x val="6.498641656777282E-2"/>
          <c:y val="2.3981676588063241E-2"/>
          <c:w val="0.93356124721372613"/>
          <c:h val="0.97601832341193651"/>
        </c:manualLayout>
      </c:layout>
      <c:barChart>
        <c:barDir val="col"/>
        <c:grouping val="stacked"/>
        <c:ser>
          <c:idx val="0"/>
          <c:order val="0"/>
          <c:tx>
            <c:strRef>
              <c:f>'Data (F VI.2.20)'!$L$27</c:f>
              <c:strCache>
                <c:ptCount val="1"/>
                <c:pt idx="0">
                  <c:v>Below Level 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val>
            <c:numRef>
              <c:f>'Data (F VI.2.20)'!$L$28:$L$47</c:f>
              <c:numCache>
                <c:formatCode>General</c:formatCode>
                <c:ptCount val="20"/>
                <c:pt idx="0">
                  <c:v>-5.7940170073999884</c:v>
                </c:pt>
                <c:pt idx="1">
                  <c:v>-13.595097078300014</c:v>
                </c:pt>
                <c:pt idx="2">
                  <c:v>-14.2496248542</c:v>
                </c:pt>
                <c:pt idx="3">
                  <c:v>-8.2893572922000001</c:v>
                </c:pt>
                <c:pt idx="4">
                  <c:v>-14.346289419800014</c:v>
                </c:pt>
                <c:pt idx="5">
                  <c:v>-14.878839852300022</c:v>
                </c:pt>
                <c:pt idx="6">
                  <c:v>-17.249182701800002</c:v>
                </c:pt>
                <c:pt idx="7">
                  <c:v>-16.820307942099987</c:v>
                </c:pt>
                <c:pt idx="8">
                  <c:v>-17.439302253699989</c:v>
                </c:pt>
                <c:pt idx="9">
                  <c:v>-15.000317324200001</c:v>
                </c:pt>
                <c:pt idx="10">
                  <c:v>-17.742598035899974</c:v>
                </c:pt>
                <c:pt idx="11">
                  <c:v>-15.2179500365</c:v>
                </c:pt>
                <c:pt idx="12">
                  <c:v>-19.752141176699986</c:v>
                </c:pt>
                <c:pt idx="13">
                  <c:v>-17.386521455137487</c:v>
                </c:pt>
                <c:pt idx="14">
                  <c:v>-20.254040465700001</c:v>
                </c:pt>
                <c:pt idx="15">
                  <c:v>-15.032062123700001</c:v>
                </c:pt>
                <c:pt idx="16">
                  <c:v>-12.838838401999999</c:v>
                </c:pt>
                <c:pt idx="17">
                  <c:v>-27.576311844099987</c:v>
                </c:pt>
                <c:pt idx="18">
                  <c:v>-30.562547159699989</c:v>
                </c:pt>
                <c:pt idx="19">
                  <c:v>-47.99553680100005</c:v>
                </c:pt>
              </c:numCache>
            </c:numRef>
          </c:val>
        </c:ser>
        <c:ser>
          <c:idx val="3"/>
          <c:order val="1"/>
          <c:tx>
            <c:strRef>
              <c:f>'Data (F VI.2.20)'!$M$27</c:f>
              <c:strCache>
                <c:ptCount val="1"/>
                <c:pt idx="0">
                  <c:v>Level 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val>
            <c:numRef>
              <c:f>'Data (F VI.2.20)'!$M$28:$M$47</c:f>
              <c:numCache>
                <c:formatCode>0.0</c:formatCode>
                <c:ptCount val="20"/>
                <c:pt idx="0">
                  <c:v>15.413705327000002</c:v>
                </c:pt>
                <c:pt idx="1">
                  <c:v>17.956697502999969</c:v>
                </c:pt>
                <c:pt idx="2">
                  <c:v>20.419366594</c:v>
                </c:pt>
                <c:pt idx="3">
                  <c:v>16.055416985999969</c:v>
                </c:pt>
                <c:pt idx="4">
                  <c:v>19.318474710000029</c:v>
                </c:pt>
                <c:pt idx="5">
                  <c:v>30.570183880999966</c:v>
                </c:pt>
                <c:pt idx="6">
                  <c:v>23.256979142999999</c:v>
                </c:pt>
                <c:pt idx="7">
                  <c:v>22.155758584000001</c:v>
                </c:pt>
                <c:pt idx="8">
                  <c:v>23.47639232299997</c:v>
                </c:pt>
                <c:pt idx="9">
                  <c:v>23.622237487</c:v>
                </c:pt>
                <c:pt idx="10">
                  <c:v>20.292515064</c:v>
                </c:pt>
                <c:pt idx="11">
                  <c:v>26.028108399000001</c:v>
                </c:pt>
                <c:pt idx="12">
                  <c:v>21.096490654</c:v>
                </c:pt>
                <c:pt idx="13">
                  <c:v>22.853533741124966</c:v>
                </c:pt>
                <c:pt idx="14">
                  <c:v>27.108661744999999</c:v>
                </c:pt>
                <c:pt idx="15">
                  <c:v>24.498602003999945</c:v>
                </c:pt>
                <c:pt idx="16">
                  <c:v>23.750875211000029</c:v>
                </c:pt>
                <c:pt idx="17">
                  <c:v>24.081362829</c:v>
                </c:pt>
                <c:pt idx="18">
                  <c:v>33.180312281000013</c:v>
                </c:pt>
                <c:pt idx="19">
                  <c:v>29.959558084000001</c:v>
                </c:pt>
              </c:numCache>
            </c:numRef>
          </c:val>
        </c:ser>
        <c:ser>
          <c:idx val="4"/>
          <c:order val="2"/>
          <c:tx>
            <c:strRef>
              <c:f>'Data (F VI.2.20)'!$N$27</c:f>
              <c:strCache>
                <c:ptCount val="1"/>
                <c:pt idx="0">
                  <c:v>Level 3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val>
            <c:numRef>
              <c:f>'Data (F VI.2.20)'!$N$28:$N$47</c:f>
              <c:numCache>
                <c:formatCode>0.0</c:formatCode>
                <c:ptCount val="20"/>
                <c:pt idx="0">
                  <c:v>32.986315682000011</c:v>
                </c:pt>
                <c:pt idx="1">
                  <c:v>28.002140169</c:v>
                </c:pt>
                <c:pt idx="2">
                  <c:v>28.498326148999968</c:v>
                </c:pt>
                <c:pt idx="3">
                  <c:v>31.397754145000029</c:v>
                </c:pt>
                <c:pt idx="4">
                  <c:v>25.781194343999989</c:v>
                </c:pt>
                <c:pt idx="5">
                  <c:v>34.804460853999942</c:v>
                </c:pt>
                <c:pt idx="6">
                  <c:v>30.577957620000038</c:v>
                </c:pt>
                <c:pt idx="7">
                  <c:v>30.636049074999971</c:v>
                </c:pt>
                <c:pt idx="8">
                  <c:v>29.752995151000029</c:v>
                </c:pt>
                <c:pt idx="9">
                  <c:v>30.876116710000005</c:v>
                </c:pt>
                <c:pt idx="10">
                  <c:v>25.843867012000029</c:v>
                </c:pt>
                <c:pt idx="11">
                  <c:v>33.102846094</c:v>
                </c:pt>
                <c:pt idx="12">
                  <c:v>27.206393477999971</c:v>
                </c:pt>
                <c:pt idx="13">
                  <c:v>29.296532662499967</c:v>
                </c:pt>
                <c:pt idx="14">
                  <c:v>31.77561049599997</c:v>
                </c:pt>
                <c:pt idx="15">
                  <c:v>31.009146193999989</c:v>
                </c:pt>
                <c:pt idx="16">
                  <c:v>31.047385040999988</c:v>
                </c:pt>
                <c:pt idx="17">
                  <c:v>26.005185997000005</c:v>
                </c:pt>
                <c:pt idx="18">
                  <c:v>25.642993388000001</c:v>
                </c:pt>
                <c:pt idx="19">
                  <c:v>16.940567429000001</c:v>
                </c:pt>
              </c:numCache>
            </c:numRef>
          </c:val>
        </c:ser>
        <c:ser>
          <c:idx val="5"/>
          <c:order val="3"/>
          <c:tx>
            <c:strRef>
              <c:f>'Data (F VI.2.20)'!$O$27</c:f>
              <c:strCache>
                <c:ptCount val="1"/>
                <c:pt idx="0">
                  <c:v>Level 4</c:v>
                </c:pt>
              </c:strCache>
            </c:strRef>
          </c:tx>
          <c:spPr>
            <a:solidFill>
              <a:srgbClr val="006600"/>
            </a:solidFill>
          </c:spPr>
          <c:val>
            <c:numRef>
              <c:f>'Data (F VI.2.20)'!$O$28:$O$47</c:f>
              <c:numCache>
                <c:formatCode>0.0</c:formatCode>
                <c:ptCount val="20"/>
                <c:pt idx="0">
                  <c:v>32.905859287000006</c:v>
                </c:pt>
                <c:pt idx="1">
                  <c:v>27.023938948000001</c:v>
                </c:pt>
                <c:pt idx="2">
                  <c:v>24.066487607999989</c:v>
                </c:pt>
                <c:pt idx="3">
                  <c:v>31.834302549</c:v>
                </c:pt>
                <c:pt idx="4">
                  <c:v>24.823030529</c:v>
                </c:pt>
                <c:pt idx="5">
                  <c:v>16.871335505000001</c:v>
                </c:pt>
                <c:pt idx="6">
                  <c:v>21.935321583999968</c:v>
                </c:pt>
                <c:pt idx="7">
                  <c:v>21.86892282599997</c:v>
                </c:pt>
                <c:pt idx="8">
                  <c:v>20.299081361999999</c:v>
                </c:pt>
                <c:pt idx="9">
                  <c:v>22.095568712999999</c:v>
                </c:pt>
                <c:pt idx="10">
                  <c:v>24.937221098999999</c:v>
                </c:pt>
                <c:pt idx="11">
                  <c:v>20.947877470000005</c:v>
                </c:pt>
                <c:pt idx="12">
                  <c:v>22.38035973399997</c:v>
                </c:pt>
                <c:pt idx="13">
                  <c:v>21.946790041118717</c:v>
                </c:pt>
                <c:pt idx="14">
                  <c:v>17.246434455999989</c:v>
                </c:pt>
                <c:pt idx="15">
                  <c:v>22.251525508</c:v>
                </c:pt>
                <c:pt idx="16">
                  <c:v>21.590755658999999</c:v>
                </c:pt>
                <c:pt idx="17">
                  <c:v>17.437278589999988</c:v>
                </c:pt>
                <c:pt idx="18">
                  <c:v>9.3389772848999986</c:v>
                </c:pt>
                <c:pt idx="19">
                  <c:v>4.5551377500999903</c:v>
                </c:pt>
              </c:numCache>
            </c:numRef>
          </c:val>
        </c:ser>
        <c:ser>
          <c:idx val="6"/>
          <c:order val="4"/>
          <c:tx>
            <c:strRef>
              <c:f>'Data (F VI.2.20)'!$P$27</c:f>
              <c:strCache>
                <c:ptCount val="1"/>
                <c:pt idx="0">
                  <c:v>Level 5 or above</c:v>
                </c:pt>
              </c:strCache>
            </c:strRef>
          </c:tx>
          <c:spPr>
            <a:solidFill>
              <a:srgbClr val="92D050"/>
            </a:solidFill>
          </c:spPr>
          <c:val>
            <c:numRef>
              <c:f>'Data (F VI.2.20)'!$P$28:$P$47</c:f>
              <c:numCache>
                <c:formatCode>0.0</c:formatCode>
                <c:ptCount val="20"/>
                <c:pt idx="0">
                  <c:v>12.900102696200006</c:v>
                </c:pt>
                <c:pt idx="1">
                  <c:v>13.4221263005</c:v>
                </c:pt>
                <c:pt idx="2">
                  <c:v>12.766194795000002</c:v>
                </c:pt>
                <c:pt idx="3">
                  <c:v>12.4231690272</c:v>
                </c:pt>
                <c:pt idx="4">
                  <c:v>15.731010997999999</c:v>
                </c:pt>
                <c:pt idx="5">
                  <c:v>2.8751799080999998</c:v>
                </c:pt>
                <c:pt idx="6">
                  <c:v>6.9805589506999945</c:v>
                </c:pt>
                <c:pt idx="7">
                  <c:v>8.5189615733999986</c:v>
                </c:pt>
                <c:pt idx="8">
                  <c:v>9.0322289105999989</c:v>
                </c:pt>
                <c:pt idx="9">
                  <c:v>8.4057597655000027</c:v>
                </c:pt>
                <c:pt idx="10">
                  <c:v>11.183798789900001</c:v>
                </c:pt>
                <c:pt idx="11">
                  <c:v>4.7032180000999997</c:v>
                </c:pt>
                <c:pt idx="12">
                  <c:v>9.564614956300014</c:v>
                </c:pt>
                <c:pt idx="13">
                  <c:v>8.5166221000624986</c:v>
                </c:pt>
                <c:pt idx="14">
                  <c:v>3.6152528370999977</c:v>
                </c:pt>
                <c:pt idx="15">
                  <c:v>7.2086641701999996</c:v>
                </c:pt>
                <c:pt idx="16">
                  <c:v>6.0584302309999902</c:v>
                </c:pt>
                <c:pt idx="17">
                  <c:v>4.8998607398999985</c:v>
                </c:pt>
                <c:pt idx="18">
                  <c:v>1.2751698865999983</c:v>
                </c:pt>
                <c:pt idx="19">
                  <c:v>0.54919993680000079</c:v>
                </c:pt>
              </c:numCache>
            </c:numRef>
          </c:val>
        </c:ser>
        <c:overlap val="100"/>
        <c:axId val="72876416"/>
        <c:axId val="72877952"/>
      </c:barChart>
      <c:catAx>
        <c:axId val="72876416"/>
        <c:scaling>
          <c:orientation val="minMax"/>
        </c:scaling>
        <c:axPos val="b"/>
        <c:majorTickMark val="none"/>
        <c:tickLblPos val="none"/>
        <c:crossAx val="72877952"/>
        <c:crosses val="autoZero"/>
        <c:auto val="1"/>
        <c:lblAlgn val="ctr"/>
        <c:lblOffset val="100"/>
      </c:catAx>
      <c:valAx>
        <c:axId val="72877952"/>
        <c:scaling>
          <c:orientation val="minMax"/>
          <c:max val="100"/>
          <c:min val="-100"/>
        </c:scaling>
        <c:axPos val="l"/>
        <c:numFmt formatCode="General" sourceLinked="1"/>
        <c:majorTickMark val="none"/>
        <c:tickLblPos val="none"/>
        <c:spPr>
          <a:ln>
            <a:noFill/>
          </a:ln>
        </c:spPr>
        <c:crossAx val="728764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l-SI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l-SI"/>
  <c:style val="3"/>
  <c:chart>
    <c:plotArea>
      <c:layout>
        <c:manualLayout>
          <c:layoutTarget val="inner"/>
          <c:xMode val="edge"/>
          <c:yMode val="edge"/>
          <c:x val="0.10806760144639271"/>
          <c:y val="1.5975475495180587E-2"/>
          <c:w val="0.65941953050261271"/>
          <c:h val="0.96664578362486675"/>
        </c:manualLayout>
      </c:layout>
      <c:barChart>
        <c:barDir val="col"/>
        <c:grouping val="stacked"/>
        <c:ser>
          <c:idx val="0"/>
          <c:order val="0"/>
          <c:tx>
            <c:strRef>
              <c:f>'Data (F VI.2.20)'!$L$5</c:f>
              <c:strCache>
                <c:ptCount val="1"/>
                <c:pt idx="0">
                  <c:v>Below Level 2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'Data (F VI.2.20)'!$K$6:$K$25</c:f>
              <c:strCache>
                <c:ptCount val="20"/>
                <c:pt idx="0">
                  <c:v>Koreja</c:v>
                </c:pt>
                <c:pt idx="1">
                  <c:v>Japonska</c:v>
                </c:pt>
                <c:pt idx="2">
                  <c:v>Avstralija</c:v>
                </c:pt>
                <c:pt idx="3">
                  <c:v>Hongkong</c:v>
                </c:pt>
                <c:pt idx="4">
                  <c:v>Nova Zelandija</c:v>
                </c:pt>
                <c:pt idx="5">
                  <c:v>Makao Kitajska</c:v>
                </c:pt>
                <c:pt idx="6">
                  <c:v>Irska</c:v>
                </c:pt>
                <c:pt idx="7">
                  <c:v>Islandija</c:v>
                </c:pt>
                <c:pt idx="8">
                  <c:v>Švedska</c:v>
                </c:pt>
                <c:pt idx="9">
                  <c:v>Norveška</c:v>
                </c:pt>
                <c:pt idx="10">
                  <c:v>Belgija</c:v>
                </c:pt>
                <c:pt idx="11">
                  <c:v>Danska</c:v>
                </c:pt>
                <c:pt idx="12">
                  <c:v>Francija</c:v>
                </c:pt>
                <c:pt idx="13">
                  <c:v>OECD 16</c:v>
                </c:pt>
                <c:pt idx="14">
                  <c:v>Španija</c:v>
                </c:pt>
                <c:pt idx="15">
                  <c:v>Poljska</c:v>
                </c:pt>
                <c:pt idx="16">
                  <c:v>Madžarska</c:v>
                </c:pt>
                <c:pt idx="17">
                  <c:v>Avstrija</c:v>
                </c:pt>
                <c:pt idx="18">
                  <c:v>Čile</c:v>
                </c:pt>
                <c:pt idx="19">
                  <c:v>Kolumbija</c:v>
                </c:pt>
              </c:strCache>
            </c:strRef>
          </c:cat>
          <c:val>
            <c:numRef>
              <c:f>'Data (F VI.2.20)'!$L$6:$L$25</c:f>
              <c:numCache>
                <c:formatCode>General</c:formatCode>
                <c:ptCount val="20"/>
                <c:pt idx="0">
                  <c:v>-1.8084042494999986</c:v>
                </c:pt>
                <c:pt idx="1">
                  <c:v>-6.7426860506999935</c:v>
                </c:pt>
                <c:pt idx="2">
                  <c:v>-9.5821652883000006</c:v>
                </c:pt>
                <c:pt idx="3">
                  <c:v>-9.7583595765000002</c:v>
                </c:pt>
                <c:pt idx="4">
                  <c:v>-10.1741421089</c:v>
                </c:pt>
                <c:pt idx="5">
                  <c:v>-10.473206124900004</c:v>
                </c:pt>
                <c:pt idx="6">
                  <c:v>-12.091923503299999</c:v>
                </c:pt>
                <c:pt idx="7">
                  <c:v>-12.854808720199999</c:v>
                </c:pt>
                <c:pt idx="8">
                  <c:v>-13.043337087099999</c:v>
                </c:pt>
                <c:pt idx="9">
                  <c:v>-13.327992140099999</c:v>
                </c:pt>
                <c:pt idx="10">
                  <c:v>-15.850288569600014</c:v>
                </c:pt>
                <c:pt idx="11">
                  <c:v>-16.411449806299967</c:v>
                </c:pt>
                <c:pt idx="12">
                  <c:v>-16.6914145782</c:v>
                </c:pt>
                <c:pt idx="13">
                  <c:v>-16.939227990774974</c:v>
                </c:pt>
                <c:pt idx="14">
                  <c:v>-23.1494740527</c:v>
                </c:pt>
                <c:pt idx="15">
                  <c:v>-26.292559690699989</c:v>
                </c:pt>
                <c:pt idx="16">
                  <c:v>-26.8225751071</c:v>
                </c:pt>
                <c:pt idx="17">
                  <c:v>-28.462987294499989</c:v>
                </c:pt>
                <c:pt idx="18">
                  <c:v>-37.721439605200004</c:v>
                </c:pt>
                <c:pt idx="19">
                  <c:v>-68.36517811449967</c:v>
                </c:pt>
              </c:numCache>
            </c:numRef>
          </c:val>
        </c:ser>
        <c:ser>
          <c:idx val="3"/>
          <c:order val="1"/>
          <c:tx>
            <c:strRef>
              <c:f>'Data (F VI.2.20)'!$M$5</c:f>
              <c:strCache>
                <c:ptCount val="1"/>
                <c:pt idx="0">
                  <c:v>Level 2</c:v>
                </c:pt>
              </c:strCache>
            </c:strRef>
          </c:tx>
          <c:spPr>
            <a:solidFill>
              <a:srgbClr val="FFCC00"/>
            </a:solidFill>
          </c:spPr>
          <c:cat>
            <c:strRef>
              <c:f>'Data (F VI.2.20)'!$K$6:$K$25</c:f>
              <c:strCache>
                <c:ptCount val="20"/>
                <c:pt idx="0">
                  <c:v>Koreja</c:v>
                </c:pt>
                <c:pt idx="1">
                  <c:v>Japonska</c:v>
                </c:pt>
                <c:pt idx="2">
                  <c:v>Avstralija</c:v>
                </c:pt>
                <c:pt idx="3">
                  <c:v>Hongkong</c:v>
                </c:pt>
                <c:pt idx="4">
                  <c:v>Nova Zelandija</c:v>
                </c:pt>
                <c:pt idx="5">
                  <c:v>Makao Kitajska</c:v>
                </c:pt>
                <c:pt idx="6">
                  <c:v>Irska</c:v>
                </c:pt>
                <c:pt idx="7">
                  <c:v>Islandija</c:v>
                </c:pt>
                <c:pt idx="8">
                  <c:v>Švedska</c:v>
                </c:pt>
                <c:pt idx="9">
                  <c:v>Norveška</c:v>
                </c:pt>
                <c:pt idx="10">
                  <c:v>Belgija</c:v>
                </c:pt>
                <c:pt idx="11">
                  <c:v>Danska</c:v>
                </c:pt>
                <c:pt idx="12">
                  <c:v>Francija</c:v>
                </c:pt>
                <c:pt idx="13">
                  <c:v>OECD 16</c:v>
                </c:pt>
                <c:pt idx="14">
                  <c:v>Španija</c:v>
                </c:pt>
                <c:pt idx="15">
                  <c:v>Poljska</c:v>
                </c:pt>
                <c:pt idx="16">
                  <c:v>Madžarska</c:v>
                </c:pt>
                <c:pt idx="17">
                  <c:v>Avstrija</c:v>
                </c:pt>
                <c:pt idx="18">
                  <c:v>Čile</c:v>
                </c:pt>
                <c:pt idx="19">
                  <c:v>Kolumbija</c:v>
                </c:pt>
              </c:strCache>
            </c:strRef>
          </c:cat>
          <c:val>
            <c:numRef>
              <c:f>'Data (F VI.2.20)'!$M$6:$M$25</c:f>
              <c:numCache>
                <c:formatCode>0.0</c:formatCode>
                <c:ptCount val="20"/>
                <c:pt idx="0">
                  <c:v>8.3495686445999997</c:v>
                </c:pt>
                <c:pt idx="1">
                  <c:v>20.506270174000001</c:v>
                </c:pt>
                <c:pt idx="2">
                  <c:v>16.459600424000001</c:v>
                </c:pt>
                <c:pt idx="3">
                  <c:v>20.340040333999969</c:v>
                </c:pt>
                <c:pt idx="4">
                  <c:v>16.138605659000024</c:v>
                </c:pt>
                <c:pt idx="5">
                  <c:v>31.831585310000037</c:v>
                </c:pt>
                <c:pt idx="6">
                  <c:v>23.38515084999997</c:v>
                </c:pt>
                <c:pt idx="7">
                  <c:v>21.145807336000001</c:v>
                </c:pt>
                <c:pt idx="8">
                  <c:v>21.210588404999999</c:v>
                </c:pt>
                <c:pt idx="9">
                  <c:v>25.474309289999969</c:v>
                </c:pt>
                <c:pt idx="10">
                  <c:v>20.219503236999969</c:v>
                </c:pt>
                <c:pt idx="11">
                  <c:v>26.777696137</c:v>
                </c:pt>
                <c:pt idx="12">
                  <c:v>22.372804306999999</c:v>
                </c:pt>
                <c:pt idx="13">
                  <c:v>22.325360466787505</c:v>
                </c:pt>
                <c:pt idx="14">
                  <c:v>25.436979693000001</c:v>
                </c:pt>
                <c:pt idx="15">
                  <c:v>28.413384657000005</c:v>
                </c:pt>
                <c:pt idx="16">
                  <c:v>24.969638235999952</c:v>
                </c:pt>
                <c:pt idx="17">
                  <c:v>25.735204261</c:v>
                </c:pt>
                <c:pt idx="18">
                  <c:v>30.610656158000037</c:v>
                </c:pt>
                <c:pt idx="19">
                  <c:v>22.376499876999969</c:v>
                </c:pt>
              </c:numCache>
            </c:numRef>
          </c:val>
        </c:ser>
        <c:ser>
          <c:idx val="4"/>
          <c:order val="2"/>
          <c:tx>
            <c:strRef>
              <c:f>'Data (F VI.2.20)'!$N$5</c:f>
              <c:strCache>
                <c:ptCount val="1"/>
                <c:pt idx="0">
                  <c:v>Level 3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'Data (F VI.2.20)'!$K$6:$K$25</c:f>
              <c:strCache>
                <c:ptCount val="20"/>
                <c:pt idx="0">
                  <c:v>Koreja</c:v>
                </c:pt>
                <c:pt idx="1">
                  <c:v>Japonska</c:v>
                </c:pt>
                <c:pt idx="2">
                  <c:v>Avstralija</c:v>
                </c:pt>
                <c:pt idx="3">
                  <c:v>Hongkong</c:v>
                </c:pt>
                <c:pt idx="4">
                  <c:v>Nova Zelandija</c:v>
                </c:pt>
                <c:pt idx="5">
                  <c:v>Makao Kitajska</c:v>
                </c:pt>
                <c:pt idx="6">
                  <c:v>Irska</c:v>
                </c:pt>
                <c:pt idx="7">
                  <c:v>Islandija</c:v>
                </c:pt>
                <c:pt idx="8">
                  <c:v>Švedska</c:v>
                </c:pt>
                <c:pt idx="9">
                  <c:v>Norveška</c:v>
                </c:pt>
                <c:pt idx="10">
                  <c:v>Belgija</c:v>
                </c:pt>
                <c:pt idx="11">
                  <c:v>Danska</c:v>
                </c:pt>
                <c:pt idx="12">
                  <c:v>Francija</c:v>
                </c:pt>
                <c:pt idx="13">
                  <c:v>OECD 16</c:v>
                </c:pt>
                <c:pt idx="14">
                  <c:v>Španija</c:v>
                </c:pt>
                <c:pt idx="15">
                  <c:v>Poljska</c:v>
                </c:pt>
                <c:pt idx="16">
                  <c:v>Madžarska</c:v>
                </c:pt>
                <c:pt idx="17">
                  <c:v>Avstrija</c:v>
                </c:pt>
                <c:pt idx="18">
                  <c:v>Čile</c:v>
                </c:pt>
                <c:pt idx="19">
                  <c:v>Kolumbija</c:v>
                </c:pt>
              </c:strCache>
            </c:strRef>
          </c:cat>
          <c:val>
            <c:numRef>
              <c:f>'Data (F VI.2.20)'!$N$6:$N$25</c:f>
              <c:numCache>
                <c:formatCode>0.0</c:formatCode>
                <c:ptCount val="20"/>
                <c:pt idx="0">
                  <c:v>28.659484171999999</c:v>
                </c:pt>
                <c:pt idx="1">
                  <c:v>38.896766374000002</c:v>
                </c:pt>
                <c:pt idx="2">
                  <c:v>28.193804203999999</c:v>
                </c:pt>
                <c:pt idx="3">
                  <c:v>36.789419457999998</c:v>
                </c:pt>
                <c:pt idx="4">
                  <c:v>27.238611758000001</c:v>
                </c:pt>
                <c:pt idx="5">
                  <c:v>39.917353805000005</c:v>
                </c:pt>
                <c:pt idx="6">
                  <c:v>32.665614213000012</c:v>
                </c:pt>
                <c:pt idx="7">
                  <c:v>32.199670984000051</c:v>
                </c:pt>
                <c:pt idx="8">
                  <c:v>32.443622374</c:v>
                </c:pt>
                <c:pt idx="9">
                  <c:v>34.405067238000001</c:v>
                </c:pt>
                <c:pt idx="10">
                  <c:v>28.780196321999966</c:v>
                </c:pt>
                <c:pt idx="11">
                  <c:v>33.941828000999998</c:v>
                </c:pt>
                <c:pt idx="12">
                  <c:v>32.284191323000002</c:v>
                </c:pt>
                <c:pt idx="13">
                  <c:v>30.396272458687498</c:v>
                </c:pt>
                <c:pt idx="14">
                  <c:v>30.172355568000029</c:v>
                </c:pt>
                <c:pt idx="15">
                  <c:v>28.603135351999999</c:v>
                </c:pt>
                <c:pt idx="16">
                  <c:v>27.051892411000033</c:v>
                </c:pt>
                <c:pt idx="17">
                  <c:v>28.311808811000038</c:v>
                </c:pt>
                <c:pt idx="18">
                  <c:v>22.492310233999945</c:v>
                </c:pt>
                <c:pt idx="19">
                  <c:v>7.7498643421000004</c:v>
                </c:pt>
              </c:numCache>
            </c:numRef>
          </c:val>
        </c:ser>
        <c:ser>
          <c:idx val="5"/>
          <c:order val="3"/>
          <c:tx>
            <c:strRef>
              <c:f>'Data (F VI.2.20)'!$O$5</c:f>
              <c:strCache>
                <c:ptCount val="1"/>
                <c:pt idx="0">
                  <c:v>Level 4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'Data (F VI.2.20)'!$K$6:$K$25</c:f>
              <c:strCache>
                <c:ptCount val="20"/>
                <c:pt idx="0">
                  <c:v>Koreja</c:v>
                </c:pt>
                <c:pt idx="1">
                  <c:v>Japonska</c:v>
                </c:pt>
                <c:pt idx="2">
                  <c:v>Avstralija</c:v>
                </c:pt>
                <c:pt idx="3">
                  <c:v>Hongkong</c:v>
                </c:pt>
                <c:pt idx="4">
                  <c:v>Nova Zelandija</c:v>
                </c:pt>
                <c:pt idx="5">
                  <c:v>Makao Kitajska</c:v>
                </c:pt>
                <c:pt idx="6">
                  <c:v>Irska</c:v>
                </c:pt>
                <c:pt idx="7">
                  <c:v>Islandija</c:v>
                </c:pt>
                <c:pt idx="8">
                  <c:v>Švedska</c:v>
                </c:pt>
                <c:pt idx="9">
                  <c:v>Norveška</c:v>
                </c:pt>
                <c:pt idx="10">
                  <c:v>Belgija</c:v>
                </c:pt>
                <c:pt idx="11">
                  <c:v>Danska</c:v>
                </c:pt>
                <c:pt idx="12">
                  <c:v>Francija</c:v>
                </c:pt>
                <c:pt idx="13">
                  <c:v>OECD 16</c:v>
                </c:pt>
                <c:pt idx="14">
                  <c:v>Španija</c:v>
                </c:pt>
                <c:pt idx="15">
                  <c:v>Poljska</c:v>
                </c:pt>
                <c:pt idx="16">
                  <c:v>Madžarska</c:v>
                </c:pt>
                <c:pt idx="17">
                  <c:v>Avstrija</c:v>
                </c:pt>
                <c:pt idx="18">
                  <c:v>Čile</c:v>
                </c:pt>
                <c:pt idx="19">
                  <c:v>Kolumbija</c:v>
                </c:pt>
              </c:strCache>
            </c:strRef>
          </c:cat>
          <c:val>
            <c:numRef>
              <c:f>'Data (F VI.2.20)'!$O$6:$O$25</c:f>
              <c:numCache>
                <c:formatCode>0.0</c:formatCode>
                <c:ptCount val="20"/>
                <c:pt idx="0">
                  <c:v>41.950436323000005</c:v>
                </c:pt>
                <c:pt idx="1">
                  <c:v>28.159093018000025</c:v>
                </c:pt>
                <c:pt idx="2">
                  <c:v>28.49184273299997</c:v>
                </c:pt>
                <c:pt idx="3">
                  <c:v>26.769024344999966</c:v>
                </c:pt>
                <c:pt idx="4">
                  <c:v>27.835807241000001</c:v>
                </c:pt>
                <c:pt idx="5">
                  <c:v>15.824828427999998</c:v>
                </c:pt>
                <c:pt idx="6">
                  <c:v>24.029629373999949</c:v>
                </c:pt>
                <c:pt idx="7">
                  <c:v>24.081504316</c:v>
                </c:pt>
                <c:pt idx="8">
                  <c:v>24.658786143</c:v>
                </c:pt>
                <c:pt idx="9">
                  <c:v>21.387930334</c:v>
                </c:pt>
                <c:pt idx="10">
                  <c:v>26.321917549999988</c:v>
                </c:pt>
                <c:pt idx="11">
                  <c:v>19.197478500999999</c:v>
                </c:pt>
                <c:pt idx="12">
                  <c:v>23.583726403999968</c:v>
                </c:pt>
                <c:pt idx="13">
                  <c:v>22.557696682531212</c:v>
                </c:pt>
                <c:pt idx="14">
                  <c:v>17.348138406</c:v>
                </c:pt>
                <c:pt idx="15">
                  <c:v>14.663697191000002</c:v>
                </c:pt>
                <c:pt idx="16">
                  <c:v>16.314676682999988</c:v>
                </c:pt>
                <c:pt idx="17">
                  <c:v>14.862459748000022</c:v>
                </c:pt>
                <c:pt idx="18">
                  <c:v>8.0360229555</c:v>
                </c:pt>
                <c:pt idx="19">
                  <c:v>1.403933283399996</c:v>
                </c:pt>
              </c:numCache>
            </c:numRef>
          </c:val>
        </c:ser>
        <c:ser>
          <c:idx val="6"/>
          <c:order val="4"/>
          <c:tx>
            <c:strRef>
              <c:f>'Data (F VI.2.20)'!$P$5</c:f>
              <c:strCache>
                <c:ptCount val="1"/>
                <c:pt idx="0">
                  <c:v>Level 5 or above</c:v>
                </c:pt>
              </c:strCache>
            </c:strRef>
          </c:tx>
          <c:spPr>
            <a:solidFill>
              <a:srgbClr val="00FF00"/>
            </a:solidFill>
          </c:spPr>
          <c:cat>
            <c:strRef>
              <c:f>'Data (F VI.2.20)'!$K$6:$K$25</c:f>
              <c:strCache>
                <c:ptCount val="20"/>
                <c:pt idx="0">
                  <c:v>Koreja</c:v>
                </c:pt>
                <c:pt idx="1">
                  <c:v>Japonska</c:v>
                </c:pt>
                <c:pt idx="2">
                  <c:v>Avstralija</c:v>
                </c:pt>
                <c:pt idx="3">
                  <c:v>Hongkong</c:v>
                </c:pt>
                <c:pt idx="4">
                  <c:v>Nova Zelandija</c:v>
                </c:pt>
                <c:pt idx="5">
                  <c:v>Makao Kitajska</c:v>
                </c:pt>
                <c:pt idx="6">
                  <c:v>Irska</c:v>
                </c:pt>
                <c:pt idx="7">
                  <c:v>Islandija</c:v>
                </c:pt>
                <c:pt idx="8">
                  <c:v>Švedska</c:v>
                </c:pt>
                <c:pt idx="9">
                  <c:v>Norveška</c:v>
                </c:pt>
                <c:pt idx="10">
                  <c:v>Belgija</c:v>
                </c:pt>
                <c:pt idx="11">
                  <c:v>Danska</c:v>
                </c:pt>
                <c:pt idx="12">
                  <c:v>Francija</c:v>
                </c:pt>
                <c:pt idx="13">
                  <c:v>OECD 16</c:v>
                </c:pt>
                <c:pt idx="14">
                  <c:v>Španija</c:v>
                </c:pt>
                <c:pt idx="15">
                  <c:v>Poljska</c:v>
                </c:pt>
                <c:pt idx="16">
                  <c:v>Madžarska</c:v>
                </c:pt>
                <c:pt idx="17">
                  <c:v>Avstrija</c:v>
                </c:pt>
                <c:pt idx="18">
                  <c:v>Čile</c:v>
                </c:pt>
                <c:pt idx="19">
                  <c:v>Kolumbija</c:v>
                </c:pt>
              </c:strCache>
            </c:strRef>
          </c:cat>
          <c:val>
            <c:numRef>
              <c:f>'Data (F VI.2.20)'!$P$6:$P$25</c:f>
              <c:numCache>
                <c:formatCode>0.0</c:formatCode>
                <c:ptCount val="20"/>
                <c:pt idx="0">
                  <c:v>19.232106611399971</c:v>
                </c:pt>
                <c:pt idx="1">
                  <c:v>5.6951843833999902</c:v>
                </c:pt>
                <c:pt idx="2">
                  <c:v>17.272587350400002</c:v>
                </c:pt>
                <c:pt idx="3">
                  <c:v>6.3431562865999931</c:v>
                </c:pt>
                <c:pt idx="4">
                  <c:v>18.6128332334</c:v>
                </c:pt>
                <c:pt idx="5">
                  <c:v>1.9530263323999983</c:v>
                </c:pt>
                <c:pt idx="6">
                  <c:v>7.8276820589999883</c:v>
                </c:pt>
                <c:pt idx="7">
                  <c:v>9.7182086430999863</c:v>
                </c:pt>
                <c:pt idx="8">
                  <c:v>8.6436659907999989</c:v>
                </c:pt>
                <c:pt idx="9">
                  <c:v>5.4047009975</c:v>
                </c:pt>
                <c:pt idx="10">
                  <c:v>8.8280943204</c:v>
                </c:pt>
                <c:pt idx="11">
                  <c:v>3.6715475554000001</c:v>
                </c:pt>
                <c:pt idx="12">
                  <c:v>5.0678633867</c:v>
                </c:pt>
                <c:pt idx="13">
                  <c:v>7.7814424010562524</c:v>
                </c:pt>
                <c:pt idx="14">
                  <c:v>3.8930522794999987</c:v>
                </c:pt>
                <c:pt idx="15">
                  <c:v>2.0272231090000004</c:v>
                </c:pt>
                <c:pt idx="16">
                  <c:v>4.8412175628999945</c:v>
                </c:pt>
                <c:pt idx="17">
                  <c:v>2.6275398861000037</c:v>
                </c:pt>
                <c:pt idx="18">
                  <c:v>1.1395710478999983</c:v>
                </c:pt>
                <c:pt idx="19">
                  <c:v>0.1045243832000001</c:v>
                </c:pt>
              </c:numCache>
            </c:numRef>
          </c:val>
        </c:ser>
        <c:overlap val="100"/>
        <c:axId val="72933376"/>
        <c:axId val="72934912"/>
      </c:barChart>
      <c:catAx>
        <c:axId val="72933376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/>
            </a:pPr>
            <a:endParaRPr lang="sl-SI"/>
          </a:p>
        </c:txPr>
        <c:crossAx val="72934912"/>
        <c:crosses val="autoZero"/>
        <c:auto val="1"/>
        <c:lblAlgn val="ctr"/>
        <c:lblOffset val="100"/>
        <c:tickLblSkip val="1"/>
      </c:catAx>
      <c:valAx>
        <c:axId val="72934912"/>
        <c:scaling>
          <c:orientation val="minMax"/>
          <c:max val="100"/>
          <c:min val="-100"/>
        </c:scaling>
        <c:axPos val="l"/>
        <c:numFmt formatCode="General" sourceLinked="0"/>
        <c:tickLblPos val="nextTo"/>
        <c:txPr>
          <a:bodyPr rot="0" vert="horz"/>
          <a:lstStyle/>
          <a:p>
            <a:pPr>
              <a:defRPr sz="1000"/>
            </a:pPr>
            <a:endParaRPr lang="sl-SI"/>
          </a:p>
        </c:txPr>
        <c:crossAx val="729333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sl-SI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l-SI"/>
  <c:style val="3"/>
  <c:clrMapOvr bg1="dk2" tx1="lt1" bg2="dk1" tx2="lt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3.8331355461282156E-2"/>
          <c:y val="1.6614774298251131E-2"/>
          <c:w val="0.95762878706443411"/>
          <c:h val="0.76570730901003792"/>
        </c:manualLayout>
      </c:layout>
      <c:barChart>
        <c:barDir val="col"/>
        <c:grouping val="stacked"/>
        <c:ser>
          <c:idx val="4"/>
          <c:order val="0"/>
          <c:tx>
            <c:strRef>
              <c:f>'Data(I.2.15)'!$D$8</c:f>
              <c:strCache>
                <c:ptCount val="1"/>
                <c:pt idx="0">
                  <c:v>1. a raven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'Data(I.2.15)'!$A$11:$A$77</c:f>
              <c:strCache>
                <c:ptCount val="65"/>
                <c:pt idx="0">
                  <c:v>Šanghaj-Kitajska</c:v>
                </c:pt>
                <c:pt idx="1">
                  <c:v>Koreja</c:v>
                </c:pt>
                <c:pt idx="2">
                  <c:v>Finska</c:v>
                </c:pt>
                <c:pt idx="3">
                  <c:v>Hongkong-Kitajska</c:v>
                </c:pt>
                <c:pt idx="4">
                  <c:v>Kanada</c:v>
                </c:pt>
                <c:pt idx="5">
                  <c:v>Singapur</c:v>
                </c:pt>
                <c:pt idx="6">
                  <c:v>Estonija</c:v>
                </c:pt>
                <c:pt idx="7">
                  <c:v>Japonska</c:v>
                </c:pt>
                <c:pt idx="8">
                  <c:v>Avstralija</c:v>
                </c:pt>
                <c:pt idx="9">
                  <c:v>Nizozemska</c:v>
                </c:pt>
                <c:pt idx="10">
                  <c:v>Nova Zelandija</c:v>
                </c:pt>
                <c:pt idx="11">
                  <c:v>Macao-Kitajska</c:v>
                </c:pt>
                <c:pt idx="12">
                  <c:v>Norveška</c:v>
                </c:pt>
                <c:pt idx="13">
                  <c:v>Poljska</c:v>
                </c:pt>
                <c:pt idx="14">
                  <c:v>Danska</c:v>
                </c:pt>
                <c:pt idx="15">
                  <c:v>Kitajski Tajpej</c:v>
                </c:pt>
                <c:pt idx="16">
                  <c:v>Lihtenštajn</c:v>
                </c:pt>
                <c:pt idx="17">
                  <c:v>Švica</c:v>
                </c:pt>
                <c:pt idx="18">
                  <c:v>Islandija</c:v>
                </c:pt>
                <c:pt idx="19">
                  <c:v>Irska</c:v>
                </c:pt>
                <c:pt idx="20">
                  <c:v>Švedska</c:v>
                </c:pt>
                <c:pt idx="21">
                  <c:v>Madžarska</c:v>
                </c:pt>
                <c:pt idx="22">
                  <c:v>Latvija</c:v>
                </c:pt>
                <c:pt idx="23">
                  <c:v>ZDA</c:v>
                </c:pt>
                <c:pt idx="24">
                  <c:v>Portugalska</c:v>
                </c:pt>
                <c:pt idx="25">
                  <c:v>Belgija</c:v>
                </c:pt>
                <c:pt idx="26">
                  <c:v>Velika Britanija</c:v>
                </c:pt>
                <c:pt idx="27">
                  <c:v>Nemčija</c:v>
                </c:pt>
                <c:pt idx="28">
                  <c:v>Španija</c:v>
                </c:pt>
                <c:pt idx="29">
                  <c:v>Francija</c:v>
                </c:pt>
                <c:pt idx="30">
                  <c:v>Italija</c:v>
                </c:pt>
                <c:pt idx="31">
                  <c:v>Slovenija</c:v>
                </c:pt>
                <c:pt idx="32">
                  <c:v>Grčija</c:v>
                </c:pt>
                <c:pt idx="33">
                  <c:v>Slovaška</c:v>
                </c:pt>
                <c:pt idx="34">
                  <c:v>Hrvaška</c:v>
                </c:pt>
                <c:pt idx="35">
                  <c:v>Češka</c:v>
                </c:pt>
                <c:pt idx="36">
                  <c:v>Litva</c:v>
                </c:pt>
                <c:pt idx="37">
                  <c:v>Turčija</c:v>
                </c:pt>
                <c:pt idx="38">
                  <c:v>Luksemburg</c:v>
                </c:pt>
                <c:pt idx="39">
                  <c:v>Izrael</c:v>
                </c:pt>
                <c:pt idx="40">
                  <c:v>Rusija</c:v>
                </c:pt>
                <c:pt idx="41">
                  <c:v>Avstrija</c:v>
                </c:pt>
                <c:pt idx="42">
                  <c:v>Čile</c:v>
                </c:pt>
                <c:pt idx="43">
                  <c:v>Dubaj (UAE)</c:v>
                </c:pt>
                <c:pt idx="44">
                  <c:v>Srbija</c:v>
                </c:pt>
                <c:pt idx="45">
                  <c:v>Mehika</c:v>
                </c:pt>
                <c:pt idx="46">
                  <c:v>Romunija</c:v>
                </c:pt>
                <c:pt idx="47">
                  <c:v>Bolgarija</c:v>
                </c:pt>
                <c:pt idx="48">
                  <c:v>Urugvaj</c:v>
                </c:pt>
                <c:pt idx="49">
                  <c:v>Tajska</c:v>
                </c:pt>
                <c:pt idx="50">
                  <c:v>Trinidad in Tobago</c:v>
                </c:pt>
                <c:pt idx="51">
                  <c:v>Kolumbija</c:v>
                </c:pt>
                <c:pt idx="52">
                  <c:v>Jordanija</c:v>
                </c:pt>
                <c:pt idx="53">
                  <c:v>Črna Gora</c:v>
                </c:pt>
                <c:pt idx="54">
                  <c:v>Brazilija</c:v>
                </c:pt>
                <c:pt idx="55">
                  <c:v>Tunizija</c:v>
                </c:pt>
                <c:pt idx="56">
                  <c:v>Argentina</c:v>
                </c:pt>
                <c:pt idx="57">
                  <c:v>Indonezija</c:v>
                </c:pt>
                <c:pt idx="58">
                  <c:v>Albanija</c:v>
                </c:pt>
                <c:pt idx="59">
                  <c:v>Kazahstan</c:v>
                </c:pt>
                <c:pt idx="60">
                  <c:v>Katar</c:v>
                </c:pt>
                <c:pt idx="61">
                  <c:v>Peru</c:v>
                </c:pt>
                <c:pt idx="62">
                  <c:v>Panama</c:v>
                </c:pt>
                <c:pt idx="63">
                  <c:v>Azerbajdžan</c:v>
                </c:pt>
                <c:pt idx="64">
                  <c:v>Kirgizistan</c:v>
                </c:pt>
              </c:strCache>
            </c:strRef>
          </c:cat>
          <c:val>
            <c:numRef>
              <c:f>'Data(I.2.15)'!$D$11:$D$77</c:f>
              <c:numCache>
                <c:formatCode>0.0</c:formatCode>
                <c:ptCount val="65"/>
                <c:pt idx="0">
                  <c:v>-3.4013721483842172</c:v>
                </c:pt>
                <c:pt idx="1">
                  <c:v>-4.6787650245073422</c:v>
                </c:pt>
                <c:pt idx="2">
                  <c:v>-6.3832562890611984</c:v>
                </c:pt>
                <c:pt idx="3">
                  <c:v>-6.5993186873551402</c:v>
                </c:pt>
                <c:pt idx="4">
                  <c:v>-7.9226244673296371</c:v>
                </c:pt>
                <c:pt idx="5">
                  <c:v>-9.2925462700633048</c:v>
                </c:pt>
                <c:pt idx="6">
                  <c:v>-10.608509757561739</c:v>
                </c:pt>
                <c:pt idx="7">
                  <c:v>-8.9065439144553267</c:v>
                </c:pt>
                <c:pt idx="8">
                  <c:v>-9.9636287816382136</c:v>
                </c:pt>
                <c:pt idx="9">
                  <c:v>-12.456409384326612</c:v>
                </c:pt>
                <c:pt idx="10">
                  <c:v>-10.173917032775055</c:v>
                </c:pt>
                <c:pt idx="11">
                  <c:v>-11.989435325338524</c:v>
                </c:pt>
                <c:pt idx="12">
                  <c:v>-11.033652738613378</c:v>
                </c:pt>
                <c:pt idx="13">
                  <c:v>-11.278294146446227</c:v>
                </c:pt>
                <c:pt idx="14">
                  <c:v>-11.697347820148023</c:v>
                </c:pt>
                <c:pt idx="15">
                  <c:v>-11.414573550535358</c:v>
                </c:pt>
                <c:pt idx="16">
                  <c:v>-12.837262311314069</c:v>
                </c:pt>
                <c:pt idx="17">
                  <c:v>-12.051621811384924</c:v>
                </c:pt>
                <c:pt idx="18">
                  <c:v>-11.515235277861365</c:v>
                </c:pt>
                <c:pt idx="19">
                  <c:v>-11.809628904789166</c:v>
                </c:pt>
                <c:pt idx="20">
                  <c:v>-11.672760289058274</c:v>
                </c:pt>
                <c:pt idx="21">
                  <c:v>-12.28693097942787</c:v>
                </c:pt>
                <c:pt idx="22">
                  <c:v>-13.882613810123335</c:v>
                </c:pt>
                <c:pt idx="23">
                  <c:v>-13.105105041121922</c:v>
                </c:pt>
                <c:pt idx="24">
                  <c:v>-13.014171239832518</c:v>
                </c:pt>
                <c:pt idx="25">
                  <c:v>-11.88411962653654</c:v>
                </c:pt>
                <c:pt idx="26">
                  <c:v>-13.356775201648126</c:v>
                </c:pt>
                <c:pt idx="27">
                  <c:v>-13.250627003528814</c:v>
                </c:pt>
                <c:pt idx="28">
                  <c:v>-13.621473022732648</c:v>
                </c:pt>
                <c:pt idx="29">
                  <c:v>-11.791155415447481</c:v>
                </c:pt>
                <c:pt idx="30">
                  <c:v>-14.380470810535074</c:v>
                </c:pt>
                <c:pt idx="31">
                  <c:v>-15.182715011978654</c:v>
                </c:pt>
                <c:pt idx="32">
                  <c:v>-14.334905539517306</c:v>
                </c:pt>
                <c:pt idx="33">
                  <c:v>-15.850678302613431</c:v>
                </c:pt>
                <c:pt idx="34">
                  <c:v>-16.461548402249889</c:v>
                </c:pt>
                <c:pt idx="35">
                  <c:v>-16.750687711141062</c:v>
                </c:pt>
                <c:pt idx="36">
                  <c:v>-17.89400745130029</c:v>
                </c:pt>
                <c:pt idx="37">
                  <c:v>-18.132631171423093</c:v>
                </c:pt>
                <c:pt idx="38">
                  <c:v>-15.660769410883503</c:v>
                </c:pt>
                <c:pt idx="39">
                  <c:v>-14.715954646975883</c:v>
                </c:pt>
                <c:pt idx="40">
                  <c:v>-18.963142272414796</c:v>
                </c:pt>
                <c:pt idx="41">
                  <c:v>-17.492816725279763</c:v>
                </c:pt>
                <c:pt idx="42">
                  <c:v>-21.936401180194242</c:v>
                </c:pt>
                <c:pt idx="43">
                  <c:v>-17.918441110243169</c:v>
                </c:pt>
                <c:pt idx="44">
                  <c:v>-22.074395654396731</c:v>
                </c:pt>
                <c:pt idx="45">
                  <c:v>-25.496074181042715</c:v>
                </c:pt>
                <c:pt idx="46">
                  <c:v>-23.615990072077711</c:v>
                </c:pt>
                <c:pt idx="47">
                  <c:v>-20.087874405057931</c:v>
                </c:pt>
                <c:pt idx="48">
                  <c:v>-23.912950222677914</c:v>
                </c:pt>
                <c:pt idx="49">
                  <c:v>-31.732433278298945</c:v>
                </c:pt>
                <c:pt idx="50">
                  <c:v>-20.967982828727653</c:v>
                </c:pt>
                <c:pt idx="51">
                  <c:v>-29.01927792639599</c:v>
                </c:pt>
                <c:pt idx="52">
                  <c:v>-27.611799243833726</c:v>
                </c:pt>
                <c:pt idx="53">
                  <c:v>-27.838202037296288</c:v>
                </c:pt>
                <c:pt idx="54">
                  <c:v>-28.589539980316438</c:v>
                </c:pt>
                <c:pt idx="55">
                  <c:v>-29.599978400774535</c:v>
                </c:pt>
                <c:pt idx="56">
                  <c:v>-25.02507811859989</c:v>
                </c:pt>
                <c:pt idx="57">
                  <c:v>-37.600921361583104</c:v>
                </c:pt>
                <c:pt idx="58">
                  <c:v>-26.641002087589126</c:v>
                </c:pt>
                <c:pt idx="59">
                  <c:v>-30.743956163521052</c:v>
                </c:pt>
                <c:pt idx="60">
                  <c:v>-23.203495022434435</c:v>
                </c:pt>
                <c:pt idx="61">
                  <c:v>-28.652338639972086</c:v>
                </c:pt>
                <c:pt idx="62">
                  <c:v>-28.902821936545589</c:v>
                </c:pt>
                <c:pt idx="63">
                  <c:v>-36.917128776888902</c:v>
                </c:pt>
                <c:pt idx="64">
                  <c:v>-23.762618303481489</c:v>
                </c:pt>
              </c:numCache>
            </c:numRef>
          </c:val>
        </c:ser>
        <c:ser>
          <c:idx val="2"/>
          <c:order val="1"/>
          <c:tx>
            <c:strRef>
              <c:f>'Data(I.2.15)'!$C$8</c:f>
              <c:strCache>
                <c:ptCount val="1"/>
                <c:pt idx="0">
                  <c:v>1. b raven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'Data(I.2.15)'!$A$11:$A$77</c:f>
              <c:strCache>
                <c:ptCount val="65"/>
                <c:pt idx="0">
                  <c:v>Šanghaj-Kitajska</c:v>
                </c:pt>
                <c:pt idx="1">
                  <c:v>Koreja</c:v>
                </c:pt>
                <c:pt idx="2">
                  <c:v>Finska</c:v>
                </c:pt>
                <c:pt idx="3">
                  <c:v>Hongkong-Kitajska</c:v>
                </c:pt>
                <c:pt idx="4">
                  <c:v>Kanada</c:v>
                </c:pt>
                <c:pt idx="5">
                  <c:v>Singapur</c:v>
                </c:pt>
                <c:pt idx="6">
                  <c:v>Estonija</c:v>
                </c:pt>
                <c:pt idx="7">
                  <c:v>Japonska</c:v>
                </c:pt>
                <c:pt idx="8">
                  <c:v>Avstralija</c:v>
                </c:pt>
                <c:pt idx="9">
                  <c:v>Nizozemska</c:v>
                </c:pt>
                <c:pt idx="10">
                  <c:v>Nova Zelandija</c:v>
                </c:pt>
                <c:pt idx="11">
                  <c:v>Macao-Kitajska</c:v>
                </c:pt>
                <c:pt idx="12">
                  <c:v>Norveška</c:v>
                </c:pt>
                <c:pt idx="13">
                  <c:v>Poljska</c:v>
                </c:pt>
                <c:pt idx="14">
                  <c:v>Danska</c:v>
                </c:pt>
                <c:pt idx="15">
                  <c:v>Kitajski Tajpej</c:v>
                </c:pt>
                <c:pt idx="16">
                  <c:v>Lihtenštajn</c:v>
                </c:pt>
                <c:pt idx="17">
                  <c:v>Švica</c:v>
                </c:pt>
                <c:pt idx="18">
                  <c:v>Islandija</c:v>
                </c:pt>
                <c:pt idx="19">
                  <c:v>Irska</c:v>
                </c:pt>
                <c:pt idx="20">
                  <c:v>Švedska</c:v>
                </c:pt>
                <c:pt idx="21">
                  <c:v>Madžarska</c:v>
                </c:pt>
                <c:pt idx="22">
                  <c:v>Latvija</c:v>
                </c:pt>
                <c:pt idx="23">
                  <c:v>ZDA</c:v>
                </c:pt>
                <c:pt idx="24">
                  <c:v>Portugalska</c:v>
                </c:pt>
                <c:pt idx="25">
                  <c:v>Belgija</c:v>
                </c:pt>
                <c:pt idx="26">
                  <c:v>Velika Britanija</c:v>
                </c:pt>
                <c:pt idx="27">
                  <c:v>Nemčija</c:v>
                </c:pt>
                <c:pt idx="28">
                  <c:v>Španija</c:v>
                </c:pt>
                <c:pt idx="29">
                  <c:v>Francija</c:v>
                </c:pt>
                <c:pt idx="30">
                  <c:v>Italija</c:v>
                </c:pt>
                <c:pt idx="31">
                  <c:v>Slovenija</c:v>
                </c:pt>
                <c:pt idx="32">
                  <c:v>Grčija</c:v>
                </c:pt>
                <c:pt idx="33">
                  <c:v>Slovaška</c:v>
                </c:pt>
                <c:pt idx="34">
                  <c:v>Hrvaška</c:v>
                </c:pt>
                <c:pt idx="35">
                  <c:v>Češka</c:v>
                </c:pt>
                <c:pt idx="36">
                  <c:v>Litva</c:v>
                </c:pt>
                <c:pt idx="37">
                  <c:v>Turčija</c:v>
                </c:pt>
                <c:pt idx="38">
                  <c:v>Luksemburg</c:v>
                </c:pt>
                <c:pt idx="39">
                  <c:v>Izrael</c:v>
                </c:pt>
                <c:pt idx="40">
                  <c:v>Rusija</c:v>
                </c:pt>
                <c:pt idx="41">
                  <c:v>Avstrija</c:v>
                </c:pt>
                <c:pt idx="42">
                  <c:v>Čile</c:v>
                </c:pt>
                <c:pt idx="43">
                  <c:v>Dubaj (UAE)</c:v>
                </c:pt>
                <c:pt idx="44">
                  <c:v>Srbija</c:v>
                </c:pt>
                <c:pt idx="45">
                  <c:v>Mehika</c:v>
                </c:pt>
                <c:pt idx="46">
                  <c:v>Romunija</c:v>
                </c:pt>
                <c:pt idx="47">
                  <c:v>Bolgarija</c:v>
                </c:pt>
                <c:pt idx="48">
                  <c:v>Urugvaj</c:v>
                </c:pt>
                <c:pt idx="49">
                  <c:v>Tajska</c:v>
                </c:pt>
                <c:pt idx="50">
                  <c:v>Trinidad in Tobago</c:v>
                </c:pt>
                <c:pt idx="51">
                  <c:v>Kolumbija</c:v>
                </c:pt>
                <c:pt idx="52">
                  <c:v>Jordanija</c:v>
                </c:pt>
                <c:pt idx="53">
                  <c:v>Črna Gora</c:v>
                </c:pt>
                <c:pt idx="54">
                  <c:v>Brazilija</c:v>
                </c:pt>
                <c:pt idx="55">
                  <c:v>Tunizija</c:v>
                </c:pt>
                <c:pt idx="56">
                  <c:v>Argentina</c:v>
                </c:pt>
                <c:pt idx="57">
                  <c:v>Indonezija</c:v>
                </c:pt>
                <c:pt idx="58">
                  <c:v>Albanija</c:v>
                </c:pt>
                <c:pt idx="59">
                  <c:v>Kazahstan</c:v>
                </c:pt>
                <c:pt idx="60">
                  <c:v>Katar</c:v>
                </c:pt>
                <c:pt idx="61">
                  <c:v>Peru</c:v>
                </c:pt>
                <c:pt idx="62">
                  <c:v>Panama</c:v>
                </c:pt>
                <c:pt idx="63">
                  <c:v>Azerbajdžan</c:v>
                </c:pt>
                <c:pt idx="64">
                  <c:v>Kirgizistan</c:v>
                </c:pt>
              </c:strCache>
            </c:strRef>
          </c:cat>
          <c:val>
            <c:numRef>
              <c:f>'Data(I.2.15)'!$C$11:$C$77</c:f>
              <c:numCache>
                <c:formatCode>0.0</c:formatCode>
                <c:ptCount val="65"/>
                <c:pt idx="0">
                  <c:v>-0.56401136353726411</c:v>
                </c:pt>
                <c:pt idx="1">
                  <c:v>-0.88224898382923556</c:v>
                </c:pt>
                <c:pt idx="2">
                  <c:v>-1.50447494032773</c:v>
                </c:pt>
                <c:pt idx="3">
                  <c:v>-1.4732438133826604</c:v>
                </c:pt>
                <c:pt idx="4">
                  <c:v>-1.9996682640948709</c:v>
                </c:pt>
                <c:pt idx="5">
                  <c:v>-2.7465571007913492</c:v>
                </c:pt>
                <c:pt idx="6">
                  <c:v>-2.3961224392158171</c:v>
                </c:pt>
                <c:pt idx="7">
                  <c:v>-3.3658289335267106</c:v>
                </c:pt>
                <c:pt idx="8">
                  <c:v>-3.335521500424055</c:v>
                </c:pt>
                <c:pt idx="9">
                  <c:v>-1.8052799072024648</c:v>
                </c:pt>
                <c:pt idx="10">
                  <c:v>-3.2366289027785227</c:v>
                </c:pt>
                <c:pt idx="11">
                  <c:v>-2.6304279446081531</c:v>
                </c:pt>
                <c:pt idx="12">
                  <c:v>-3.4246438673738187</c:v>
                </c:pt>
                <c:pt idx="13">
                  <c:v>-3.1404659650666407</c:v>
                </c:pt>
                <c:pt idx="14">
                  <c:v>-3.1212399046098827</c:v>
                </c:pt>
                <c:pt idx="15">
                  <c:v>-3.5212324008660225</c:v>
                </c:pt>
                <c:pt idx="16">
                  <c:v>-2.8438276719138345</c:v>
                </c:pt>
                <c:pt idx="17">
                  <c:v>-4.0844968460388245</c:v>
                </c:pt>
                <c:pt idx="18">
                  <c:v>-4.2301408113087602</c:v>
                </c:pt>
                <c:pt idx="19">
                  <c:v>-3.9047683011505665</c:v>
                </c:pt>
                <c:pt idx="20">
                  <c:v>-4.2522325012725384</c:v>
                </c:pt>
                <c:pt idx="21">
                  <c:v>-4.7137154563878845</c:v>
                </c:pt>
                <c:pt idx="22">
                  <c:v>-3.3359044349655327</c:v>
                </c:pt>
                <c:pt idx="23">
                  <c:v>-3.9524633308791213</c:v>
                </c:pt>
                <c:pt idx="24">
                  <c:v>-3.9957966830979914</c:v>
                </c:pt>
                <c:pt idx="25">
                  <c:v>-4.7089025341896802</c:v>
                </c:pt>
                <c:pt idx="26">
                  <c:v>-4.1123442416840366</c:v>
                </c:pt>
                <c:pt idx="27">
                  <c:v>-4.3888960139409869</c:v>
                </c:pt>
                <c:pt idx="28">
                  <c:v>-4.738301517530191</c:v>
                </c:pt>
                <c:pt idx="29">
                  <c:v>-5.6413425427563197</c:v>
                </c:pt>
                <c:pt idx="30">
                  <c:v>-5.2255819744348955</c:v>
                </c:pt>
                <c:pt idx="31">
                  <c:v>-5.1848797536738704</c:v>
                </c:pt>
                <c:pt idx="32">
                  <c:v>-5.5720243150318964</c:v>
                </c:pt>
                <c:pt idx="33">
                  <c:v>-5.5569956446946334</c:v>
                </c:pt>
                <c:pt idx="34">
                  <c:v>-5.0093939876884503</c:v>
                </c:pt>
                <c:pt idx="35">
                  <c:v>-5.4665495763988297</c:v>
                </c:pt>
                <c:pt idx="36">
                  <c:v>-5.5423110109009288</c:v>
                </c:pt>
                <c:pt idx="37">
                  <c:v>-5.6123368935743718</c:v>
                </c:pt>
                <c:pt idx="38">
                  <c:v>-7.2910194551524414</c:v>
                </c:pt>
                <c:pt idx="39">
                  <c:v>-7.975988446948084</c:v>
                </c:pt>
                <c:pt idx="40">
                  <c:v>-6.8263761014444926</c:v>
                </c:pt>
                <c:pt idx="41">
                  <c:v>-8.1346643511606498</c:v>
                </c:pt>
                <c:pt idx="42">
                  <c:v>-7.3515033088718527</c:v>
                </c:pt>
                <c:pt idx="43">
                  <c:v>-9.3843770680214629</c:v>
                </c:pt>
                <c:pt idx="44">
                  <c:v>-8.7665497362827747</c:v>
                </c:pt>
                <c:pt idx="45">
                  <c:v>-11.372800740665816</c:v>
                </c:pt>
                <c:pt idx="46">
                  <c:v>-12.724914586616798</c:v>
                </c:pt>
                <c:pt idx="47">
                  <c:v>-12.853440682693074</c:v>
                </c:pt>
                <c:pt idx="48">
                  <c:v>-12.494630810648452</c:v>
                </c:pt>
                <c:pt idx="49">
                  <c:v>-9.9123421277460508</c:v>
                </c:pt>
                <c:pt idx="50">
                  <c:v>-14.241936300774148</c:v>
                </c:pt>
                <c:pt idx="51">
                  <c:v>-13.878349424336767</c:v>
                </c:pt>
                <c:pt idx="52">
                  <c:v>-13.556560190142624</c:v>
                </c:pt>
                <c:pt idx="53">
                  <c:v>-15.821130675835525</c:v>
                </c:pt>
                <c:pt idx="54">
                  <c:v>-15.983340429633818</c:v>
                </c:pt>
                <c:pt idx="55">
                  <c:v>-15.023997908505509</c:v>
                </c:pt>
                <c:pt idx="56">
                  <c:v>-15.796064163414448</c:v>
                </c:pt>
                <c:pt idx="57">
                  <c:v>-14.109562764168636</c:v>
                </c:pt>
                <c:pt idx="58">
                  <c:v>-18.704573470708286</c:v>
                </c:pt>
                <c:pt idx="59">
                  <c:v>-20.416429581288941</c:v>
                </c:pt>
                <c:pt idx="60">
                  <c:v>-22.446603267781985</c:v>
                </c:pt>
                <c:pt idx="61">
                  <c:v>-21.993884088759014</c:v>
                </c:pt>
                <c:pt idx="62">
                  <c:v>-23.099818837837883</c:v>
                </c:pt>
                <c:pt idx="63">
                  <c:v>-26.135047369502033</c:v>
                </c:pt>
                <c:pt idx="64">
                  <c:v>-29.683613563988619</c:v>
                </c:pt>
              </c:numCache>
            </c:numRef>
          </c:val>
        </c:ser>
        <c:ser>
          <c:idx val="0"/>
          <c:order val="2"/>
          <c:tx>
            <c:strRef>
              <c:f>'Data(I.2.15)'!$B$8</c:f>
              <c:strCache>
                <c:ptCount val="1"/>
                <c:pt idx="0">
                  <c:v>Pod 1. b ravnjo 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cat>
            <c:strRef>
              <c:f>'Data(I.2.15)'!$A$11:$A$77</c:f>
              <c:strCache>
                <c:ptCount val="65"/>
                <c:pt idx="0">
                  <c:v>Šanghaj-Kitajska</c:v>
                </c:pt>
                <c:pt idx="1">
                  <c:v>Koreja</c:v>
                </c:pt>
                <c:pt idx="2">
                  <c:v>Finska</c:v>
                </c:pt>
                <c:pt idx="3">
                  <c:v>Hongkong-Kitajska</c:v>
                </c:pt>
                <c:pt idx="4">
                  <c:v>Kanada</c:v>
                </c:pt>
                <c:pt idx="5">
                  <c:v>Singapur</c:v>
                </c:pt>
                <c:pt idx="6">
                  <c:v>Estonija</c:v>
                </c:pt>
                <c:pt idx="7">
                  <c:v>Japonska</c:v>
                </c:pt>
                <c:pt idx="8">
                  <c:v>Avstralija</c:v>
                </c:pt>
                <c:pt idx="9">
                  <c:v>Nizozemska</c:v>
                </c:pt>
                <c:pt idx="10">
                  <c:v>Nova Zelandija</c:v>
                </c:pt>
                <c:pt idx="11">
                  <c:v>Macao-Kitajska</c:v>
                </c:pt>
                <c:pt idx="12">
                  <c:v>Norveška</c:v>
                </c:pt>
                <c:pt idx="13">
                  <c:v>Poljska</c:v>
                </c:pt>
                <c:pt idx="14">
                  <c:v>Danska</c:v>
                </c:pt>
                <c:pt idx="15">
                  <c:v>Kitajski Tajpej</c:v>
                </c:pt>
                <c:pt idx="16">
                  <c:v>Lihtenštajn</c:v>
                </c:pt>
                <c:pt idx="17">
                  <c:v>Švica</c:v>
                </c:pt>
                <c:pt idx="18">
                  <c:v>Islandija</c:v>
                </c:pt>
                <c:pt idx="19">
                  <c:v>Irska</c:v>
                </c:pt>
                <c:pt idx="20">
                  <c:v>Švedska</c:v>
                </c:pt>
                <c:pt idx="21">
                  <c:v>Madžarska</c:v>
                </c:pt>
                <c:pt idx="22">
                  <c:v>Latvija</c:v>
                </c:pt>
                <c:pt idx="23">
                  <c:v>ZDA</c:v>
                </c:pt>
                <c:pt idx="24">
                  <c:v>Portugalska</c:v>
                </c:pt>
                <c:pt idx="25">
                  <c:v>Belgija</c:v>
                </c:pt>
                <c:pt idx="26">
                  <c:v>Velika Britanija</c:v>
                </c:pt>
                <c:pt idx="27">
                  <c:v>Nemčija</c:v>
                </c:pt>
                <c:pt idx="28">
                  <c:v>Španija</c:v>
                </c:pt>
                <c:pt idx="29">
                  <c:v>Francija</c:v>
                </c:pt>
                <c:pt idx="30">
                  <c:v>Italija</c:v>
                </c:pt>
                <c:pt idx="31">
                  <c:v>Slovenija</c:v>
                </c:pt>
                <c:pt idx="32">
                  <c:v>Grčija</c:v>
                </c:pt>
                <c:pt idx="33">
                  <c:v>Slovaška</c:v>
                </c:pt>
                <c:pt idx="34">
                  <c:v>Hrvaška</c:v>
                </c:pt>
                <c:pt idx="35">
                  <c:v>Češka</c:v>
                </c:pt>
                <c:pt idx="36">
                  <c:v>Litva</c:v>
                </c:pt>
                <c:pt idx="37">
                  <c:v>Turčija</c:v>
                </c:pt>
                <c:pt idx="38">
                  <c:v>Luksemburg</c:v>
                </c:pt>
                <c:pt idx="39">
                  <c:v>Izrael</c:v>
                </c:pt>
                <c:pt idx="40">
                  <c:v>Rusija</c:v>
                </c:pt>
                <c:pt idx="41">
                  <c:v>Avstrija</c:v>
                </c:pt>
                <c:pt idx="42">
                  <c:v>Čile</c:v>
                </c:pt>
                <c:pt idx="43">
                  <c:v>Dubaj (UAE)</c:v>
                </c:pt>
                <c:pt idx="44">
                  <c:v>Srbija</c:v>
                </c:pt>
                <c:pt idx="45">
                  <c:v>Mehika</c:v>
                </c:pt>
                <c:pt idx="46">
                  <c:v>Romunija</c:v>
                </c:pt>
                <c:pt idx="47">
                  <c:v>Bolgarija</c:v>
                </c:pt>
                <c:pt idx="48">
                  <c:v>Urugvaj</c:v>
                </c:pt>
                <c:pt idx="49">
                  <c:v>Tajska</c:v>
                </c:pt>
                <c:pt idx="50">
                  <c:v>Trinidad in Tobago</c:v>
                </c:pt>
                <c:pt idx="51">
                  <c:v>Kolumbija</c:v>
                </c:pt>
                <c:pt idx="52">
                  <c:v>Jordanija</c:v>
                </c:pt>
                <c:pt idx="53">
                  <c:v>Črna Gora</c:v>
                </c:pt>
                <c:pt idx="54">
                  <c:v>Brazilija</c:v>
                </c:pt>
                <c:pt idx="55">
                  <c:v>Tunizija</c:v>
                </c:pt>
                <c:pt idx="56">
                  <c:v>Argentina</c:v>
                </c:pt>
                <c:pt idx="57">
                  <c:v>Indonezija</c:v>
                </c:pt>
                <c:pt idx="58">
                  <c:v>Albanija</c:v>
                </c:pt>
                <c:pt idx="59">
                  <c:v>Kazahstan</c:v>
                </c:pt>
                <c:pt idx="60">
                  <c:v>Katar</c:v>
                </c:pt>
                <c:pt idx="61">
                  <c:v>Peru</c:v>
                </c:pt>
                <c:pt idx="62">
                  <c:v>Panama</c:v>
                </c:pt>
                <c:pt idx="63">
                  <c:v>Azerbajdžan</c:v>
                </c:pt>
                <c:pt idx="64">
                  <c:v>Kirgizistan</c:v>
                </c:pt>
              </c:strCache>
            </c:strRef>
          </c:cat>
          <c:val>
            <c:numRef>
              <c:f>'Data(I.2.15)'!$B$11:$B$77</c:f>
              <c:numCache>
                <c:formatCode>0.0</c:formatCode>
                <c:ptCount val="65"/>
                <c:pt idx="0">
                  <c:v>-8.9468223315437648E-2</c:v>
                </c:pt>
                <c:pt idx="1">
                  <c:v>-0.23300299905676244</c:v>
                </c:pt>
                <c:pt idx="2">
                  <c:v>-0.2209930988245089</c:v>
                </c:pt>
                <c:pt idx="3">
                  <c:v>-0.21679479136221219</c:v>
                </c:pt>
                <c:pt idx="4">
                  <c:v>-0.36678179155729823</c:v>
                </c:pt>
                <c:pt idx="5">
                  <c:v>-0.44194833190423488</c:v>
                </c:pt>
                <c:pt idx="6">
                  <c:v>-0.32802316243037988</c:v>
                </c:pt>
                <c:pt idx="7">
                  <c:v>-1.3227242302752678</c:v>
                </c:pt>
                <c:pt idx="8">
                  <c:v>-0.95047457218762543</c:v>
                </c:pt>
                <c:pt idx="9">
                  <c:v>-5.3274714706987226E-2</c:v>
                </c:pt>
                <c:pt idx="10">
                  <c:v>-0.935743483994532</c:v>
                </c:pt>
                <c:pt idx="11">
                  <c:v>-0.25897658274435503</c:v>
                </c:pt>
                <c:pt idx="12">
                  <c:v>-0.54202071777409733</c:v>
                </c:pt>
                <c:pt idx="13">
                  <c:v>-0.61330201264385609</c:v>
                </c:pt>
                <c:pt idx="14">
                  <c:v>-0.39936231193394267</c:v>
                </c:pt>
                <c:pt idx="15">
                  <c:v>-0.70891128816448279</c:v>
                </c:pt>
                <c:pt idx="16">
                  <c:v>0</c:v>
                </c:pt>
                <c:pt idx="17">
                  <c:v>-0.6700537128282521</c:v>
                </c:pt>
                <c:pt idx="18">
                  <c:v>-1.0749318527960279</c:v>
                </c:pt>
                <c:pt idx="19">
                  <c:v>-1.5347854955666882</c:v>
                </c:pt>
                <c:pt idx="20">
                  <c:v>-1.5143094633516305</c:v>
                </c:pt>
                <c:pt idx="21">
                  <c:v>-0.55190742297488982</c:v>
                </c:pt>
                <c:pt idx="22">
                  <c:v>-0.36039934816720831</c:v>
                </c:pt>
                <c:pt idx="23">
                  <c:v>-0.56071929481551064</c:v>
                </c:pt>
                <c:pt idx="24">
                  <c:v>-0.60976395413482265</c:v>
                </c:pt>
                <c:pt idx="25">
                  <c:v>-1.1495758746965483</c:v>
                </c:pt>
                <c:pt idx="26">
                  <c:v>-0.97139406306550635</c:v>
                </c:pt>
                <c:pt idx="27">
                  <c:v>-0.82720109792846774</c:v>
                </c:pt>
                <c:pt idx="28">
                  <c:v>-1.1996208907816739</c:v>
                </c:pt>
                <c:pt idx="29">
                  <c:v>-2.3196432189227867</c:v>
                </c:pt>
                <c:pt idx="30">
                  <c:v>-1.4170662503777849</c:v>
                </c:pt>
                <c:pt idx="31">
                  <c:v>-0.83280789088933793</c:v>
                </c:pt>
                <c:pt idx="32">
                  <c:v>-1.4147279393608865</c:v>
                </c:pt>
                <c:pt idx="33">
                  <c:v>-0.78685481034805338</c:v>
                </c:pt>
                <c:pt idx="34">
                  <c:v>-0.96443380664298783</c:v>
                </c:pt>
                <c:pt idx="35">
                  <c:v>-0.83743772425150398</c:v>
                </c:pt>
                <c:pt idx="36">
                  <c:v>-0.92686275066485269</c:v>
                </c:pt>
                <c:pt idx="37">
                  <c:v>-0.76085261688034012</c:v>
                </c:pt>
                <c:pt idx="38">
                  <c:v>-3.0890105475993415</c:v>
                </c:pt>
                <c:pt idx="39">
                  <c:v>-3.8550351788796027</c:v>
                </c:pt>
                <c:pt idx="40">
                  <c:v>-1.5799365220130432</c:v>
                </c:pt>
                <c:pt idx="41">
                  <c:v>-1.9488307679113201</c:v>
                </c:pt>
                <c:pt idx="42">
                  <c:v>-1.2746426708388121</c:v>
                </c:pt>
                <c:pt idx="43">
                  <c:v>-3.7253223775151412</c:v>
                </c:pt>
                <c:pt idx="44">
                  <c:v>-1.9756513303114223</c:v>
                </c:pt>
                <c:pt idx="45">
                  <c:v>-3.2225593326163251</c:v>
                </c:pt>
                <c:pt idx="46">
                  <c:v>-4.0588321401911491</c:v>
                </c:pt>
                <c:pt idx="47">
                  <c:v>-8.0460329541873747</c:v>
                </c:pt>
                <c:pt idx="48">
                  <c:v>-5.5001199546653146</c:v>
                </c:pt>
                <c:pt idx="49">
                  <c:v>-1.2246828442921431</c:v>
                </c:pt>
                <c:pt idx="50">
                  <c:v>-9.5956547019809548</c:v>
                </c:pt>
                <c:pt idx="51">
                  <c:v>-4.2167961025624034</c:v>
                </c:pt>
                <c:pt idx="52">
                  <c:v>-6.8634771573840956</c:v>
                </c:pt>
                <c:pt idx="53">
                  <c:v>-5.8903400452166874</c:v>
                </c:pt>
                <c:pt idx="54">
                  <c:v>-4.9837458772007155</c:v>
                </c:pt>
                <c:pt idx="55">
                  <c:v>-5.5327655135758418</c:v>
                </c:pt>
                <c:pt idx="56">
                  <c:v>-10.758368886770056</c:v>
                </c:pt>
                <c:pt idx="57">
                  <c:v>-1.7114167797020539</c:v>
                </c:pt>
                <c:pt idx="58">
                  <c:v>-11.322662305753422</c:v>
                </c:pt>
                <c:pt idx="59">
                  <c:v>-7.5367082121451974</c:v>
                </c:pt>
                <c:pt idx="60">
                  <c:v>-17.808883446819795</c:v>
                </c:pt>
                <c:pt idx="61">
                  <c:v>-14.122041690644881</c:v>
                </c:pt>
                <c:pt idx="62">
                  <c:v>-13.252937060364976</c:v>
                </c:pt>
                <c:pt idx="63">
                  <c:v>-9.7363738559408119</c:v>
                </c:pt>
                <c:pt idx="64">
                  <c:v>-29.77515011660423</c:v>
                </c:pt>
              </c:numCache>
            </c:numRef>
          </c:val>
        </c:ser>
        <c:ser>
          <c:idx val="6"/>
          <c:order val="3"/>
          <c:tx>
            <c:strRef>
              <c:f>'Data(I.2.15)'!$E$8</c:f>
              <c:strCache>
                <c:ptCount val="1"/>
                <c:pt idx="0">
                  <c:v>2. raven</c:v>
                </c:pt>
              </c:strCache>
            </c:strRef>
          </c:tx>
          <c:spPr>
            <a:solidFill>
              <a:srgbClr val="FF6600"/>
            </a:solidFill>
          </c:spPr>
          <c:cat>
            <c:strRef>
              <c:f>'Data(I.2.15)'!$A$11:$A$77</c:f>
              <c:strCache>
                <c:ptCount val="65"/>
                <c:pt idx="0">
                  <c:v>Šanghaj-Kitajska</c:v>
                </c:pt>
                <c:pt idx="1">
                  <c:v>Koreja</c:v>
                </c:pt>
                <c:pt idx="2">
                  <c:v>Finska</c:v>
                </c:pt>
                <c:pt idx="3">
                  <c:v>Hongkong-Kitajska</c:v>
                </c:pt>
                <c:pt idx="4">
                  <c:v>Kanada</c:v>
                </c:pt>
                <c:pt idx="5">
                  <c:v>Singapur</c:v>
                </c:pt>
                <c:pt idx="6">
                  <c:v>Estonija</c:v>
                </c:pt>
                <c:pt idx="7">
                  <c:v>Japonska</c:v>
                </c:pt>
                <c:pt idx="8">
                  <c:v>Avstralija</c:v>
                </c:pt>
                <c:pt idx="9">
                  <c:v>Nizozemska</c:v>
                </c:pt>
                <c:pt idx="10">
                  <c:v>Nova Zelandija</c:v>
                </c:pt>
                <c:pt idx="11">
                  <c:v>Macao-Kitajska</c:v>
                </c:pt>
                <c:pt idx="12">
                  <c:v>Norveška</c:v>
                </c:pt>
                <c:pt idx="13">
                  <c:v>Poljska</c:v>
                </c:pt>
                <c:pt idx="14">
                  <c:v>Danska</c:v>
                </c:pt>
                <c:pt idx="15">
                  <c:v>Kitajski Tajpej</c:v>
                </c:pt>
                <c:pt idx="16">
                  <c:v>Lihtenštajn</c:v>
                </c:pt>
                <c:pt idx="17">
                  <c:v>Švica</c:v>
                </c:pt>
                <c:pt idx="18">
                  <c:v>Islandija</c:v>
                </c:pt>
                <c:pt idx="19">
                  <c:v>Irska</c:v>
                </c:pt>
                <c:pt idx="20">
                  <c:v>Švedska</c:v>
                </c:pt>
                <c:pt idx="21">
                  <c:v>Madžarska</c:v>
                </c:pt>
                <c:pt idx="22">
                  <c:v>Latvija</c:v>
                </c:pt>
                <c:pt idx="23">
                  <c:v>ZDA</c:v>
                </c:pt>
                <c:pt idx="24">
                  <c:v>Portugalska</c:v>
                </c:pt>
                <c:pt idx="25">
                  <c:v>Belgija</c:v>
                </c:pt>
                <c:pt idx="26">
                  <c:v>Velika Britanija</c:v>
                </c:pt>
                <c:pt idx="27">
                  <c:v>Nemčija</c:v>
                </c:pt>
                <c:pt idx="28">
                  <c:v>Španija</c:v>
                </c:pt>
                <c:pt idx="29">
                  <c:v>Francija</c:v>
                </c:pt>
                <c:pt idx="30">
                  <c:v>Italija</c:v>
                </c:pt>
                <c:pt idx="31">
                  <c:v>Slovenija</c:v>
                </c:pt>
                <c:pt idx="32">
                  <c:v>Grčija</c:v>
                </c:pt>
                <c:pt idx="33">
                  <c:v>Slovaška</c:v>
                </c:pt>
                <c:pt idx="34">
                  <c:v>Hrvaška</c:v>
                </c:pt>
                <c:pt idx="35">
                  <c:v>Češka</c:v>
                </c:pt>
                <c:pt idx="36">
                  <c:v>Litva</c:v>
                </c:pt>
                <c:pt idx="37">
                  <c:v>Turčija</c:v>
                </c:pt>
                <c:pt idx="38">
                  <c:v>Luksemburg</c:v>
                </c:pt>
                <c:pt idx="39">
                  <c:v>Izrael</c:v>
                </c:pt>
                <c:pt idx="40">
                  <c:v>Rusija</c:v>
                </c:pt>
                <c:pt idx="41">
                  <c:v>Avstrija</c:v>
                </c:pt>
                <c:pt idx="42">
                  <c:v>Čile</c:v>
                </c:pt>
                <c:pt idx="43">
                  <c:v>Dubaj (UAE)</c:v>
                </c:pt>
                <c:pt idx="44">
                  <c:v>Srbija</c:v>
                </c:pt>
                <c:pt idx="45">
                  <c:v>Mehika</c:v>
                </c:pt>
                <c:pt idx="46">
                  <c:v>Romunija</c:v>
                </c:pt>
                <c:pt idx="47">
                  <c:v>Bolgarija</c:v>
                </c:pt>
                <c:pt idx="48">
                  <c:v>Urugvaj</c:v>
                </c:pt>
                <c:pt idx="49">
                  <c:v>Tajska</c:v>
                </c:pt>
                <c:pt idx="50">
                  <c:v>Trinidad in Tobago</c:v>
                </c:pt>
                <c:pt idx="51">
                  <c:v>Kolumbija</c:v>
                </c:pt>
                <c:pt idx="52">
                  <c:v>Jordanija</c:v>
                </c:pt>
                <c:pt idx="53">
                  <c:v>Črna Gora</c:v>
                </c:pt>
                <c:pt idx="54">
                  <c:v>Brazilija</c:v>
                </c:pt>
                <c:pt idx="55">
                  <c:v>Tunizija</c:v>
                </c:pt>
                <c:pt idx="56">
                  <c:v>Argentina</c:v>
                </c:pt>
                <c:pt idx="57">
                  <c:v>Indonezija</c:v>
                </c:pt>
                <c:pt idx="58">
                  <c:v>Albanija</c:v>
                </c:pt>
                <c:pt idx="59">
                  <c:v>Kazahstan</c:v>
                </c:pt>
                <c:pt idx="60">
                  <c:v>Katar</c:v>
                </c:pt>
                <c:pt idx="61">
                  <c:v>Peru</c:v>
                </c:pt>
                <c:pt idx="62">
                  <c:v>Panama</c:v>
                </c:pt>
                <c:pt idx="63">
                  <c:v>Azerbajdžan</c:v>
                </c:pt>
                <c:pt idx="64">
                  <c:v>Kirgizistan</c:v>
                </c:pt>
              </c:strCache>
            </c:strRef>
          </c:cat>
          <c:val>
            <c:numRef>
              <c:f>'Data(I.2.15)'!$E$11:$E$77</c:f>
              <c:numCache>
                <c:formatCode>0.0</c:formatCode>
                <c:ptCount val="65"/>
                <c:pt idx="0">
                  <c:v>13.272689660677926</c:v>
                </c:pt>
                <c:pt idx="1">
                  <c:v>15.413705327179676</c:v>
                </c:pt>
                <c:pt idx="2">
                  <c:v>16.694109409821227</c:v>
                </c:pt>
                <c:pt idx="3">
                  <c:v>16.055416986487529</c:v>
                </c:pt>
                <c:pt idx="4">
                  <c:v>20.210261630237532</c:v>
                </c:pt>
                <c:pt idx="5">
                  <c:v>18.519031160060745</c:v>
                </c:pt>
                <c:pt idx="6">
                  <c:v>25.625380828133189</c:v>
                </c:pt>
                <c:pt idx="7">
                  <c:v>17.956697503462689</c:v>
                </c:pt>
                <c:pt idx="8">
                  <c:v>20.419366593530629</c:v>
                </c:pt>
                <c:pt idx="9">
                  <c:v>24.746069963155829</c:v>
                </c:pt>
                <c:pt idx="10">
                  <c:v>19.318474709648935</c:v>
                </c:pt>
                <c:pt idx="11">
                  <c:v>30.570183881077789</c:v>
                </c:pt>
                <c:pt idx="12">
                  <c:v>23.622237487241712</c:v>
                </c:pt>
                <c:pt idx="13">
                  <c:v>24.498602004019105</c:v>
                </c:pt>
                <c:pt idx="14">
                  <c:v>26.028108399349726</c:v>
                </c:pt>
                <c:pt idx="15">
                  <c:v>24.615864179974796</c:v>
                </c:pt>
                <c:pt idx="16">
                  <c:v>24.010387207671329</c:v>
                </c:pt>
                <c:pt idx="17">
                  <c:v>22.710054091268535</c:v>
                </c:pt>
                <c:pt idx="18">
                  <c:v>22.155758583923429</c:v>
                </c:pt>
                <c:pt idx="19">
                  <c:v>23.256979143479775</c:v>
                </c:pt>
                <c:pt idx="20">
                  <c:v>23.476392323483129</c:v>
                </c:pt>
                <c:pt idx="21">
                  <c:v>23.750875210645891</c:v>
                </c:pt>
                <c:pt idx="22">
                  <c:v>28.793433153632467</c:v>
                </c:pt>
                <c:pt idx="23">
                  <c:v>24.410653701177626</c:v>
                </c:pt>
                <c:pt idx="24">
                  <c:v>26.354044635134084</c:v>
                </c:pt>
                <c:pt idx="25">
                  <c:v>20.292515064208221</c:v>
                </c:pt>
                <c:pt idx="26">
                  <c:v>24.887808455552229</c:v>
                </c:pt>
                <c:pt idx="27">
                  <c:v>22.221439773432529</c:v>
                </c:pt>
                <c:pt idx="28">
                  <c:v>26.837374907053995</c:v>
                </c:pt>
                <c:pt idx="29">
                  <c:v>21.096490653842732</c:v>
                </c:pt>
                <c:pt idx="30">
                  <c:v>24.048147330605161</c:v>
                </c:pt>
                <c:pt idx="31">
                  <c:v>25.623763033271189</c:v>
                </c:pt>
                <c:pt idx="32">
                  <c:v>25.55605710022969</c:v>
                </c:pt>
                <c:pt idx="33">
                  <c:v>28.112284250222597</c:v>
                </c:pt>
                <c:pt idx="34">
                  <c:v>27.370451187179306</c:v>
                </c:pt>
                <c:pt idx="35">
                  <c:v>27.425888097459591</c:v>
                </c:pt>
                <c:pt idx="36">
                  <c:v>30.016733999234123</c:v>
                </c:pt>
                <c:pt idx="37">
                  <c:v>32.170345579670425</c:v>
                </c:pt>
                <c:pt idx="38">
                  <c:v>23.981666515039176</c:v>
                </c:pt>
                <c:pt idx="39">
                  <c:v>22.487243743136489</c:v>
                </c:pt>
                <c:pt idx="40">
                  <c:v>31.567086190832431</c:v>
                </c:pt>
                <c:pt idx="41">
                  <c:v>24.081362829456431</c:v>
                </c:pt>
                <c:pt idx="42">
                  <c:v>33.180312281010011</c:v>
                </c:pt>
                <c:pt idx="43">
                  <c:v>25.429754609676671</c:v>
                </c:pt>
                <c:pt idx="44">
                  <c:v>33.235525772071476</c:v>
                </c:pt>
                <c:pt idx="45">
                  <c:v>32.976242405414894</c:v>
                </c:pt>
                <c:pt idx="46">
                  <c:v>31.629499380234652</c:v>
                </c:pt>
                <c:pt idx="47">
                  <c:v>23.438363819518816</c:v>
                </c:pt>
                <c:pt idx="48">
                  <c:v>27.973257123802398</c:v>
                </c:pt>
                <c:pt idx="49">
                  <c:v>36.809839994803731</c:v>
                </c:pt>
                <c:pt idx="50">
                  <c:v>25.047733906980959</c:v>
                </c:pt>
                <c:pt idx="51">
                  <c:v>30.627125271590387</c:v>
                </c:pt>
                <c:pt idx="52">
                  <c:v>31.818379117579887</c:v>
                </c:pt>
                <c:pt idx="53">
                  <c:v>28.045807621410535</c:v>
                </c:pt>
                <c:pt idx="54">
                  <c:v>27.119010521671594</c:v>
                </c:pt>
                <c:pt idx="55">
                  <c:v>31.500883796155531</c:v>
                </c:pt>
                <c:pt idx="56">
                  <c:v>25.406212445764648</c:v>
                </c:pt>
                <c:pt idx="57">
                  <c:v>34.310834597621927</c:v>
                </c:pt>
                <c:pt idx="58">
                  <c:v>25.621164897788091</c:v>
                </c:pt>
                <c:pt idx="59">
                  <c:v>24.126581539500517</c:v>
                </c:pt>
                <c:pt idx="60">
                  <c:v>18.345073174696431</c:v>
                </c:pt>
                <c:pt idx="61">
                  <c:v>22.070636148799089</c:v>
                </c:pt>
                <c:pt idx="62">
                  <c:v>20.711578048491031</c:v>
                </c:pt>
                <c:pt idx="63">
                  <c:v>21.490366529580289</c:v>
                </c:pt>
                <c:pt idx="64">
                  <c:v>11.5260858764731</c:v>
                </c:pt>
              </c:numCache>
            </c:numRef>
          </c:val>
        </c:ser>
        <c:ser>
          <c:idx val="8"/>
          <c:order val="4"/>
          <c:tx>
            <c:strRef>
              <c:f>'Data(I.2.15)'!$F$8</c:f>
              <c:strCache>
                <c:ptCount val="1"/>
                <c:pt idx="0">
                  <c:v>3. raven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cat>
            <c:strRef>
              <c:f>'Data(I.2.15)'!$A$11:$A$77</c:f>
              <c:strCache>
                <c:ptCount val="65"/>
                <c:pt idx="0">
                  <c:v>Šanghaj-Kitajska</c:v>
                </c:pt>
                <c:pt idx="1">
                  <c:v>Koreja</c:v>
                </c:pt>
                <c:pt idx="2">
                  <c:v>Finska</c:v>
                </c:pt>
                <c:pt idx="3">
                  <c:v>Hongkong-Kitajska</c:v>
                </c:pt>
                <c:pt idx="4">
                  <c:v>Kanada</c:v>
                </c:pt>
                <c:pt idx="5">
                  <c:v>Singapur</c:v>
                </c:pt>
                <c:pt idx="6">
                  <c:v>Estonija</c:v>
                </c:pt>
                <c:pt idx="7">
                  <c:v>Japonska</c:v>
                </c:pt>
                <c:pt idx="8">
                  <c:v>Avstralija</c:v>
                </c:pt>
                <c:pt idx="9">
                  <c:v>Nizozemska</c:v>
                </c:pt>
                <c:pt idx="10">
                  <c:v>Nova Zelandija</c:v>
                </c:pt>
                <c:pt idx="11">
                  <c:v>Macao-Kitajska</c:v>
                </c:pt>
                <c:pt idx="12">
                  <c:v>Norveška</c:v>
                </c:pt>
                <c:pt idx="13">
                  <c:v>Poljska</c:v>
                </c:pt>
                <c:pt idx="14">
                  <c:v>Danska</c:v>
                </c:pt>
                <c:pt idx="15">
                  <c:v>Kitajski Tajpej</c:v>
                </c:pt>
                <c:pt idx="16">
                  <c:v>Lihtenštajn</c:v>
                </c:pt>
                <c:pt idx="17">
                  <c:v>Švica</c:v>
                </c:pt>
                <c:pt idx="18">
                  <c:v>Islandija</c:v>
                </c:pt>
                <c:pt idx="19">
                  <c:v>Irska</c:v>
                </c:pt>
                <c:pt idx="20">
                  <c:v>Švedska</c:v>
                </c:pt>
                <c:pt idx="21">
                  <c:v>Madžarska</c:v>
                </c:pt>
                <c:pt idx="22">
                  <c:v>Latvija</c:v>
                </c:pt>
                <c:pt idx="23">
                  <c:v>ZDA</c:v>
                </c:pt>
                <c:pt idx="24">
                  <c:v>Portugalska</c:v>
                </c:pt>
                <c:pt idx="25">
                  <c:v>Belgija</c:v>
                </c:pt>
                <c:pt idx="26">
                  <c:v>Velika Britanija</c:v>
                </c:pt>
                <c:pt idx="27">
                  <c:v>Nemčija</c:v>
                </c:pt>
                <c:pt idx="28">
                  <c:v>Španija</c:v>
                </c:pt>
                <c:pt idx="29">
                  <c:v>Francija</c:v>
                </c:pt>
                <c:pt idx="30">
                  <c:v>Italija</c:v>
                </c:pt>
                <c:pt idx="31">
                  <c:v>Slovenija</c:v>
                </c:pt>
                <c:pt idx="32">
                  <c:v>Grčija</c:v>
                </c:pt>
                <c:pt idx="33">
                  <c:v>Slovaška</c:v>
                </c:pt>
                <c:pt idx="34">
                  <c:v>Hrvaška</c:v>
                </c:pt>
                <c:pt idx="35">
                  <c:v>Češka</c:v>
                </c:pt>
                <c:pt idx="36">
                  <c:v>Litva</c:v>
                </c:pt>
                <c:pt idx="37">
                  <c:v>Turčija</c:v>
                </c:pt>
                <c:pt idx="38">
                  <c:v>Luksemburg</c:v>
                </c:pt>
                <c:pt idx="39">
                  <c:v>Izrael</c:v>
                </c:pt>
                <c:pt idx="40">
                  <c:v>Rusija</c:v>
                </c:pt>
                <c:pt idx="41">
                  <c:v>Avstrija</c:v>
                </c:pt>
                <c:pt idx="42">
                  <c:v>Čile</c:v>
                </c:pt>
                <c:pt idx="43">
                  <c:v>Dubaj (UAE)</c:v>
                </c:pt>
                <c:pt idx="44">
                  <c:v>Srbija</c:v>
                </c:pt>
                <c:pt idx="45">
                  <c:v>Mehika</c:v>
                </c:pt>
                <c:pt idx="46">
                  <c:v>Romunija</c:v>
                </c:pt>
                <c:pt idx="47">
                  <c:v>Bolgarija</c:v>
                </c:pt>
                <c:pt idx="48">
                  <c:v>Urugvaj</c:v>
                </c:pt>
                <c:pt idx="49">
                  <c:v>Tajska</c:v>
                </c:pt>
                <c:pt idx="50">
                  <c:v>Trinidad in Tobago</c:v>
                </c:pt>
                <c:pt idx="51">
                  <c:v>Kolumbija</c:v>
                </c:pt>
                <c:pt idx="52">
                  <c:v>Jordanija</c:v>
                </c:pt>
                <c:pt idx="53">
                  <c:v>Črna Gora</c:v>
                </c:pt>
                <c:pt idx="54">
                  <c:v>Brazilija</c:v>
                </c:pt>
                <c:pt idx="55">
                  <c:v>Tunizija</c:v>
                </c:pt>
                <c:pt idx="56">
                  <c:v>Argentina</c:v>
                </c:pt>
                <c:pt idx="57">
                  <c:v>Indonezija</c:v>
                </c:pt>
                <c:pt idx="58">
                  <c:v>Albanija</c:v>
                </c:pt>
                <c:pt idx="59">
                  <c:v>Kazahstan</c:v>
                </c:pt>
                <c:pt idx="60">
                  <c:v>Katar</c:v>
                </c:pt>
                <c:pt idx="61">
                  <c:v>Peru</c:v>
                </c:pt>
                <c:pt idx="62">
                  <c:v>Panama</c:v>
                </c:pt>
                <c:pt idx="63">
                  <c:v>Azerbajdžan</c:v>
                </c:pt>
                <c:pt idx="64">
                  <c:v>Kirgizistan</c:v>
                </c:pt>
              </c:strCache>
            </c:strRef>
          </c:cat>
          <c:val>
            <c:numRef>
              <c:f>'Data(I.2.15)'!$F$11:$F$77</c:f>
              <c:numCache>
                <c:formatCode>0.0</c:formatCode>
                <c:ptCount val="65"/>
                <c:pt idx="0">
                  <c:v>28.514748040960189</c:v>
                </c:pt>
                <c:pt idx="1">
                  <c:v>32.986315682218155</c:v>
                </c:pt>
                <c:pt idx="2">
                  <c:v>30.102761087451288</c:v>
                </c:pt>
                <c:pt idx="3">
                  <c:v>31.397754145114131</c:v>
                </c:pt>
                <c:pt idx="4">
                  <c:v>29.964356471324653</c:v>
                </c:pt>
                <c:pt idx="5">
                  <c:v>27.585367413123517</c:v>
                </c:pt>
                <c:pt idx="6">
                  <c:v>33.754411540258857</c:v>
                </c:pt>
                <c:pt idx="7">
                  <c:v>28.002140169405603</c:v>
                </c:pt>
                <c:pt idx="8">
                  <c:v>28.498326149074799</c:v>
                </c:pt>
                <c:pt idx="9">
                  <c:v>27.594862872486328</c:v>
                </c:pt>
                <c:pt idx="10">
                  <c:v>25.781194343842806</c:v>
                </c:pt>
                <c:pt idx="11">
                  <c:v>34.804460853531864</c:v>
                </c:pt>
                <c:pt idx="12">
                  <c:v>30.876116710006215</c:v>
                </c:pt>
                <c:pt idx="13">
                  <c:v>31.009146193849592</c:v>
                </c:pt>
                <c:pt idx="14">
                  <c:v>33.102846094094645</c:v>
                </c:pt>
                <c:pt idx="15">
                  <c:v>33.547644641855975</c:v>
                </c:pt>
                <c:pt idx="16">
                  <c:v>31.053192132229029</c:v>
                </c:pt>
                <c:pt idx="17">
                  <c:v>29.730897625027911</c:v>
                </c:pt>
                <c:pt idx="18">
                  <c:v>30.636049075037427</c:v>
                </c:pt>
                <c:pt idx="19">
                  <c:v>30.577957620023131</c:v>
                </c:pt>
                <c:pt idx="20">
                  <c:v>29.752995150590291</c:v>
                </c:pt>
                <c:pt idx="21">
                  <c:v>31.04738504097222</c:v>
                </c:pt>
                <c:pt idx="22">
                  <c:v>33.488053001794157</c:v>
                </c:pt>
                <c:pt idx="23">
                  <c:v>27.557783785118875</c:v>
                </c:pt>
                <c:pt idx="24">
                  <c:v>31.611412378473286</c:v>
                </c:pt>
                <c:pt idx="25">
                  <c:v>25.84386701199983</c:v>
                </c:pt>
                <c:pt idx="26">
                  <c:v>28.812171086233747</c:v>
                </c:pt>
                <c:pt idx="27">
                  <c:v>28.847401658085591</c:v>
                </c:pt>
                <c:pt idx="28">
                  <c:v>32.604602120435011</c:v>
                </c:pt>
                <c:pt idx="29">
                  <c:v>27.20639347821843</c:v>
                </c:pt>
                <c:pt idx="30">
                  <c:v>28.871472224276491</c:v>
                </c:pt>
                <c:pt idx="31">
                  <c:v>29.249064265280094</c:v>
                </c:pt>
                <c:pt idx="32">
                  <c:v>29.306855178625035</c:v>
                </c:pt>
                <c:pt idx="33">
                  <c:v>28.52790924484249</c:v>
                </c:pt>
                <c:pt idx="34">
                  <c:v>30.56667300397708</c:v>
                </c:pt>
                <c:pt idx="35">
                  <c:v>27.027862134852231</c:v>
                </c:pt>
                <c:pt idx="36">
                  <c:v>28.588591618097421</c:v>
                </c:pt>
                <c:pt idx="37">
                  <c:v>29.088919842305746</c:v>
                </c:pt>
                <c:pt idx="38">
                  <c:v>27.020293684836709</c:v>
                </c:pt>
                <c:pt idx="39">
                  <c:v>25.469732179763504</c:v>
                </c:pt>
                <c:pt idx="40">
                  <c:v>26.781966766709878</c:v>
                </c:pt>
                <c:pt idx="41">
                  <c:v>26.005185996608631</c:v>
                </c:pt>
                <c:pt idx="42">
                  <c:v>25.642993387609369</c:v>
                </c:pt>
                <c:pt idx="43">
                  <c:v>23.470069652407716</c:v>
                </c:pt>
                <c:pt idx="44">
                  <c:v>25.272599458164901</c:v>
                </c:pt>
                <c:pt idx="45">
                  <c:v>21.249431042828427</c:v>
                </c:pt>
                <c:pt idx="46">
                  <c:v>21.170256449374961</c:v>
                </c:pt>
                <c:pt idx="47">
                  <c:v>21.827399456997444</c:v>
                </c:pt>
                <c:pt idx="48">
                  <c:v>20.260195874992029</c:v>
                </c:pt>
                <c:pt idx="49">
                  <c:v>16.72161822480053</c:v>
                </c:pt>
                <c:pt idx="50">
                  <c:v>18.969824155764002</c:v>
                </c:pt>
                <c:pt idx="51">
                  <c:v>17.095951307232635</c:v>
                </c:pt>
                <c:pt idx="52">
                  <c:v>16.463187718061089</c:v>
                </c:pt>
                <c:pt idx="53">
                  <c:v>16.839628858770912</c:v>
                </c:pt>
                <c:pt idx="54">
                  <c:v>15.935351410481969</c:v>
                </c:pt>
                <c:pt idx="55">
                  <c:v>15.051631176535496</c:v>
                </c:pt>
                <c:pt idx="56">
                  <c:v>15.989473296570729</c:v>
                </c:pt>
                <c:pt idx="57">
                  <c:v>11.243639489793647</c:v>
                </c:pt>
                <c:pt idx="58">
                  <c:v>14.430642208276026</c:v>
                </c:pt>
                <c:pt idx="59">
                  <c:v>13.074459020353412</c:v>
                </c:pt>
                <c:pt idx="60">
                  <c:v>11.086223371315448</c:v>
                </c:pt>
                <c:pt idx="61">
                  <c:v>10.073200382456035</c:v>
                </c:pt>
                <c:pt idx="62">
                  <c:v>10.137052595345175</c:v>
                </c:pt>
                <c:pt idx="63">
                  <c:v>5.2518173969383684</c:v>
                </c:pt>
                <c:pt idx="64">
                  <c:v>4.1760539162490895</c:v>
                </c:pt>
              </c:numCache>
            </c:numRef>
          </c:val>
        </c:ser>
        <c:ser>
          <c:idx val="10"/>
          <c:order val="5"/>
          <c:tx>
            <c:strRef>
              <c:f>'Data(I.2.15)'!$G$8</c:f>
              <c:strCache>
                <c:ptCount val="1"/>
                <c:pt idx="0">
                  <c:v>4. raven</c:v>
                </c:pt>
              </c:strCache>
            </c:strRef>
          </c:tx>
          <c:spPr>
            <a:solidFill>
              <a:srgbClr val="006600"/>
            </a:solidFill>
          </c:spPr>
          <c:cat>
            <c:strRef>
              <c:f>'Data(I.2.15)'!$A$11:$A$77</c:f>
              <c:strCache>
                <c:ptCount val="65"/>
                <c:pt idx="0">
                  <c:v>Šanghaj-Kitajska</c:v>
                </c:pt>
                <c:pt idx="1">
                  <c:v>Koreja</c:v>
                </c:pt>
                <c:pt idx="2">
                  <c:v>Finska</c:v>
                </c:pt>
                <c:pt idx="3">
                  <c:v>Hongkong-Kitajska</c:v>
                </c:pt>
                <c:pt idx="4">
                  <c:v>Kanada</c:v>
                </c:pt>
                <c:pt idx="5">
                  <c:v>Singapur</c:v>
                </c:pt>
                <c:pt idx="6">
                  <c:v>Estonija</c:v>
                </c:pt>
                <c:pt idx="7">
                  <c:v>Japonska</c:v>
                </c:pt>
                <c:pt idx="8">
                  <c:v>Avstralija</c:v>
                </c:pt>
                <c:pt idx="9">
                  <c:v>Nizozemska</c:v>
                </c:pt>
                <c:pt idx="10">
                  <c:v>Nova Zelandija</c:v>
                </c:pt>
                <c:pt idx="11">
                  <c:v>Macao-Kitajska</c:v>
                </c:pt>
                <c:pt idx="12">
                  <c:v>Norveška</c:v>
                </c:pt>
                <c:pt idx="13">
                  <c:v>Poljska</c:v>
                </c:pt>
                <c:pt idx="14">
                  <c:v>Danska</c:v>
                </c:pt>
                <c:pt idx="15">
                  <c:v>Kitajski Tajpej</c:v>
                </c:pt>
                <c:pt idx="16">
                  <c:v>Lihtenštajn</c:v>
                </c:pt>
                <c:pt idx="17">
                  <c:v>Švica</c:v>
                </c:pt>
                <c:pt idx="18">
                  <c:v>Islandija</c:v>
                </c:pt>
                <c:pt idx="19">
                  <c:v>Irska</c:v>
                </c:pt>
                <c:pt idx="20">
                  <c:v>Švedska</c:v>
                </c:pt>
                <c:pt idx="21">
                  <c:v>Madžarska</c:v>
                </c:pt>
                <c:pt idx="22">
                  <c:v>Latvija</c:v>
                </c:pt>
                <c:pt idx="23">
                  <c:v>ZDA</c:v>
                </c:pt>
                <c:pt idx="24">
                  <c:v>Portugalska</c:v>
                </c:pt>
                <c:pt idx="25">
                  <c:v>Belgija</c:v>
                </c:pt>
                <c:pt idx="26">
                  <c:v>Velika Britanija</c:v>
                </c:pt>
                <c:pt idx="27">
                  <c:v>Nemčija</c:v>
                </c:pt>
                <c:pt idx="28">
                  <c:v>Španija</c:v>
                </c:pt>
                <c:pt idx="29">
                  <c:v>Francija</c:v>
                </c:pt>
                <c:pt idx="30">
                  <c:v>Italija</c:v>
                </c:pt>
                <c:pt idx="31">
                  <c:v>Slovenija</c:v>
                </c:pt>
                <c:pt idx="32">
                  <c:v>Grčija</c:v>
                </c:pt>
                <c:pt idx="33">
                  <c:v>Slovaška</c:v>
                </c:pt>
                <c:pt idx="34">
                  <c:v>Hrvaška</c:v>
                </c:pt>
                <c:pt idx="35">
                  <c:v>Češka</c:v>
                </c:pt>
                <c:pt idx="36">
                  <c:v>Litva</c:v>
                </c:pt>
                <c:pt idx="37">
                  <c:v>Turčija</c:v>
                </c:pt>
                <c:pt idx="38">
                  <c:v>Luksemburg</c:v>
                </c:pt>
                <c:pt idx="39">
                  <c:v>Izrael</c:v>
                </c:pt>
                <c:pt idx="40">
                  <c:v>Rusija</c:v>
                </c:pt>
                <c:pt idx="41">
                  <c:v>Avstrija</c:v>
                </c:pt>
                <c:pt idx="42">
                  <c:v>Čile</c:v>
                </c:pt>
                <c:pt idx="43">
                  <c:v>Dubaj (UAE)</c:v>
                </c:pt>
                <c:pt idx="44">
                  <c:v>Srbija</c:v>
                </c:pt>
                <c:pt idx="45">
                  <c:v>Mehika</c:v>
                </c:pt>
                <c:pt idx="46">
                  <c:v>Romunija</c:v>
                </c:pt>
                <c:pt idx="47">
                  <c:v>Bolgarija</c:v>
                </c:pt>
                <c:pt idx="48">
                  <c:v>Urugvaj</c:v>
                </c:pt>
                <c:pt idx="49">
                  <c:v>Tajska</c:v>
                </c:pt>
                <c:pt idx="50">
                  <c:v>Trinidad in Tobago</c:v>
                </c:pt>
                <c:pt idx="51">
                  <c:v>Kolumbija</c:v>
                </c:pt>
                <c:pt idx="52">
                  <c:v>Jordanija</c:v>
                </c:pt>
                <c:pt idx="53">
                  <c:v>Črna Gora</c:v>
                </c:pt>
                <c:pt idx="54">
                  <c:v>Brazilija</c:v>
                </c:pt>
                <c:pt idx="55">
                  <c:v>Tunizija</c:v>
                </c:pt>
                <c:pt idx="56">
                  <c:v>Argentina</c:v>
                </c:pt>
                <c:pt idx="57">
                  <c:v>Indonezija</c:v>
                </c:pt>
                <c:pt idx="58">
                  <c:v>Albanija</c:v>
                </c:pt>
                <c:pt idx="59">
                  <c:v>Kazahstan</c:v>
                </c:pt>
                <c:pt idx="60">
                  <c:v>Katar</c:v>
                </c:pt>
                <c:pt idx="61">
                  <c:v>Peru</c:v>
                </c:pt>
                <c:pt idx="62">
                  <c:v>Panama</c:v>
                </c:pt>
                <c:pt idx="63">
                  <c:v>Azerbajdžan</c:v>
                </c:pt>
                <c:pt idx="64">
                  <c:v>Kirgizistan</c:v>
                </c:pt>
              </c:strCache>
            </c:strRef>
          </c:cat>
          <c:val>
            <c:numRef>
              <c:f>'Data(I.2.15)'!$G$11:$G$77</c:f>
              <c:numCache>
                <c:formatCode>0.0</c:formatCode>
                <c:ptCount val="65"/>
                <c:pt idx="0">
                  <c:v>34.665168797467913</c:v>
                </c:pt>
                <c:pt idx="1">
                  <c:v>32.905859286835081</c:v>
                </c:pt>
                <c:pt idx="2">
                  <c:v>30.593548235115612</c:v>
                </c:pt>
                <c:pt idx="3">
                  <c:v>31.8343025494047</c:v>
                </c:pt>
                <c:pt idx="4">
                  <c:v>26.782918808677689</c:v>
                </c:pt>
                <c:pt idx="5">
                  <c:v>25.718288133858731</c:v>
                </c:pt>
                <c:pt idx="6">
                  <c:v>21.23737483919161</c:v>
                </c:pt>
                <c:pt idx="7">
                  <c:v>27.023938947981652</c:v>
                </c:pt>
                <c:pt idx="8">
                  <c:v>24.066487607769073</c:v>
                </c:pt>
                <c:pt idx="9">
                  <c:v>23.535553538683207</c:v>
                </c:pt>
                <c:pt idx="10">
                  <c:v>24.823030528992387</c:v>
                </c:pt>
                <c:pt idx="11">
                  <c:v>16.871335504567146</c:v>
                </c:pt>
                <c:pt idx="12">
                  <c:v>22.095568713438595</c:v>
                </c:pt>
                <c:pt idx="13">
                  <c:v>22.251525507750859</c:v>
                </c:pt>
                <c:pt idx="14">
                  <c:v>20.947877469788995</c:v>
                </c:pt>
                <c:pt idx="15">
                  <c:v>21.004212552611929</c:v>
                </c:pt>
                <c:pt idx="16">
                  <c:v>24.623169143988775</c:v>
                </c:pt>
                <c:pt idx="17">
                  <c:v>22.64739655889219</c:v>
                </c:pt>
                <c:pt idx="18">
                  <c:v>21.868922825688788</c:v>
                </c:pt>
                <c:pt idx="19">
                  <c:v>21.935321584284189</c:v>
                </c:pt>
                <c:pt idx="20">
                  <c:v>20.299081361637253</c:v>
                </c:pt>
                <c:pt idx="21">
                  <c:v>21.590755658541088</c:v>
                </c:pt>
                <c:pt idx="22">
                  <c:v>17.194177712240801</c:v>
                </c:pt>
                <c:pt idx="23">
                  <c:v>20.553615952479507</c:v>
                </c:pt>
                <c:pt idx="24">
                  <c:v>19.611840573209371</c:v>
                </c:pt>
                <c:pt idx="25">
                  <c:v>24.937221098614131</c:v>
                </c:pt>
                <c:pt idx="26">
                  <c:v>19.825297332691289</c:v>
                </c:pt>
                <c:pt idx="27">
                  <c:v>22.826217564661889</c:v>
                </c:pt>
                <c:pt idx="28">
                  <c:v>17.654902922670235</c:v>
                </c:pt>
                <c:pt idx="29">
                  <c:v>22.380359734450746</c:v>
                </c:pt>
                <c:pt idx="30">
                  <c:v>20.243484107783829</c:v>
                </c:pt>
                <c:pt idx="31">
                  <c:v>19.331626902607887</c:v>
                </c:pt>
                <c:pt idx="32">
                  <c:v>18.201086158403768</c:v>
                </c:pt>
                <c:pt idx="33">
                  <c:v>16.689869037189329</c:v>
                </c:pt>
                <c:pt idx="34">
                  <c:v>16.436091268514144</c:v>
                </c:pt>
                <c:pt idx="35">
                  <c:v>17.378488969899848</c:v>
                </c:pt>
                <c:pt idx="36">
                  <c:v>14.106776794400409</c:v>
                </c:pt>
                <c:pt idx="37">
                  <c:v>12.359594155842579</c:v>
                </c:pt>
                <c:pt idx="38">
                  <c:v>17.290601117109127</c:v>
                </c:pt>
                <c:pt idx="39">
                  <c:v>18.065660147040013</c:v>
                </c:pt>
                <c:pt idx="40">
                  <c:v>11.131376174615335</c:v>
                </c:pt>
                <c:pt idx="41">
                  <c:v>17.437278589688535</c:v>
                </c:pt>
                <c:pt idx="42">
                  <c:v>9.3389772848778119</c:v>
                </c:pt>
                <c:pt idx="43">
                  <c:v>14.753185809894656</c:v>
                </c:pt>
                <c:pt idx="44">
                  <c:v>7.8632346163529645</c:v>
                </c:pt>
                <c:pt idx="45">
                  <c:v>5.2794277266276524</c:v>
                </c:pt>
                <c:pt idx="46">
                  <c:v>6.0847780434413714</c:v>
                </c:pt>
                <c:pt idx="47">
                  <c:v>10.965215477906026</c:v>
                </c:pt>
                <c:pt idx="48">
                  <c:v>8.1079930175847128</c:v>
                </c:pt>
                <c:pt idx="49">
                  <c:v>3.308133642172562</c:v>
                </c:pt>
                <c:pt idx="50">
                  <c:v>8.9252443060532247</c:v>
                </c:pt>
                <c:pt idx="51">
                  <c:v>4.6117119364950536</c:v>
                </c:pt>
                <c:pt idx="52">
                  <c:v>3.4480436630681952</c:v>
                </c:pt>
                <c:pt idx="53">
                  <c:v>4.9579132427013946</c:v>
                </c:pt>
                <c:pt idx="54">
                  <c:v>6.0816383065190873</c:v>
                </c:pt>
                <c:pt idx="55">
                  <c:v>3.0803113597070415</c:v>
                </c:pt>
                <c:pt idx="56">
                  <c:v>6.0421301318661955</c:v>
                </c:pt>
                <c:pt idx="57">
                  <c:v>1.007269639475235</c:v>
                </c:pt>
                <c:pt idx="58">
                  <c:v>3.1142411459274402</c:v>
                </c:pt>
                <c:pt idx="59">
                  <c:v>3.7432455438606609</c:v>
                </c:pt>
                <c:pt idx="60">
                  <c:v>5.3857265133349896</c:v>
                </c:pt>
                <c:pt idx="61">
                  <c:v>2.6011364770330614</c:v>
                </c:pt>
                <c:pt idx="62">
                  <c:v>3.3507085590121877</c:v>
                </c:pt>
                <c:pt idx="63">
                  <c:v>0.45669869186872292</c:v>
                </c:pt>
                <c:pt idx="64">
                  <c:v>0.96810828859645071</c:v>
                </c:pt>
              </c:numCache>
            </c:numRef>
          </c:val>
        </c:ser>
        <c:ser>
          <c:idx val="12"/>
          <c:order val="6"/>
          <c:tx>
            <c:strRef>
              <c:f>'Data(I.2.15)'!$H$8</c:f>
              <c:strCache>
                <c:ptCount val="1"/>
                <c:pt idx="0">
                  <c:v>5. raven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'Data(I.2.15)'!$A$11:$A$77</c:f>
              <c:strCache>
                <c:ptCount val="65"/>
                <c:pt idx="0">
                  <c:v>Šanghaj-Kitajska</c:v>
                </c:pt>
                <c:pt idx="1">
                  <c:v>Koreja</c:v>
                </c:pt>
                <c:pt idx="2">
                  <c:v>Finska</c:v>
                </c:pt>
                <c:pt idx="3">
                  <c:v>Hongkong-Kitajska</c:v>
                </c:pt>
                <c:pt idx="4">
                  <c:v>Kanada</c:v>
                </c:pt>
                <c:pt idx="5">
                  <c:v>Singapur</c:v>
                </c:pt>
                <c:pt idx="6">
                  <c:v>Estonija</c:v>
                </c:pt>
                <c:pt idx="7">
                  <c:v>Japonska</c:v>
                </c:pt>
                <c:pt idx="8">
                  <c:v>Avstralija</c:v>
                </c:pt>
                <c:pt idx="9">
                  <c:v>Nizozemska</c:v>
                </c:pt>
                <c:pt idx="10">
                  <c:v>Nova Zelandija</c:v>
                </c:pt>
                <c:pt idx="11">
                  <c:v>Macao-Kitajska</c:v>
                </c:pt>
                <c:pt idx="12">
                  <c:v>Norveška</c:v>
                </c:pt>
                <c:pt idx="13">
                  <c:v>Poljska</c:v>
                </c:pt>
                <c:pt idx="14">
                  <c:v>Danska</c:v>
                </c:pt>
                <c:pt idx="15">
                  <c:v>Kitajski Tajpej</c:v>
                </c:pt>
                <c:pt idx="16">
                  <c:v>Lihtenštajn</c:v>
                </c:pt>
                <c:pt idx="17">
                  <c:v>Švica</c:v>
                </c:pt>
                <c:pt idx="18">
                  <c:v>Islandija</c:v>
                </c:pt>
                <c:pt idx="19">
                  <c:v>Irska</c:v>
                </c:pt>
                <c:pt idx="20">
                  <c:v>Švedska</c:v>
                </c:pt>
                <c:pt idx="21">
                  <c:v>Madžarska</c:v>
                </c:pt>
                <c:pt idx="22">
                  <c:v>Latvija</c:v>
                </c:pt>
                <c:pt idx="23">
                  <c:v>ZDA</c:v>
                </c:pt>
                <c:pt idx="24">
                  <c:v>Portugalska</c:v>
                </c:pt>
                <c:pt idx="25">
                  <c:v>Belgija</c:v>
                </c:pt>
                <c:pt idx="26">
                  <c:v>Velika Britanija</c:v>
                </c:pt>
                <c:pt idx="27">
                  <c:v>Nemčija</c:v>
                </c:pt>
                <c:pt idx="28">
                  <c:v>Španija</c:v>
                </c:pt>
                <c:pt idx="29">
                  <c:v>Francija</c:v>
                </c:pt>
                <c:pt idx="30">
                  <c:v>Italija</c:v>
                </c:pt>
                <c:pt idx="31">
                  <c:v>Slovenija</c:v>
                </c:pt>
                <c:pt idx="32">
                  <c:v>Grčija</c:v>
                </c:pt>
                <c:pt idx="33">
                  <c:v>Slovaška</c:v>
                </c:pt>
                <c:pt idx="34">
                  <c:v>Hrvaška</c:v>
                </c:pt>
                <c:pt idx="35">
                  <c:v>Češka</c:v>
                </c:pt>
                <c:pt idx="36">
                  <c:v>Litva</c:v>
                </c:pt>
                <c:pt idx="37">
                  <c:v>Turčija</c:v>
                </c:pt>
                <c:pt idx="38">
                  <c:v>Luksemburg</c:v>
                </c:pt>
                <c:pt idx="39">
                  <c:v>Izrael</c:v>
                </c:pt>
                <c:pt idx="40">
                  <c:v>Rusija</c:v>
                </c:pt>
                <c:pt idx="41">
                  <c:v>Avstrija</c:v>
                </c:pt>
                <c:pt idx="42">
                  <c:v>Čile</c:v>
                </c:pt>
                <c:pt idx="43">
                  <c:v>Dubaj (UAE)</c:v>
                </c:pt>
                <c:pt idx="44">
                  <c:v>Srbija</c:v>
                </c:pt>
                <c:pt idx="45">
                  <c:v>Mehika</c:v>
                </c:pt>
                <c:pt idx="46">
                  <c:v>Romunija</c:v>
                </c:pt>
                <c:pt idx="47">
                  <c:v>Bolgarija</c:v>
                </c:pt>
                <c:pt idx="48">
                  <c:v>Urugvaj</c:v>
                </c:pt>
                <c:pt idx="49">
                  <c:v>Tajska</c:v>
                </c:pt>
                <c:pt idx="50">
                  <c:v>Trinidad in Tobago</c:v>
                </c:pt>
                <c:pt idx="51">
                  <c:v>Kolumbija</c:v>
                </c:pt>
                <c:pt idx="52">
                  <c:v>Jordanija</c:v>
                </c:pt>
                <c:pt idx="53">
                  <c:v>Črna Gora</c:v>
                </c:pt>
                <c:pt idx="54">
                  <c:v>Brazilija</c:v>
                </c:pt>
                <c:pt idx="55">
                  <c:v>Tunizija</c:v>
                </c:pt>
                <c:pt idx="56">
                  <c:v>Argentina</c:v>
                </c:pt>
                <c:pt idx="57">
                  <c:v>Indonezija</c:v>
                </c:pt>
                <c:pt idx="58">
                  <c:v>Albanija</c:v>
                </c:pt>
                <c:pt idx="59">
                  <c:v>Kazahstan</c:v>
                </c:pt>
                <c:pt idx="60">
                  <c:v>Katar</c:v>
                </c:pt>
                <c:pt idx="61">
                  <c:v>Peru</c:v>
                </c:pt>
                <c:pt idx="62">
                  <c:v>Panama</c:v>
                </c:pt>
                <c:pt idx="63">
                  <c:v>Azerbajdžan</c:v>
                </c:pt>
                <c:pt idx="64">
                  <c:v>Kirgizistan</c:v>
                </c:pt>
              </c:strCache>
            </c:strRef>
          </c:cat>
          <c:val>
            <c:numRef>
              <c:f>'Data(I.2.15)'!$H$11:$H$77</c:f>
              <c:numCache>
                <c:formatCode>0.0</c:formatCode>
                <c:ptCount val="65"/>
                <c:pt idx="0">
                  <c:v>17.049504966378567</c:v>
                </c:pt>
                <c:pt idx="1">
                  <c:v>11.850151268146504</c:v>
                </c:pt>
                <c:pt idx="2">
                  <c:v>12.88927593185692</c:v>
                </c:pt>
                <c:pt idx="3">
                  <c:v>11.212680168741571</c:v>
                </c:pt>
                <c:pt idx="4">
                  <c:v>10.956662080817884</c:v>
                </c:pt>
                <c:pt idx="5">
                  <c:v>13.064131526379525</c:v>
                </c:pt>
                <c:pt idx="6">
                  <c:v>5.40038621008327</c:v>
                </c:pt>
                <c:pt idx="7">
                  <c:v>11.485721078389124</c:v>
                </c:pt>
                <c:pt idx="8">
                  <c:v>10.671470458421789</c:v>
                </c:pt>
                <c:pt idx="9">
                  <c:v>9.0611656533669667</c:v>
                </c:pt>
                <c:pt idx="10">
                  <c:v>12.879537975975746</c:v>
                </c:pt>
                <c:pt idx="11">
                  <c:v>2.8015077149005752</c:v>
                </c:pt>
                <c:pt idx="12">
                  <c:v>7.6087023786028443</c:v>
                </c:pt>
                <c:pt idx="13">
                  <c:v>6.5402099436895824</c:v>
                </c:pt>
                <c:pt idx="14">
                  <c:v>4.3967128767619617</c:v>
                </c:pt>
                <c:pt idx="15">
                  <c:v>4.7815465131169219</c:v>
                </c:pt>
                <c:pt idx="16">
                  <c:v>4.2362990953854078</c:v>
                </c:pt>
                <c:pt idx="17">
                  <c:v>7.3766114483677816</c:v>
                </c:pt>
                <c:pt idx="18">
                  <c:v>7.5062607795795824</c:v>
                </c:pt>
                <c:pt idx="19">
                  <c:v>6.2933241563202875</c:v>
                </c:pt>
                <c:pt idx="20">
                  <c:v>7.7051392947722874</c:v>
                </c:pt>
                <c:pt idx="21">
                  <c:v>5.7885102302071765</c:v>
                </c:pt>
                <c:pt idx="22">
                  <c:v>2.8685012219944017</c:v>
                </c:pt>
                <c:pt idx="23">
                  <c:v>8.3532835116768727</c:v>
                </c:pt>
                <c:pt idx="24">
                  <c:v>4.5746972195031423</c:v>
                </c:pt>
                <c:pt idx="25">
                  <c:v>10.078203199814919</c:v>
                </c:pt>
                <c:pt idx="26">
                  <c:v>7.0374465641404305</c:v>
                </c:pt>
                <c:pt idx="27">
                  <c:v>7.0012725285810324</c:v>
                </c:pt>
                <c:pt idx="28">
                  <c:v>3.1822661442492177</c:v>
                </c:pt>
                <c:pt idx="29">
                  <c:v>8.4748712413214999</c:v>
                </c:pt>
                <c:pt idx="30">
                  <c:v>5.3789893272988785</c:v>
                </c:pt>
                <c:pt idx="31">
                  <c:v>4.3403086648147404</c:v>
                </c:pt>
                <c:pt idx="32">
                  <c:v>5.0081791238595024</c:v>
                </c:pt>
                <c:pt idx="33">
                  <c:v>4.2232871358055704</c:v>
                </c:pt>
                <c:pt idx="34">
                  <c:v>3.0583101400256392</c:v>
                </c:pt>
                <c:pt idx="35">
                  <c:v>4.7176403662440896</c:v>
                </c:pt>
                <c:pt idx="36">
                  <c:v>2.7753980961635509</c:v>
                </c:pt>
                <c:pt idx="37">
                  <c:v>1.8443388682295629</c:v>
                </c:pt>
                <c:pt idx="38">
                  <c:v>5.1990389154798509</c:v>
                </c:pt>
                <c:pt idx="39">
                  <c:v>6.4162416852142679</c:v>
                </c:pt>
                <c:pt idx="40">
                  <c:v>2.8220750780860397</c:v>
                </c:pt>
                <c:pt idx="41">
                  <c:v>4.5355525873225382</c:v>
                </c:pt>
                <c:pt idx="42">
                  <c:v>1.256387639429366</c:v>
                </c:pt>
                <c:pt idx="43">
                  <c:v>4.8310444106462329</c:v>
                </c:pt>
                <c:pt idx="44">
                  <c:v>0.79015549301153065</c:v>
                </c:pt>
                <c:pt idx="45">
                  <c:v>0.39530029430894337</c:v>
                </c:pt>
                <c:pt idx="46">
                  <c:v>0.70335190296486461</c:v>
                </c:pt>
                <c:pt idx="47">
                  <c:v>2.594706407747275</c:v>
                </c:pt>
                <c:pt idx="48">
                  <c:v>1.6605026242877865</c:v>
                </c:pt>
                <c:pt idx="49">
                  <c:v>0.28813799978301985</c:v>
                </c:pt>
                <c:pt idx="50">
                  <c:v>2.0848371246124282</c:v>
                </c:pt>
                <c:pt idx="51">
                  <c:v>0.53617871402766759</c:v>
                </c:pt>
                <c:pt idx="52">
                  <c:v>0.23574625259446849</c:v>
                </c:pt>
                <c:pt idx="53">
                  <c:v>0.58913491974007459</c:v>
                </c:pt>
                <c:pt idx="54">
                  <c:v>1.2067322741385005</c:v>
                </c:pt>
                <c:pt idx="55">
                  <c:v>0.20247806302404051</c:v>
                </c:pt>
                <c:pt idx="56">
                  <c:v>0.91526751244778171</c:v>
                </c:pt>
                <c:pt idx="57">
                  <c:v>1.6355367700000002E-2</c:v>
                </c:pt>
                <c:pt idx="58">
                  <c:v>0.16387574091085505</c:v>
                </c:pt>
                <c:pt idx="59">
                  <c:v>0.35576800259067032</c:v>
                </c:pt>
                <c:pt idx="60">
                  <c:v>1.5132031017542893</c:v>
                </c:pt>
                <c:pt idx="61">
                  <c:v>0.44515393052360075</c:v>
                </c:pt>
                <c:pt idx="62">
                  <c:v>0.51968652132281057</c:v>
                </c:pt>
                <c:pt idx="63">
                  <c:v>1.2567379280840845E-2</c:v>
                </c:pt>
                <c:pt idx="64">
                  <c:v>0.10836993460694468</c:v>
                </c:pt>
              </c:numCache>
            </c:numRef>
          </c:val>
        </c:ser>
        <c:ser>
          <c:idx val="14"/>
          <c:order val="7"/>
          <c:tx>
            <c:strRef>
              <c:f>'Data(I.2.15)'!$I$8:$J$8</c:f>
              <c:strCache>
                <c:ptCount val="1"/>
                <c:pt idx="0">
                  <c:v>6. raven</c:v>
                </c:pt>
              </c:strCache>
            </c:strRef>
          </c:tx>
          <c:spPr>
            <a:solidFill>
              <a:srgbClr val="00FF00"/>
            </a:solidFill>
          </c:spPr>
          <c:cat>
            <c:strRef>
              <c:f>'Data(I.2.15)'!$A$11:$A$77</c:f>
              <c:strCache>
                <c:ptCount val="65"/>
                <c:pt idx="0">
                  <c:v>Šanghaj-Kitajska</c:v>
                </c:pt>
                <c:pt idx="1">
                  <c:v>Koreja</c:v>
                </c:pt>
                <c:pt idx="2">
                  <c:v>Finska</c:v>
                </c:pt>
                <c:pt idx="3">
                  <c:v>Hongkong-Kitajska</c:v>
                </c:pt>
                <c:pt idx="4">
                  <c:v>Kanada</c:v>
                </c:pt>
                <c:pt idx="5">
                  <c:v>Singapur</c:v>
                </c:pt>
                <c:pt idx="6">
                  <c:v>Estonija</c:v>
                </c:pt>
                <c:pt idx="7">
                  <c:v>Japonska</c:v>
                </c:pt>
                <c:pt idx="8">
                  <c:v>Avstralija</c:v>
                </c:pt>
                <c:pt idx="9">
                  <c:v>Nizozemska</c:v>
                </c:pt>
                <c:pt idx="10">
                  <c:v>Nova Zelandija</c:v>
                </c:pt>
                <c:pt idx="11">
                  <c:v>Macao-Kitajska</c:v>
                </c:pt>
                <c:pt idx="12">
                  <c:v>Norveška</c:v>
                </c:pt>
                <c:pt idx="13">
                  <c:v>Poljska</c:v>
                </c:pt>
                <c:pt idx="14">
                  <c:v>Danska</c:v>
                </c:pt>
                <c:pt idx="15">
                  <c:v>Kitajski Tajpej</c:v>
                </c:pt>
                <c:pt idx="16">
                  <c:v>Lihtenštajn</c:v>
                </c:pt>
                <c:pt idx="17">
                  <c:v>Švica</c:v>
                </c:pt>
                <c:pt idx="18">
                  <c:v>Islandija</c:v>
                </c:pt>
                <c:pt idx="19">
                  <c:v>Irska</c:v>
                </c:pt>
                <c:pt idx="20">
                  <c:v>Švedska</c:v>
                </c:pt>
                <c:pt idx="21">
                  <c:v>Madžarska</c:v>
                </c:pt>
                <c:pt idx="22">
                  <c:v>Latvija</c:v>
                </c:pt>
                <c:pt idx="23">
                  <c:v>ZDA</c:v>
                </c:pt>
                <c:pt idx="24">
                  <c:v>Portugalska</c:v>
                </c:pt>
                <c:pt idx="25">
                  <c:v>Belgija</c:v>
                </c:pt>
                <c:pt idx="26">
                  <c:v>Velika Britanija</c:v>
                </c:pt>
                <c:pt idx="27">
                  <c:v>Nemčija</c:v>
                </c:pt>
                <c:pt idx="28">
                  <c:v>Španija</c:v>
                </c:pt>
                <c:pt idx="29">
                  <c:v>Francija</c:v>
                </c:pt>
                <c:pt idx="30">
                  <c:v>Italija</c:v>
                </c:pt>
                <c:pt idx="31">
                  <c:v>Slovenija</c:v>
                </c:pt>
                <c:pt idx="32">
                  <c:v>Grčija</c:v>
                </c:pt>
                <c:pt idx="33">
                  <c:v>Slovaška</c:v>
                </c:pt>
                <c:pt idx="34">
                  <c:v>Hrvaška</c:v>
                </c:pt>
                <c:pt idx="35">
                  <c:v>Češka</c:v>
                </c:pt>
                <c:pt idx="36">
                  <c:v>Litva</c:v>
                </c:pt>
                <c:pt idx="37">
                  <c:v>Turčija</c:v>
                </c:pt>
                <c:pt idx="38">
                  <c:v>Luksemburg</c:v>
                </c:pt>
                <c:pt idx="39">
                  <c:v>Izrael</c:v>
                </c:pt>
                <c:pt idx="40">
                  <c:v>Rusija</c:v>
                </c:pt>
                <c:pt idx="41">
                  <c:v>Avstrija</c:v>
                </c:pt>
                <c:pt idx="42">
                  <c:v>Čile</c:v>
                </c:pt>
                <c:pt idx="43">
                  <c:v>Dubaj (UAE)</c:v>
                </c:pt>
                <c:pt idx="44">
                  <c:v>Srbija</c:v>
                </c:pt>
                <c:pt idx="45">
                  <c:v>Mehika</c:v>
                </c:pt>
                <c:pt idx="46">
                  <c:v>Romunija</c:v>
                </c:pt>
                <c:pt idx="47">
                  <c:v>Bolgarija</c:v>
                </c:pt>
                <c:pt idx="48">
                  <c:v>Urugvaj</c:v>
                </c:pt>
                <c:pt idx="49">
                  <c:v>Tajska</c:v>
                </c:pt>
                <c:pt idx="50">
                  <c:v>Trinidad in Tobago</c:v>
                </c:pt>
                <c:pt idx="51">
                  <c:v>Kolumbija</c:v>
                </c:pt>
                <c:pt idx="52">
                  <c:v>Jordanija</c:v>
                </c:pt>
                <c:pt idx="53">
                  <c:v>Črna Gora</c:v>
                </c:pt>
                <c:pt idx="54">
                  <c:v>Brazilija</c:v>
                </c:pt>
                <c:pt idx="55">
                  <c:v>Tunizija</c:v>
                </c:pt>
                <c:pt idx="56">
                  <c:v>Argentina</c:v>
                </c:pt>
                <c:pt idx="57">
                  <c:v>Indonezija</c:v>
                </c:pt>
                <c:pt idx="58">
                  <c:v>Albanija</c:v>
                </c:pt>
                <c:pt idx="59">
                  <c:v>Kazahstan</c:v>
                </c:pt>
                <c:pt idx="60">
                  <c:v>Katar</c:v>
                </c:pt>
                <c:pt idx="61">
                  <c:v>Peru</c:v>
                </c:pt>
                <c:pt idx="62">
                  <c:v>Panama</c:v>
                </c:pt>
                <c:pt idx="63">
                  <c:v>Azerbajdžan</c:v>
                </c:pt>
                <c:pt idx="64">
                  <c:v>Kirgizistan</c:v>
                </c:pt>
              </c:strCache>
            </c:strRef>
          </c:cat>
          <c:val>
            <c:numRef>
              <c:f>'Data(I.2.15)'!$I$11:$I$77</c:f>
              <c:numCache>
                <c:formatCode>0.0</c:formatCode>
                <c:ptCount val="65"/>
                <c:pt idx="0">
                  <c:v>2.4430367992785311</c:v>
                </c:pt>
                <c:pt idx="1">
                  <c:v>1.0499514282272306</c:v>
                </c:pt>
                <c:pt idx="2">
                  <c:v>1.6115810075412804</c:v>
                </c:pt>
                <c:pt idx="3">
                  <c:v>1.2104888581520836</c:v>
                </c:pt>
                <c:pt idx="4">
                  <c:v>1.7967264859602252</c:v>
                </c:pt>
                <c:pt idx="5">
                  <c:v>2.6321300638185625</c:v>
                </c:pt>
                <c:pt idx="6">
                  <c:v>0.64979122312503557</c:v>
                </c:pt>
                <c:pt idx="7">
                  <c:v>1.9364052225035833</c:v>
                </c:pt>
                <c:pt idx="8">
                  <c:v>2.0947243369533419</c:v>
                </c:pt>
                <c:pt idx="9">
                  <c:v>0.74738396607148982</c:v>
                </c:pt>
                <c:pt idx="10">
                  <c:v>2.8514730219922964</c:v>
                </c:pt>
                <c:pt idx="11">
                  <c:v>7.3672193230850197E-2</c:v>
                </c:pt>
                <c:pt idx="12">
                  <c:v>0.79705738694937567</c:v>
                </c:pt>
                <c:pt idx="13">
                  <c:v>0.66845422653393494</c:v>
                </c:pt>
                <c:pt idx="14">
                  <c:v>0.30650512331276991</c:v>
                </c:pt>
                <c:pt idx="15">
                  <c:v>0.40601487287436205</c:v>
                </c:pt>
                <c:pt idx="16">
                  <c:v>0.39586243750000455</c:v>
                </c:pt>
                <c:pt idx="17">
                  <c:v>0.72886790619168063</c:v>
                </c:pt>
                <c:pt idx="18">
                  <c:v>1.0127007938047492</c:v>
                </c:pt>
                <c:pt idx="19">
                  <c:v>0.68723479438620549</c:v>
                </c:pt>
                <c:pt idx="20">
                  <c:v>1.3270896158346199</c:v>
                </c:pt>
                <c:pt idx="21">
                  <c:v>0.26992000084295165</c:v>
                </c:pt>
                <c:pt idx="22">
                  <c:v>7.6917317099999993E-2</c:v>
                </c:pt>
                <c:pt idx="23">
                  <c:v>1.5063753827305151</c:v>
                </c:pt>
                <c:pt idx="24">
                  <c:v>0.22827331661479688</c:v>
                </c:pt>
                <c:pt idx="25">
                  <c:v>1.1055955899401746</c:v>
                </c:pt>
                <c:pt idx="26">
                  <c:v>0.99676305498484619</c:v>
                </c:pt>
                <c:pt idx="27">
                  <c:v>0.63694435984066555</c:v>
                </c:pt>
                <c:pt idx="28">
                  <c:v>0.16145847454716408</c:v>
                </c:pt>
                <c:pt idx="29">
                  <c:v>1.0897437150400258</c:v>
                </c:pt>
                <c:pt idx="30">
                  <c:v>0.43478797468758518</c:v>
                </c:pt>
                <c:pt idx="31">
                  <c:v>0.25483447748406968</c:v>
                </c:pt>
                <c:pt idx="32">
                  <c:v>0.60616464497199751</c:v>
                </c:pt>
                <c:pt idx="33">
                  <c:v>0.25212157428394488</c:v>
                </c:pt>
                <c:pt idx="34">
                  <c:v>0.13309820372218667</c:v>
                </c:pt>
                <c:pt idx="35">
                  <c:v>0.39544541975298392</c:v>
                </c:pt>
                <c:pt idx="36">
                  <c:v>0.14931827923843771</c:v>
                </c:pt>
                <c:pt idx="37">
                  <c:v>3.0980872073551675E-2</c:v>
                </c:pt>
                <c:pt idx="38">
                  <c:v>0.46760035389963112</c:v>
                </c:pt>
                <c:pt idx="39">
                  <c:v>1.0141439720417575</c:v>
                </c:pt>
                <c:pt idx="40">
                  <c:v>0.32804089388353136</c:v>
                </c:pt>
                <c:pt idx="41">
                  <c:v>0.36430815257231486</c:v>
                </c:pt>
                <c:pt idx="42">
                  <c:v>1.8782247168775485E-2</c:v>
                </c:pt>
                <c:pt idx="43">
                  <c:v>0.48780496159499753</c:v>
                </c:pt>
                <c:pt idx="44">
                  <c:v>2.1887939408582652E-2</c:v>
                </c:pt>
                <c:pt idx="45">
                  <c:v>8.1642764950568686E-3</c:v>
                </c:pt>
                <c:pt idx="46">
                  <c:v>1.2377425100000001E-2</c:v>
                </c:pt>
                <c:pt idx="47">
                  <c:v>0.18696679589226289</c:v>
                </c:pt>
                <c:pt idx="48">
                  <c:v>9.0350371341519228E-2</c:v>
                </c:pt>
                <c:pt idx="49">
                  <c:v>2.8118880999999977E-3</c:v>
                </c:pt>
                <c:pt idx="50">
                  <c:v>0.16678667510621875</c:v>
                </c:pt>
                <c:pt idx="51">
                  <c:v>1.4609317359241956E-2</c:v>
                </c:pt>
                <c:pt idx="52">
                  <c:v>2.8066572999999998E-3</c:v>
                </c:pt>
                <c:pt idx="53">
                  <c:v>1.7842599000000021E-2</c:v>
                </c:pt>
                <c:pt idx="54">
                  <c:v>0.10064120003767622</c:v>
                </c:pt>
                <c:pt idx="55">
                  <c:v>7.953781700000077E-3</c:v>
                </c:pt>
                <c:pt idx="56">
                  <c:v>6.7405444565817541E-2</c:v>
                </c:pt>
                <c:pt idx="57">
                  <c:v>0</c:v>
                </c:pt>
                <c:pt idx="58">
                  <c:v>1.8381430000000184E-3</c:v>
                </c:pt>
                <c:pt idx="59">
                  <c:v>2.8519367000000052E-3</c:v>
                </c:pt>
                <c:pt idx="60">
                  <c:v>0.2107921018624476</c:v>
                </c:pt>
                <c:pt idx="61">
                  <c:v>4.1608641812090903E-2</c:v>
                </c:pt>
                <c:pt idx="62">
                  <c:v>2.5396441099999997E-2</c:v>
                </c:pt>
                <c:pt idx="63">
                  <c:v>0</c:v>
                </c:pt>
                <c:pt idx="64">
                  <c:v>0</c:v>
                </c:pt>
              </c:numCache>
            </c:numRef>
          </c:val>
        </c:ser>
        <c:overlap val="100"/>
        <c:axId val="68560768"/>
        <c:axId val="68562304"/>
      </c:barChart>
      <c:catAx>
        <c:axId val="6856076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5400000" vert="horz"/>
          <a:lstStyle/>
          <a:p>
            <a:pPr>
              <a:defRPr sz="800" b="1">
                <a:solidFill>
                  <a:schemeClr val="tx1"/>
                </a:solidFill>
              </a:defRPr>
            </a:pPr>
            <a:endParaRPr lang="sl-SI"/>
          </a:p>
        </c:txPr>
        <c:crossAx val="68562304"/>
        <c:crossesAt val="-100"/>
        <c:auto val="1"/>
        <c:lblAlgn val="ctr"/>
        <c:lblOffset val="100"/>
        <c:tickLblSkip val="1"/>
      </c:catAx>
      <c:valAx>
        <c:axId val="68562304"/>
        <c:scaling>
          <c:orientation val="minMax"/>
          <c:max val="100"/>
          <c:min val="-10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</c:title>
        <c:numFmt formatCode="0;[Blue]0" sourceLinked="0"/>
        <c:majorTickMark val="none"/>
        <c:tickLblPos val="low"/>
        <c:txPr>
          <a:bodyPr/>
          <a:lstStyle/>
          <a:p>
            <a:pPr>
              <a:defRPr sz="800">
                <a:solidFill>
                  <a:schemeClr val="tx1"/>
                </a:solidFill>
              </a:defRPr>
            </a:pPr>
            <a:endParaRPr lang="sl-SI"/>
          </a:p>
        </c:txPr>
        <c:crossAx val="68560768"/>
        <c:crosses val="autoZero"/>
        <c:crossBetween val="between"/>
        <c:majorUnit val="20"/>
      </c:valAx>
      <c:spPr>
        <a:ln w="25400">
          <a:solidFill>
            <a:sysClr val="windowText" lastClr="000000">
              <a:lumMod val="50000"/>
              <a:lumOff val="50000"/>
            </a:sysClr>
          </a:solidFill>
        </a:ln>
      </c:spPr>
    </c:plotArea>
    <c:plotVisOnly val="1"/>
  </c:chart>
  <c:spPr>
    <a:noFill/>
    <a:ln>
      <a:noFill/>
    </a:ln>
  </c:sp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l-SI"/>
  <c:style val="3"/>
  <c:clrMapOvr bg1="dk2" tx1="lt1" bg2="dk1" tx2="lt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3.8331355461282156E-2"/>
          <c:y val="1.6614774298251131E-2"/>
          <c:w val="0.95762878706443411"/>
          <c:h val="0.76570730901003792"/>
        </c:manualLayout>
      </c:layout>
      <c:barChart>
        <c:barDir val="col"/>
        <c:grouping val="stacked"/>
        <c:ser>
          <c:idx val="4"/>
          <c:order val="0"/>
          <c:tx>
            <c:strRef>
              <c:f>'Data(I.2.15)'!$D$8</c:f>
              <c:strCache>
                <c:ptCount val="1"/>
                <c:pt idx="0">
                  <c:v>1. a raven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'Data(I.2.15)'!$A$11:$A$77</c:f>
              <c:strCache>
                <c:ptCount val="65"/>
                <c:pt idx="0">
                  <c:v>Šanghaj-Kitajska</c:v>
                </c:pt>
                <c:pt idx="1">
                  <c:v>Koreja</c:v>
                </c:pt>
                <c:pt idx="2">
                  <c:v>Finska</c:v>
                </c:pt>
                <c:pt idx="3">
                  <c:v>Hongkong-Kitajska</c:v>
                </c:pt>
                <c:pt idx="4">
                  <c:v>Kanada</c:v>
                </c:pt>
                <c:pt idx="5">
                  <c:v>Singapur</c:v>
                </c:pt>
                <c:pt idx="6">
                  <c:v>Estonija</c:v>
                </c:pt>
                <c:pt idx="7">
                  <c:v>Japonska</c:v>
                </c:pt>
                <c:pt idx="8">
                  <c:v>Avstralija</c:v>
                </c:pt>
                <c:pt idx="9">
                  <c:v>Nizozemska</c:v>
                </c:pt>
                <c:pt idx="10">
                  <c:v>Nova Zelandija</c:v>
                </c:pt>
                <c:pt idx="11">
                  <c:v>Macao-Kitajska</c:v>
                </c:pt>
                <c:pt idx="12">
                  <c:v>Norveška</c:v>
                </c:pt>
                <c:pt idx="13">
                  <c:v>Poljska</c:v>
                </c:pt>
                <c:pt idx="14">
                  <c:v>Danska</c:v>
                </c:pt>
                <c:pt idx="15">
                  <c:v>Kitajski Tajpej</c:v>
                </c:pt>
                <c:pt idx="16">
                  <c:v>Lihtenštajn</c:v>
                </c:pt>
                <c:pt idx="17">
                  <c:v>Švica</c:v>
                </c:pt>
                <c:pt idx="18">
                  <c:v>Islandija</c:v>
                </c:pt>
                <c:pt idx="19">
                  <c:v>Irska</c:v>
                </c:pt>
                <c:pt idx="20">
                  <c:v>Švedska</c:v>
                </c:pt>
                <c:pt idx="21">
                  <c:v>Madžarska</c:v>
                </c:pt>
                <c:pt idx="22">
                  <c:v>Latvija</c:v>
                </c:pt>
                <c:pt idx="23">
                  <c:v>ZDA</c:v>
                </c:pt>
                <c:pt idx="24">
                  <c:v>Portugalska</c:v>
                </c:pt>
                <c:pt idx="25">
                  <c:v>Belgija</c:v>
                </c:pt>
                <c:pt idx="26">
                  <c:v>Velika Britanija</c:v>
                </c:pt>
                <c:pt idx="27">
                  <c:v>Nemčija</c:v>
                </c:pt>
                <c:pt idx="28">
                  <c:v>Španija</c:v>
                </c:pt>
                <c:pt idx="29">
                  <c:v>Francija</c:v>
                </c:pt>
                <c:pt idx="30">
                  <c:v>Italija</c:v>
                </c:pt>
                <c:pt idx="31">
                  <c:v>Slovenija</c:v>
                </c:pt>
                <c:pt idx="32">
                  <c:v>Grčija</c:v>
                </c:pt>
                <c:pt idx="33">
                  <c:v>Slovaška</c:v>
                </c:pt>
                <c:pt idx="34">
                  <c:v>Hrvaška</c:v>
                </c:pt>
                <c:pt idx="35">
                  <c:v>Češka</c:v>
                </c:pt>
                <c:pt idx="36">
                  <c:v>Litva</c:v>
                </c:pt>
                <c:pt idx="37">
                  <c:v>Turčija</c:v>
                </c:pt>
                <c:pt idx="38">
                  <c:v>Luksemburg</c:v>
                </c:pt>
                <c:pt idx="39">
                  <c:v>Izrael</c:v>
                </c:pt>
                <c:pt idx="40">
                  <c:v>Rusija</c:v>
                </c:pt>
                <c:pt idx="41">
                  <c:v>Avstrija</c:v>
                </c:pt>
                <c:pt idx="42">
                  <c:v>Čile</c:v>
                </c:pt>
                <c:pt idx="43">
                  <c:v>Dubaj (UAE)</c:v>
                </c:pt>
                <c:pt idx="44">
                  <c:v>Srbija</c:v>
                </c:pt>
                <c:pt idx="45">
                  <c:v>Mehika</c:v>
                </c:pt>
                <c:pt idx="46">
                  <c:v>Romunija</c:v>
                </c:pt>
                <c:pt idx="47">
                  <c:v>Bolgarija</c:v>
                </c:pt>
                <c:pt idx="48">
                  <c:v>Urugvaj</c:v>
                </c:pt>
                <c:pt idx="49">
                  <c:v>Tajska</c:v>
                </c:pt>
                <c:pt idx="50">
                  <c:v>Trinidad in Tobago</c:v>
                </c:pt>
                <c:pt idx="51">
                  <c:v>Kolumbija</c:v>
                </c:pt>
                <c:pt idx="52">
                  <c:v>Jordanija</c:v>
                </c:pt>
                <c:pt idx="53">
                  <c:v>Črna Gora</c:v>
                </c:pt>
                <c:pt idx="54">
                  <c:v>Brazilija</c:v>
                </c:pt>
                <c:pt idx="55">
                  <c:v>Tunizija</c:v>
                </c:pt>
                <c:pt idx="56">
                  <c:v>Argentina</c:v>
                </c:pt>
                <c:pt idx="57">
                  <c:v>Indonezija</c:v>
                </c:pt>
                <c:pt idx="58">
                  <c:v>Albanija</c:v>
                </c:pt>
                <c:pt idx="59">
                  <c:v>Kazahstan</c:v>
                </c:pt>
                <c:pt idx="60">
                  <c:v>Katar</c:v>
                </c:pt>
                <c:pt idx="61">
                  <c:v>Peru</c:v>
                </c:pt>
                <c:pt idx="62">
                  <c:v>Panama</c:v>
                </c:pt>
                <c:pt idx="63">
                  <c:v>Azerbajdžan</c:v>
                </c:pt>
                <c:pt idx="64">
                  <c:v>Kirgizistan</c:v>
                </c:pt>
              </c:strCache>
            </c:strRef>
          </c:cat>
          <c:val>
            <c:numRef>
              <c:f>'Data(I.2.15)'!$D$11:$D$77</c:f>
              <c:numCache>
                <c:formatCode>0.0</c:formatCode>
                <c:ptCount val="65"/>
                <c:pt idx="0">
                  <c:v>-3.4013721483842172</c:v>
                </c:pt>
                <c:pt idx="1">
                  <c:v>-4.6787650245073422</c:v>
                </c:pt>
                <c:pt idx="2">
                  <c:v>-6.3832562890611984</c:v>
                </c:pt>
                <c:pt idx="3">
                  <c:v>-6.5993186873551402</c:v>
                </c:pt>
                <c:pt idx="4">
                  <c:v>-7.9226244673296371</c:v>
                </c:pt>
                <c:pt idx="5">
                  <c:v>-9.2925462700633048</c:v>
                </c:pt>
                <c:pt idx="6">
                  <c:v>-10.608509757561739</c:v>
                </c:pt>
                <c:pt idx="7">
                  <c:v>-8.9065439144553267</c:v>
                </c:pt>
                <c:pt idx="8">
                  <c:v>-9.9636287816382136</c:v>
                </c:pt>
                <c:pt idx="9">
                  <c:v>-12.456409384326612</c:v>
                </c:pt>
                <c:pt idx="10">
                  <c:v>-10.173917032775055</c:v>
                </c:pt>
                <c:pt idx="11">
                  <c:v>-11.989435325338524</c:v>
                </c:pt>
                <c:pt idx="12">
                  <c:v>-11.033652738613378</c:v>
                </c:pt>
                <c:pt idx="13">
                  <c:v>-11.278294146446227</c:v>
                </c:pt>
                <c:pt idx="14">
                  <c:v>-11.697347820148023</c:v>
                </c:pt>
                <c:pt idx="15">
                  <c:v>-11.414573550535358</c:v>
                </c:pt>
                <c:pt idx="16">
                  <c:v>-12.837262311314069</c:v>
                </c:pt>
                <c:pt idx="17">
                  <c:v>-12.051621811384924</c:v>
                </c:pt>
                <c:pt idx="18">
                  <c:v>-11.515235277861365</c:v>
                </c:pt>
                <c:pt idx="19">
                  <c:v>-11.809628904789166</c:v>
                </c:pt>
                <c:pt idx="20">
                  <c:v>-11.672760289058274</c:v>
                </c:pt>
                <c:pt idx="21">
                  <c:v>-12.28693097942787</c:v>
                </c:pt>
                <c:pt idx="22">
                  <c:v>-13.882613810123335</c:v>
                </c:pt>
                <c:pt idx="23">
                  <c:v>-13.105105041121922</c:v>
                </c:pt>
                <c:pt idx="24">
                  <c:v>-13.014171239832518</c:v>
                </c:pt>
                <c:pt idx="25">
                  <c:v>-11.88411962653654</c:v>
                </c:pt>
                <c:pt idx="26">
                  <c:v>-13.356775201648126</c:v>
                </c:pt>
                <c:pt idx="27">
                  <c:v>-13.250627003528814</c:v>
                </c:pt>
                <c:pt idx="28">
                  <c:v>-13.621473022732648</c:v>
                </c:pt>
                <c:pt idx="29">
                  <c:v>-11.791155415447481</c:v>
                </c:pt>
                <c:pt idx="30">
                  <c:v>-14.380470810535074</c:v>
                </c:pt>
                <c:pt idx="31">
                  <c:v>-15.182715011978654</c:v>
                </c:pt>
                <c:pt idx="32">
                  <c:v>-14.334905539517306</c:v>
                </c:pt>
                <c:pt idx="33">
                  <c:v>-15.850678302613431</c:v>
                </c:pt>
                <c:pt idx="34">
                  <c:v>-16.461548402249889</c:v>
                </c:pt>
                <c:pt idx="35">
                  <c:v>-16.750687711141062</c:v>
                </c:pt>
                <c:pt idx="36">
                  <c:v>-17.89400745130029</c:v>
                </c:pt>
                <c:pt idx="37">
                  <c:v>-18.132631171423093</c:v>
                </c:pt>
                <c:pt idx="38">
                  <c:v>-15.660769410883503</c:v>
                </c:pt>
                <c:pt idx="39">
                  <c:v>-14.715954646975883</c:v>
                </c:pt>
                <c:pt idx="40">
                  <c:v>-18.963142272414796</c:v>
                </c:pt>
                <c:pt idx="41">
                  <c:v>-17.492816725279763</c:v>
                </c:pt>
                <c:pt idx="42">
                  <c:v>-21.936401180194242</c:v>
                </c:pt>
                <c:pt idx="43">
                  <c:v>-17.918441110243169</c:v>
                </c:pt>
                <c:pt idx="44">
                  <c:v>-22.074395654396731</c:v>
                </c:pt>
                <c:pt idx="45">
                  <c:v>-25.496074181042715</c:v>
                </c:pt>
                <c:pt idx="46">
                  <c:v>-23.615990072077711</c:v>
                </c:pt>
                <c:pt idx="47">
                  <c:v>-20.087874405057931</c:v>
                </c:pt>
                <c:pt idx="48">
                  <c:v>-23.912950222677914</c:v>
                </c:pt>
                <c:pt idx="49">
                  <c:v>-31.732433278298945</c:v>
                </c:pt>
                <c:pt idx="50">
                  <c:v>-20.967982828727653</c:v>
                </c:pt>
                <c:pt idx="51">
                  <c:v>-29.01927792639599</c:v>
                </c:pt>
                <c:pt idx="52">
                  <c:v>-27.611799243833726</c:v>
                </c:pt>
                <c:pt idx="53">
                  <c:v>-27.838202037296288</c:v>
                </c:pt>
                <c:pt idx="54">
                  <c:v>-28.589539980316438</c:v>
                </c:pt>
                <c:pt idx="55">
                  <c:v>-29.599978400774535</c:v>
                </c:pt>
                <c:pt idx="56">
                  <c:v>-25.02507811859989</c:v>
                </c:pt>
                <c:pt idx="57">
                  <c:v>-37.600921361583104</c:v>
                </c:pt>
                <c:pt idx="58">
                  <c:v>-26.641002087589126</c:v>
                </c:pt>
                <c:pt idx="59">
                  <c:v>-30.743956163521052</c:v>
                </c:pt>
                <c:pt idx="60">
                  <c:v>-23.203495022434435</c:v>
                </c:pt>
                <c:pt idx="61">
                  <c:v>-28.652338639972086</c:v>
                </c:pt>
                <c:pt idx="62">
                  <c:v>-28.902821936545589</c:v>
                </c:pt>
                <c:pt idx="63">
                  <c:v>-36.917128776888902</c:v>
                </c:pt>
                <c:pt idx="64">
                  <c:v>-23.762618303481489</c:v>
                </c:pt>
              </c:numCache>
            </c:numRef>
          </c:val>
        </c:ser>
        <c:ser>
          <c:idx val="2"/>
          <c:order val="1"/>
          <c:tx>
            <c:strRef>
              <c:f>'Data(I.2.15)'!$C$8</c:f>
              <c:strCache>
                <c:ptCount val="1"/>
                <c:pt idx="0">
                  <c:v>1. b raven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'Data(I.2.15)'!$A$11:$A$77</c:f>
              <c:strCache>
                <c:ptCount val="65"/>
                <c:pt idx="0">
                  <c:v>Šanghaj-Kitajska</c:v>
                </c:pt>
                <c:pt idx="1">
                  <c:v>Koreja</c:v>
                </c:pt>
                <c:pt idx="2">
                  <c:v>Finska</c:v>
                </c:pt>
                <c:pt idx="3">
                  <c:v>Hongkong-Kitajska</c:v>
                </c:pt>
                <c:pt idx="4">
                  <c:v>Kanada</c:v>
                </c:pt>
                <c:pt idx="5">
                  <c:v>Singapur</c:v>
                </c:pt>
                <c:pt idx="6">
                  <c:v>Estonija</c:v>
                </c:pt>
                <c:pt idx="7">
                  <c:v>Japonska</c:v>
                </c:pt>
                <c:pt idx="8">
                  <c:v>Avstralija</c:v>
                </c:pt>
                <c:pt idx="9">
                  <c:v>Nizozemska</c:v>
                </c:pt>
                <c:pt idx="10">
                  <c:v>Nova Zelandija</c:v>
                </c:pt>
                <c:pt idx="11">
                  <c:v>Macao-Kitajska</c:v>
                </c:pt>
                <c:pt idx="12">
                  <c:v>Norveška</c:v>
                </c:pt>
                <c:pt idx="13">
                  <c:v>Poljska</c:v>
                </c:pt>
                <c:pt idx="14">
                  <c:v>Danska</c:v>
                </c:pt>
                <c:pt idx="15">
                  <c:v>Kitajski Tajpej</c:v>
                </c:pt>
                <c:pt idx="16">
                  <c:v>Lihtenštajn</c:v>
                </c:pt>
                <c:pt idx="17">
                  <c:v>Švica</c:v>
                </c:pt>
                <c:pt idx="18">
                  <c:v>Islandija</c:v>
                </c:pt>
                <c:pt idx="19">
                  <c:v>Irska</c:v>
                </c:pt>
                <c:pt idx="20">
                  <c:v>Švedska</c:v>
                </c:pt>
                <c:pt idx="21">
                  <c:v>Madžarska</c:v>
                </c:pt>
                <c:pt idx="22">
                  <c:v>Latvija</c:v>
                </c:pt>
                <c:pt idx="23">
                  <c:v>ZDA</c:v>
                </c:pt>
                <c:pt idx="24">
                  <c:v>Portugalska</c:v>
                </c:pt>
                <c:pt idx="25">
                  <c:v>Belgija</c:v>
                </c:pt>
                <c:pt idx="26">
                  <c:v>Velika Britanija</c:v>
                </c:pt>
                <c:pt idx="27">
                  <c:v>Nemčija</c:v>
                </c:pt>
                <c:pt idx="28">
                  <c:v>Španija</c:v>
                </c:pt>
                <c:pt idx="29">
                  <c:v>Francija</c:v>
                </c:pt>
                <c:pt idx="30">
                  <c:v>Italija</c:v>
                </c:pt>
                <c:pt idx="31">
                  <c:v>Slovenija</c:v>
                </c:pt>
                <c:pt idx="32">
                  <c:v>Grčija</c:v>
                </c:pt>
                <c:pt idx="33">
                  <c:v>Slovaška</c:v>
                </c:pt>
                <c:pt idx="34">
                  <c:v>Hrvaška</c:v>
                </c:pt>
                <c:pt idx="35">
                  <c:v>Češka</c:v>
                </c:pt>
                <c:pt idx="36">
                  <c:v>Litva</c:v>
                </c:pt>
                <c:pt idx="37">
                  <c:v>Turčija</c:v>
                </c:pt>
                <c:pt idx="38">
                  <c:v>Luksemburg</c:v>
                </c:pt>
                <c:pt idx="39">
                  <c:v>Izrael</c:v>
                </c:pt>
                <c:pt idx="40">
                  <c:v>Rusija</c:v>
                </c:pt>
                <c:pt idx="41">
                  <c:v>Avstrija</c:v>
                </c:pt>
                <c:pt idx="42">
                  <c:v>Čile</c:v>
                </c:pt>
                <c:pt idx="43">
                  <c:v>Dubaj (UAE)</c:v>
                </c:pt>
                <c:pt idx="44">
                  <c:v>Srbija</c:v>
                </c:pt>
                <c:pt idx="45">
                  <c:v>Mehika</c:v>
                </c:pt>
                <c:pt idx="46">
                  <c:v>Romunija</c:v>
                </c:pt>
                <c:pt idx="47">
                  <c:v>Bolgarija</c:v>
                </c:pt>
                <c:pt idx="48">
                  <c:v>Urugvaj</c:v>
                </c:pt>
                <c:pt idx="49">
                  <c:v>Tajska</c:v>
                </c:pt>
                <c:pt idx="50">
                  <c:v>Trinidad in Tobago</c:v>
                </c:pt>
                <c:pt idx="51">
                  <c:v>Kolumbija</c:v>
                </c:pt>
                <c:pt idx="52">
                  <c:v>Jordanija</c:v>
                </c:pt>
                <c:pt idx="53">
                  <c:v>Črna Gora</c:v>
                </c:pt>
                <c:pt idx="54">
                  <c:v>Brazilija</c:v>
                </c:pt>
                <c:pt idx="55">
                  <c:v>Tunizija</c:v>
                </c:pt>
                <c:pt idx="56">
                  <c:v>Argentina</c:v>
                </c:pt>
                <c:pt idx="57">
                  <c:v>Indonezija</c:v>
                </c:pt>
                <c:pt idx="58">
                  <c:v>Albanija</c:v>
                </c:pt>
                <c:pt idx="59">
                  <c:v>Kazahstan</c:v>
                </c:pt>
                <c:pt idx="60">
                  <c:v>Katar</c:v>
                </c:pt>
                <c:pt idx="61">
                  <c:v>Peru</c:v>
                </c:pt>
                <c:pt idx="62">
                  <c:v>Panama</c:v>
                </c:pt>
                <c:pt idx="63">
                  <c:v>Azerbajdžan</c:v>
                </c:pt>
                <c:pt idx="64">
                  <c:v>Kirgizistan</c:v>
                </c:pt>
              </c:strCache>
            </c:strRef>
          </c:cat>
          <c:val>
            <c:numRef>
              <c:f>'Data(I.2.15)'!$C$11:$C$77</c:f>
              <c:numCache>
                <c:formatCode>0.0</c:formatCode>
                <c:ptCount val="65"/>
                <c:pt idx="0">
                  <c:v>-0.56401136353726411</c:v>
                </c:pt>
                <c:pt idx="1">
                  <c:v>-0.88224898382923556</c:v>
                </c:pt>
                <c:pt idx="2">
                  <c:v>-1.50447494032773</c:v>
                </c:pt>
                <c:pt idx="3">
                  <c:v>-1.4732438133826604</c:v>
                </c:pt>
                <c:pt idx="4">
                  <c:v>-1.9996682640948709</c:v>
                </c:pt>
                <c:pt idx="5">
                  <c:v>-2.7465571007913492</c:v>
                </c:pt>
                <c:pt idx="6">
                  <c:v>-2.3961224392158171</c:v>
                </c:pt>
                <c:pt idx="7">
                  <c:v>-3.3658289335267106</c:v>
                </c:pt>
                <c:pt idx="8">
                  <c:v>-3.335521500424055</c:v>
                </c:pt>
                <c:pt idx="9">
                  <c:v>-1.8052799072024648</c:v>
                </c:pt>
                <c:pt idx="10">
                  <c:v>-3.2366289027785227</c:v>
                </c:pt>
                <c:pt idx="11">
                  <c:v>-2.6304279446081531</c:v>
                </c:pt>
                <c:pt idx="12">
                  <c:v>-3.4246438673738187</c:v>
                </c:pt>
                <c:pt idx="13">
                  <c:v>-3.1404659650666407</c:v>
                </c:pt>
                <c:pt idx="14">
                  <c:v>-3.1212399046098827</c:v>
                </c:pt>
                <c:pt idx="15">
                  <c:v>-3.5212324008660225</c:v>
                </c:pt>
                <c:pt idx="16">
                  <c:v>-2.8438276719138345</c:v>
                </c:pt>
                <c:pt idx="17">
                  <c:v>-4.0844968460388245</c:v>
                </c:pt>
                <c:pt idx="18">
                  <c:v>-4.2301408113087602</c:v>
                </c:pt>
                <c:pt idx="19">
                  <c:v>-3.9047683011505665</c:v>
                </c:pt>
                <c:pt idx="20">
                  <c:v>-4.2522325012725384</c:v>
                </c:pt>
                <c:pt idx="21">
                  <c:v>-4.7137154563878845</c:v>
                </c:pt>
                <c:pt idx="22">
                  <c:v>-3.3359044349655327</c:v>
                </c:pt>
                <c:pt idx="23">
                  <c:v>-3.9524633308791213</c:v>
                </c:pt>
                <c:pt idx="24">
                  <c:v>-3.9957966830979914</c:v>
                </c:pt>
                <c:pt idx="25">
                  <c:v>-4.7089025341896802</c:v>
                </c:pt>
                <c:pt idx="26">
                  <c:v>-4.1123442416840366</c:v>
                </c:pt>
                <c:pt idx="27">
                  <c:v>-4.3888960139409869</c:v>
                </c:pt>
                <c:pt idx="28">
                  <c:v>-4.738301517530191</c:v>
                </c:pt>
                <c:pt idx="29">
                  <c:v>-5.6413425427563197</c:v>
                </c:pt>
                <c:pt idx="30">
                  <c:v>-5.2255819744348955</c:v>
                </c:pt>
                <c:pt idx="31">
                  <c:v>-5.1848797536738704</c:v>
                </c:pt>
                <c:pt idx="32">
                  <c:v>-5.5720243150318964</c:v>
                </c:pt>
                <c:pt idx="33">
                  <c:v>-5.5569956446946334</c:v>
                </c:pt>
                <c:pt idx="34">
                  <c:v>-5.0093939876884503</c:v>
                </c:pt>
                <c:pt idx="35">
                  <c:v>-5.4665495763988297</c:v>
                </c:pt>
                <c:pt idx="36">
                  <c:v>-5.5423110109009288</c:v>
                </c:pt>
                <c:pt idx="37">
                  <c:v>-5.6123368935743718</c:v>
                </c:pt>
                <c:pt idx="38">
                  <c:v>-7.2910194551524414</c:v>
                </c:pt>
                <c:pt idx="39">
                  <c:v>-7.975988446948084</c:v>
                </c:pt>
                <c:pt idx="40">
                  <c:v>-6.8263761014444926</c:v>
                </c:pt>
                <c:pt idx="41">
                  <c:v>-8.1346643511606498</c:v>
                </c:pt>
                <c:pt idx="42">
                  <c:v>-7.3515033088718527</c:v>
                </c:pt>
                <c:pt idx="43">
                  <c:v>-9.3843770680214629</c:v>
                </c:pt>
                <c:pt idx="44">
                  <c:v>-8.7665497362827747</c:v>
                </c:pt>
                <c:pt idx="45">
                  <c:v>-11.372800740665816</c:v>
                </c:pt>
                <c:pt idx="46">
                  <c:v>-12.724914586616798</c:v>
                </c:pt>
                <c:pt idx="47">
                  <c:v>-12.853440682693074</c:v>
                </c:pt>
                <c:pt idx="48">
                  <c:v>-12.494630810648452</c:v>
                </c:pt>
                <c:pt idx="49">
                  <c:v>-9.9123421277460508</c:v>
                </c:pt>
                <c:pt idx="50">
                  <c:v>-14.241936300774148</c:v>
                </c:pt>
                <c:pt idx="51">
                  <c:v>-13.878349424336767</c:v>
                </c:pt>
                <c:pt idx="52">
                  <c:v>-13.556560190142624</c:v>
                </c:pt>
                <c:pt idx="53">
                  <c:v>-15.821130675835525</c:v>
                </c:pt>
                <c:pt idx="54">
                  <c:v>-15.983340429633818</c:v>
                </c:pt>
                <c:pt idx="55">
                  <c:v>-15.023997908505509</c:v>
                </c:pt>
                <c:pt idx="56">
                  <c:v>-15.796064163414448</c:v>
                </c:pt>
                <c:pt idx="57">
                  <c:v>-14.109562764168636</c:v>
                </c:pt>
                <c:pt idx="58">
                  <c:v>-18.704573470708286</c:v>
                </c:pt>
                <c:pt idx="59">
                  <c:v>-20.416429581288941</c:v>
                </c:pt>
                <c:pt idx="60">
                  <c:v>-22.446603267781985</c:v>
                </c:pt>
                <c:pt idx="61">
                  <c:v>-21.993884088759014</c:v>
                </c:pt>
                <c:pt idx="62">
                  <c:v>-23.099818837837883</c:v>
                </c:pt>
                <c:pt idx="63">
                  <c:v>-26.135047369502033</c:v>
                </c:pt>
                <c:pt idx="64">
                  <c:v>-29.683613563988619</c:v>
                </c:pt>
              </c:numCache>
            </c:numRef>
          </c:val>
        </c:ser>
        <c:ser>
          <c:idx val="0"/>
          <c:order val="2"/>
          <c:tx>
            <c:strRef>
              <c:f>'Data(I.2.15)'!$B$8</c:f>
              <c:strCache>
                <c:ptCount val="1"/>
                <c:pt idx="0">
                  <c:v>Pod 1. b ravnjo 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cat>
            <c:strRef>
              <c:f>'Data(I.2.15)'!$A$11:$A$77</c:f>
              <c:strCache>
                <c:ptCount val="65"/>
                <c:pt idx="0">
                  <c:v>Šanghaj-Kitajska</c:v>
                </c:pt>
                <c:pt idx="1">
                  <c:v>Koreja</c:v>
                </c:pt>
                <c:pt idx="2">
                  <c:v>Finska</c:v>
                </c:pt>
                <c:pt idx="3">
                  <c:v>Hongkong-Kitajska</c:v>
                </c:pt>
                <c:pt idx="4">
                  <c:v>Kanada</c:v>
                </c:pt>
                <c:pt idx="5">
                  <c:v>Singapur</c:v>
                </c:pt>
                <c:pt idx="6">
                  <c:v>Estonija</c:v>
                </c:pt>
                <c:pt idx="7">
                  <c:v>Japonska</c:v>
                </c:pt>
                <c:pt idx="8">
                  <c:v>Avstralija</c:v>
                </c:pt>
                <c:pt idx="9">
                  <c:v>Nizozemska</c:v>
                </c:pt>
                <c:pt idx="10">
                  <c:v>Nova Zelandija</c:v>
                </c:pt>
                <c:pt idx="11">
                  <c:v>Macao-Kitajska</c:v>
                </c:pt>
                <c:pt idx="12">
                  <c:v>Norveška</c:v>
                </c:pt>
                <c:pt idx="13">
                  <c:v>Poljska</c:v>
                </c:pt>
                <c:pt idx="14">
                  <c:v>Danska</c:v>
                </c:pt>
                <c:pt idx="15">
                  <c:v>Kitajski Tajpej</c:v>
                </c:pt>
                <c:pt idx="16">
                  <c:v>Lihtenštajn</c:v>
                </c:pt>
                <c:pt idx="17">
                  <c:v>Švica</c:v>
                </c:pt>
                <c:pt idx="18">
                  <c:v>Islandija</c:v>
                </c:pt>
                <c:pt idx="19">
                  <c:v>Irska</c:v>
                </c:pt>
                <c:pt idx="20">
                  <c:v>Švedska</c:v>
                </c:pt>
                <c:pt idx="21">
                  <c:v>Madžarska</c:v>
                </c:pt>
                <c:pt idx="22">
                  <c:v>Latvija</c:v>
                </c:pt>
                <c:pt idx="23">
                  <c:v>ZDA</c:v>
                </c:pt>
                <c:pt idx="24">
                  <c:v>Portugalska</c:v>
                </c:pt>
                <c:pt idx="25">
                  <c:v>Belgija</c:v>
                </c:pt>
                <c:pt idx="26">
                  <c:v>Velika Britanija</c:v>
                </c:pt>
                <c:pt idx="27">
                  <c:v>Nemčija</c:v>
                </c:pt>
                <c:pt idx="28">
                  <c:v>Španija</c:v>
                </c:pt>
                <c:pt idx="29">
                  <c:v>Francija</c:v>
                </c:pt>
                <c:pt idx="30">
                  <c:v>Italija</c:v>
                </c:pt>
                <c:pt idx="31">
                  <c:v>Slovenija</c:v>
                </c:pt>
                <c:pt idx="32">
                  <c:v>Grčija</c:v>
                </c:pt>
                <c:pt idx="33">
                  <c:v>Slovaška</c:v>
                </c:pt>
                <c:pt idx="34">
                  <c:v>Hrvaška</c:v>
                </c:pt>
                <c:pt idx="35">
                  <c:v>Češka</c:v>
                </c:pt>
                <c:pt idx="36">
                  <c:v>Litva</c:v>
                </c:pt>
                <c:pt idx="37">
                  <c:v>Turčija</c:v>
                </c:pt>
                <c:pt idx="38">
                  <c:v>Luksemburg</c:v>
                </c:pt>
                <c:pt idx="39">
                  <c:v>Izrael</c:v>
                </c:pt>
                <c:pt idx="40">
                  <c:v>Rusija</c:v>
                </c:pt>
                <c:pt idx="41">
                  <c:v>Avstrija</c:v>
                </c:pt>
                <c:pt idx="42">
                  <c:v>Čile</c:v>
                </c:pt>
                <c:pt idx="43">
                  <c:v>Dubaj (UAE)</c:v>
                </c:pt>
                <c:pt idx="44">
                  <c:v>Srbija</c:v>
                </c:pt>
                <c:pt idx="45">
                  <c:v>Mehika</c:v>
                </c:pt>
                <c:pt idx="46">
                  <c:v>Romunija</c:v>
                </c:pt>
                <c:pt idx="47">
                  <c:v>Bolgarija</c:v>
                </c:pt>
                <c:pt idx="48">
                  <c:v>Urugvaj</c:v>
                </c:pt>
                <c:pt idx="49">
                  <c:v>Tajska</c:v>
                </c:pt>
                <c:pt idx="50">
                  <c:v>Trinidad in Tobago</c:v>
                </c:pt>
                <c:pt idx="51">
                  <c:v>Kolumbija</c:v>
                </c:pt>
                <c:pt idx="52">
                  <c:v>Jordanija</c:v>
                </c:pt>
                <c:pt idx="53">
                  <c:v>Črna Gora</c:v>
                </c:pt>
                <c:pt idx="54">
                  <c:v>Brazilija</c:v>
                </c:pt>
                <c:pt idx="55">
                  <c:v>Tunizija</c:v>
                </c:pt>
                <c:pt idx="56">
                  <c:v>Argentina</c:v>
                </c:pt>
                <c:pt idx="57">
                  <c:v>Indonezija</c:v>
                </c:pt>
                <c:pt idx="58">
                  <c:v>Albanija</c:v>
                </c:pt>
                <c:pt idx="59">
                  <c:v>Kazahstan</c:v>
                </c:pt>
                <c:pt idx="60">
                  <c:v>Katar</c:v>
                </c:pt>
                <c:pt idx="61">
                  <c:v>Peru</c:v>
                </c:pt>
                <c:pt idx="62">
                  <c:v>Panama</c:v>
                </c:pt>
                <c:pt idx="63">
                  <c:v>Azerbajdžan</c:v>
                </c:pt>
                <c:pt idx="64">
                  <c:v>Kirgizistan</c:v>
                </c:pt>
              </c:strCache>
            </c:strRef>
          </c:cat>
          <c:val>
            <c:numRef>
              <c:f>'Data(I.2.15)'!$B$11:$B$77</c:f>
              <c:numCache>
                <c:formatCode>0.0</c:formatCode>
                <c:ptCount val="65"/>
                <c:pt idx="0">
                  <c:v>-8.9468223315437648E-2</c:v>
                </c:pt>
                <c:pt idx="1">
                  <c:v>-0.23300299905676244</c:v>
                </c:pt>
                <c:pt idx="2">
                  <c:v>-0.2209930988245089</c:v>
                </c:pt>
                <c:pt idx="3">
                  <c:v>-0.21679479136221219</c:v>
                </c:pt>
                <c:pt idx="4">
                  <c:v>-0.36678179155729823</c:v>
                </c:pt>
                <c:pt idx="5">
                  <c:v>-0.44194833190423488</c:v>
                </c:pt>
                <c:pt idx="6">
                  <c:v>-0.32802316243037988</c:v>
                </c:pt>
                <c:pt idx="7">
                  <c:v>-1.3227242302752678</c:v>
                </c:pt>
                <c:pt idx="8">
                  <c:v>-0.95047457218762543</c:v>
                </c:pt>
                <c:pt idx="9">
                  <c:v>-5.3274714706987226E-2</c:v>
                </c:pt>
                <c:pt idx="10">
                  <c:v>-0.935743483994532</c:v>
                </c:pt>
                <c:pt idx="11">
                  <c:v>-0.25897658274435503</c:v>
                </c:pt>
                <c:pt idx="12">
                  <c:v>-0.54202071777409733</c:v>
                </c:pt>
                <c:pt idx="13">
                  <c:v>-0.61330201264385609</c:v>
                </c:pt>
                <c:pt idx="14">
                  <c:v>-0.39936231193394267</c:v>
                </c:pt>
                <c:pt idx="15">
                  <c:v>-0.70891128816448279</c:v>
                </c:pt>
                <c:pt idx="16">
                  <c:v>0</c:v>
                </c:pt>
                <c:pt idx="17">
                  <c:v>-0.6700537128282521</c:v>
                </c:pt>
                <c:pt idx="18">
                  <c:v>-1.0749318527960279</c:v>
                </c:pt>
                <c:pt idx="19">
                  <c:v>-1.5347854955666882</c:v>
                </c:pt>
                <c:pt idx="20">
                  <c:v>-1.5143094633516305</c:v>
                </c:pt>
                <c:pt idx="21">
                  <c:v>-0.55190742297488982</c:v>
                </c:pt>
                <c:pt idx="22">
                  <c:v>-0.36039934816720831</c:v>
                </c:pt>
                <c:pt idx="23">
                  <c:v>-0.56071929481551064</c:v>
                </c:pt>
                <c:pt idx="24">
                  <c:v>-0.60976395413482265</c:v>
                </c:pt>
                <c:pt idx="25">
                  <c:v>-1.1495758746965483</c:v>
                </c:pt>
                <c:pt idx="26">
                  <c:v>-0.97139406306550635</c:v>
                </c:pt>
                <c:pt idx="27">
                  <c:v>-0.82720109792846774</c:v>
                </c:pt>
                <c:pt idx="28">
                  <c:v>-1.1996208907816739</c:v>
                </c:pt>
                <c:pt idx="29">
                  <c:v>-2.3196432189227867</c:v>
                </c:pt>
                <c:pt idx="30">
                  <c:v>-1.4170662503777849</c:v>
                </c:pt>
                <c:pt idx="31">
                  <c:v>-0.83280789088933793</c:v>
                </c:pt>
                <c:pt idx="32">
                  <c:v>-1.4147279393608865</c:v>
                </c:pt>
                <c:pt idx="33">
                  <c:v>-0.78685481034805338</c:v>
                </c:pt>
                <c:pt idx="34">
                  <c:v>-0.96443380664298783</c:v>
                </c:pt>
                <c:pt idx="35">
                  <c:v>-0.83743772425150398</c:v>
                </c:pt>
                <c:pt idx="36">
                  <c:v>-0.92686275066485269</c:v>
                </c:pt>
                <c:pt idx="37">
                  <c:v>-0.76085261688034012</c:v>
                </c:pt>
                <c:pt idx="38">
                  <c:v>-3.0890105475993415</c:v>
                </c:pt>
                <c:pt idx="39">
                  <c:v>-3.8550351788796027</c:v>
                </c:pt>
                <c:pt idx="40">
                  <c:v>-1.5799365220130432</c:v>
                </c:pt>
                <c:pt idx="41">
                  <c:v>-1.9488307679113201</c:v>
                </c:pt>
                <c:pt idx="42">
                  <c:v>-1.2746426708388121</c:v>
                </c:pt>
                <c:pt idx="43">
                  <c:v>-3.7253223775151412</c:v>
                </c:pt>
                <c:pt idx="44">
                  <c:v>-1.9756513303114223</c:v>
                </c:pt>
                <c:pt idx="45">
                  <c:v>-3.2225593326163251</c:v>
                </c:pt>
                <c:pt idx="46">
                  <c:v>-4.0588321401911491</c:v>
                </c:pt>
                <c:pt idx="47">
                  <c:v>-8.0460329541873747</c:v>
                </c:pt>
                <c:pt idx="48">
                  <c:v>-5.5001199546653146</c:v>
                </c:pt>
                <c:pt idx="49">
                  <c:v>-1.2246828442921431</c:v>
                </c:pt>
                <c:pt idx="50">
                  <c:v>-9.5956547019809548</c:v>
                </c:pt>
                <c:pt idx="51">
                  <c:v>-4.2167961025624034</c:v>
                </c:pt>
                <c:pt idx="52">
                  <c:v>-6.8634771573840956</c:v>
                </c:pt>
                <c:pt idx="53">
                  <c:v>-5.8903400452166874</c:v>
                </c:pt>
                <c:pt idx="54">
                  <c:v>-4.9837458772007155</c:v>
                </c:pt>
                <c:pt idx="55">
                  <c:v>-5.5327655135758418</c:v>
                </c:pt>
                <c:pt idx="56">
                  <c:v>-10.758368886770056</c:v>
                </c:pt>
                <c:pt idx="57">
                  <c:v>-1.7114167797020539</c:v>
                </c:pt>
                <c:pt idx="58">
                  <c:v>-11.322662305753422</c:v>
                </c:pt>
                <c:pt idx="59">
                  <c:v>-7.5367082121451974</c:v>
                </c:pt>
                <c:pt idx="60">
                  <c:v>-17.808883446819795</c:v>
                </c:pt>
                <c:pt idx="61">
                  <c:v>-14.122041690644881</c:v>
                </c:pt>
                <c:pt idx="62">
                  <c:v>-13.252937060364976</c:v>
                </c:pt>
                <c:pt idx="63">
                  <c:v>-9.7363738559408119</c:v>
                </c:pt>
                <c:pt idx="64">
                  <c:v>-29.77515011660423</c:v>
                </c:pt>
              </c:numCache>
            </c:numRef>
          </c:val>
        </c:ser>
        <c:ser>
          <c:idx val="6"/>
          <c:order val="3"/>
          <c:tx>
            <c:strRef>
              <c:f>'Data(I.2.15)'!$E$8</c:f>
              <c:strCache>
                <c:ptCount val="1"/>
                <c:pt idx="0">
                  <c:v>2. raven</c:v>
                </c:pt>
              </c:strCache>
            </c:strRef>
          </c:tx>
          <c:spPr>
            <a:solidFill>
              <a:srgbClr val="FF6600"/>
            </a:solidFill>
          </c:spPr>
          <c:cat>
            <c:strRef>
              <c:f>'Data(I.2.15)'!$A$11:$A$77</c:f>
              <c:strCache>
                <c:ptCount val="65"/>
                <c:pt idx="0">
                  <c:v>Šanghaj-Kitajska</c:v>
                </c:pt>
                <c:pt idx="1">
                  <c:v>Koreja</c:v>
                </c:pt>
                <c:pt idx="2">
                  <c:v>Finska</c:v>
                </c:pt>
                <c:pt idx="3">
                  <c:v>Hongkong-Kitajska</c:v>
                </c:pt>
                <c:pt idx="4">
                  <c:v>Kanada</c:v>
                </c:pt>
                <c:pt idx="5">
                  <c:v>Singapur</c:v>
                </c:pt>
                <c:pt idx="6">
                  <c:v>Estonija</c:v>
                </c:pt>
                <c:pt idx="7">
                  <c:v>Japonska</c:v>
                </c:pt>
                <c:pt idx="8">
                  <c:v>Avstralija</c:v>
                </c:pt>
                <c:pt idx="9">
                  <c:v>Nizozemska</c:v>
                </c:pt>
                <c:pt idx="10">
                  <c:v>Nova Zelandija</c:v>
                </c:pt>
                <c:pt idx="11">
                  <c:v>Macao-Kitajska</c:v>
                </c:pt>
                <c:pt idx="12">
                  <c:v>Norveška</c:v>
                </c:pt>
                <c:pt idx="13">
                  <c:v>Poljska</c:v>
                </c:pt>
                <c:pt idx="14">
                  <c:v>Danska</c:v>
                </c:pt>
                <c:pt idx="15">
                  <c:v>Kitajski Tajpej</c:v>
                </c:pt>
                <c:pt idx="16">
                  <c:v>Lihtenštajn</c:v>
                </c:pt>
                <c:pt idx="17">
                  <c:v>Švica</c:v>
                </c:pt>
                <c:pt idx="18">
                  <c:v>Islandija</c:v>
                </c:pt>
                <c:pt idx="19">
                  <c:v>Irska</c:v>
                </c:pt>
                <c:pt idx="20">
                  <c:v>Švedska</c:v>
                </c:pt>
                <c:pt idx="21">
                  <c:v>Madžarska</c:v>
                </c:pt>
                <c:pt idx="22">
                  <c:v>Latvija</c:v>
                </c:pt>
                <c:pt idx="23">
                  <c:v>ZDA</c:v>
                </c:pt>
                <c:pt idx="24">
                  <c:v>Portugalska</c:v>
                </c:pt>
                <c:pt idx="25">
                  <c:v>Belgija</c:v>
                </c:pt>
                <c:pt idx="26">
                  <c:v>Velika Britanija</c:v>
                </c:pt>
                <c:pt idx="27">
                  <c:v>Nemčija</c:v>
                </c:pt>
                <c:pt idx="28">
                  <c:v>Španija</c:v>
                </c:pt>
                <c:pt idx="29">
                  <c:v>Francija</c:v>
                </c:pt>
                <c:pt idx="30">
                  <c:v>Italija</c:v>
                </c:pt>
                <c:pt idx="31">
                  <c:v>Slovenija</c:v>
                </c:pt>
                <c:pt idx="32">
                  <c:v>Grčija</c:v>
                </c:pt>
                <c:pt idx="33">
                  <c:v>Slovaška</c:v>
                </c:pt>
                <c:pt idx="34">
                  <c:v>Hrvaška</c:v>
                </c:pt>
                <c:pt idx="35">
                  <c:v>Češka</c:v>
                </c:pt>
                <c:pt idx="36">
                  <c:v>Litva</c:v>
                </c:pt>
                <c:pt idx="37">
                  <c:v>Turčija</c:v>
                </c:pt>
                <c:pt idx="38">
                  <c:v>Luksemburg</c:v>
                </c:pt>
                <c:pt idx="39">
                  <c:v>Izrael</c:v>
                </c:pt>
                <c:pt idx="40">
                  <c:v>Rusija</c:v>
                </c:pt>
                <c:pt idx="41">
                  <c:v>Avstrija</c:v>
                </c:pt>
                <c:pt idx="42">
                  <c:v>Čile</c:v>
                </c:pt>
                <c:pt idx="43">
                  <c:v>Dubaj (UAE)</c:v>
                </c:pt>
                <c:pt idx="44">
                  <c:v>Srbija</c:v>
                </c:pt>
                <c:pt idx="45">
                  <c:v>Mehika</c:v>
                </c:pt>
                <c:pt idx="46">
                  <c:v>Romunija</c:v>
                </c:pt>
                <c:pt idx="47">
                  <c:v>Bolgarija</c:v>
                </c:pt>
                <c:pt idx="48">
                  <c:v>Urugvaj</c:v>
                </c:pt>
                <c:pt idx="49">
                  <c:v>Tajska</c:v>
                </c:pt>
                <c:pt idx="50">
                  <c:v>Trinidad in Tobago</c:v>
                </c:pt>
                <c:pt idx="51">
                  <c:v>Kolumbija</c:v>
                </c:pt>
                <c:pt idx="52">
                  <c:v>Jordanija</c:v>
                </c:pt>
                <c:pt idx="53">
                  <c:v>Črna Gora</c:v>
                </c:pt>
                <c:pt idx="54">
                  <c:v>Brazilija</c:v>
                </c:pt>
                <c:pt idx="55">
                  <c:v>Tunizija</c:v>
                </c:pt>
                <c:pt idx="56">
                  <c:v>Argentina</c:v>
                </c:pt>
                <c:pt idx="57">
                  <c:v>Indonezija</c:v>
                </c:pt>
                <c:pt idx="58">
                  <c:v>Albanija</c:v>
                </c:pt>
                <c:pt idx="59">
                  <c:v>Kazahstan</c:v>
                </c:pt>
                <c:pt idx="60">
                  <c:v>Katar</c:v>
                </c:pt>
                <c:pt idx="61">
                  <c:v>Peru</c:v>
                </c:pt>
                <c:pt idx="62">
                  <c:v>Panama</c:v>
                </c:pt>
                <c:pt idx="63">
                  <c:v>Azerbajdžan</c:v>
                </c:pt>
                <c:pt idx="64">
                  <c:v>Kirgizistan</c:v>
                </c:pt>
              </c:strCache>
            </c:strRef>
          </c:cat>
          <c:val>
            <c:numRef>
              <c:f>'Data(I.2.15)'!$E$11:$E$77</c:f>
              <c:numCache>
                <c:formatCode>0.0</c:formatCode>
                <c:ptCount val="65"/>
                <c:pt idx="0">
                  <c:v>13.272689660677926</c:v>
                </c:pt>
                <c:pt idx="1">
                  <c:v>15.413705327179676</c:v>
                </c:pt>
                <c:pt idx="2">
                  <c:v>16.694109409821227</c:v>
                </c:pt>
                <c:pt idx="3">
                  <c:v>16.055416986487529</c:v>
                </c:pt>
                <c:pt idx="4">
                  <c:v>20.210261630237532</c:v>
                </c:pt>
                <c:pt idx="5">
                  <c:v>18.519031160060745</c:v>
                </c:pt>
                <c:pt idx="6">
                  <c:v>25.625380828133189</c:v>
                </c:pt>
                <c:pt idx="7">
                  <c:v>17.956697503462689</c:v>
                </c:pt>
                <c:pt idx="8">
                  <c:v>20.419366593530629</c:v>
                </c:pt>
                <c:pt idx="9">
                  <c:v>24.746069963155829</c:v>
                </c:pt>
                <c:pt idx="10">
                  <c:v>19.318474709648935</c:v>
                </c:pt>
                <c:pt idx="11">
                  <c:v>30.570183881077789</c:v>
                </c:pt>
                <c:pt idx="12">
                  <c:v>23.622237487241712</c:v>
                </c:pt>
                <c:pt idx="13">
                  <c:v>24.498602004019105</c:v>
                </c:pt>
                <c:pt idx="14">
                  <c:v>26.028108399349726</c:v>
                </c:pt>
                <c:pt idx="15">
                  <c:v>24.615864179974796</c:v>
                </c:pt>
                <c:pt idx="16">
                  <c:v>24.010387207671329</c:v>
                </c:pt>
                <c:pt idx="17">
                  <c:v>22.710054091268535</c:v>
                </c:pt>
                <c:pt idx="18">
                  <c:v>22.155758583923429</c:v>
                </c:pt>
                <c:pt idx="19">
                  <c:v>23.256979143479775</c:v>
                </c:pt>
                <c:pt idx="20">
                  <c:v>23.476392323483129</c:v>
                </c:pt>
                <c:pt idx="21">
                  <c:v>23.750875210645891</c:v>
                </c:pt>
                <c:pt idx="22">
                  <c:v>28.793433153632467</c:v>
                </c:pt>
                <c:pt idx="23">
                  <c:v>24.410653701177626</c:v>
                </c:pt>
                <c:pt idx="24">
                  <c:v>26.354044635134084</c:v>
                </c:pt>
                <c:pt idx="25">
                  <c:v>20.292515064208221</c:v>
                </c:pt>
                <c:pt idx="26">
                  <c:v>24.887808455552229</c:v>
                </c:pt>
                <c:pt idx="27">
                  <c:v>22.221439773432529</c:v>
                </c:pt>
                <c:pt idx="28">
                  <c:v>26.837374907053995</c:v>
                </c:pt>
                <c:pt idx="29">
                  <c:v>21.096490653842732</c:v>
                </c:pt>
                <c:pt idx="30">
                  <c:v>24.048147330605161</c:v>
                </c:pt>
                <c:pt idx="31">
                  <c:v>25.623763033271189</c:v>
                </c:pt>
                <c:pt idx="32">
                  <c:v>25.55605710022969</c:v>
                </c:pt>
                <c:pt idx="33">
                  <c:v>28.112284250222597</c:v>
                </c:pt>
                <c:pt idx="34">
                  <c:v>27.370451187179306</c:v>
                </c:pt>
                <c:pt idx="35">
                  <c:v>27.425888097459591</c:v>
                </c:pt>
                <c:pt idx="36">
                  <c:v>30.016733999234123</c:v>
                </c:pt>
                <c:pt idx="37">
                  <c:v>32.170345579670425</c:v>
                </c:pt>
                <c:pt idx="38">
                  <c:v>23.981666515039176</c:v>
                </c:pt>
                <c:pt idx="39">
                  <c:v>22.487243743136489</c:v>
                </c:pt>
                <c:pt idx="40">
                  <c:v>31.567086190832431</c:v>
                </c:pt>
                <c:pt idx="41">
                  <c:v>24.081362829456431</c:v>
                </c:pt>
                <c:pt idx="42">
                  <c:v>33.180312281010011</c:v>
                </c:pt>
                <c:pt idx="43">
                  <c:v>25.429754609676671</c:v>
                </c:pt>
                <c:pt idx="44">
                  <c:v>33.235525772071476</c:v>
                </c:pt>
                <c:pt idx="45">
                  <c:v>32.976242405414894</c:v>
                </c:pt>
                <c:pt idx="46">
                  <c:v>31.629499380234652</c:v>
                </c:pt>
                <c:pt idx="47">
                  <c:v>23.438363819518816</c:v>
                </c:pt>
                <c:pt idx="48">
                  <c:v>27.973257123802398</c:v>
                </c:pt>
                <c:pt idx="49">
                  <c:v>36.809839994803731</c:v>
                </c:pt>
                <c:pt idx="50">
                  <c:v>25.047733906980959</c:v>
                </c:pt>
                <c:pt idx="51">
                  <c:v>30.627125271590387</c:v>
                </c:pt>
                <c:pt idx="52">
                  <c:v>31.818379117579887</c:v>
                </c:pt>
                <c:pt idx="53">
                  <c:v>28.045807621410535</c:v>
                </c:pt>
                <c:pt idx="54">
                  <c:v>27.119010521671594</c:v>
                </c:pt>
                <c:pt idx="55">
                  <c:v>31.500883796155531</c:v>
                </c:pt>
                <c:pt idx="56">
                  <c:v>25.406212445764648</c:v>
                </c:pt>
                <c:pt idx="57">
                  <c:v>34.310834597621927</c:v>
                </c:pt>
                <c:pt idx="58">
                  <c:v>25.621164897788091</c:v>
                </c:pt>
                <c:pt idx="59">
                  <c:v>24.126581539500517</c:v>
                </c:pt>
                <c:pt idx="60">
                  <c:v>18.345073174696431</c:v>
                </c:pt>
                <c:pt idx="61">
                  <c:v>22.070636148799089</c:v>
                </c:pt>
                <c:pt idx="62">
                  <c:v>20.711578048491031</c:v>
                </c:pt>
                <c:pt idx="63">
                  <c:v>21.490366529580289</c:v>
                </c:pt>
                <c:pt idx="64">
                  <c:v>11.5260858764731</c:v>
                </c:pt>
              </c:numCache>
            </c:numRef>
          </c:val>
        </c:ser>
        <c:ser>
          <c:idx val="8"/>
          <c:order val="4"/>
          <c:tx>
            <c:strRef>
              <c:f>'Data(I.2.15)'!$F$8</c:f>
              <c:strCache>
                <c:ptCount val="1"/>
                <c:pt idx="0">
                  <c:v>3. raven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cat>
            <c:strRef>
              <c:f>'Data(I.2.15)'!$A$11:$A$77</c:f>
              <c:strCache>
                <c:ptCount val="65"/>
                <c:pt idx="0">
                  <c:v>Šanghaj-Kitajska</c:v>
                </c:pt>
                <c:pt idx="1">
                  <c:v>Koreja</c:v>
                </c:pt>
                <c:pt idx="2">
                  <c:v>Finska</c:v>
                </c:pt>
                <c:pt idx="3">
                  <c:v>Hongkong-Kitajska</c:v>
                </c:pt>
                <c:pt idx="4">
                  <c:v>Kanada</c:v>
                </c:pt>
                <c:pt idx="5">
                  <c:v>Singapur</c:v>
                </c:pt>
                <c:pt idx="6">
                  <c:v>Estonija</c:v>
                </c:pt>
                <c:pt idx="7">
                  <c:v>Japonska</c:v>
                </c:pt>
                <c:pt idx="8">
                  <c:v>Avstralija</c:v>
                </c:pt>
                <c:pt idx="9">
                  <c:v>Nizozemska</c:v>
                </c:pt>
                <c:pt idx="10">
                  <c:v>Nova Zelandija</c:v>
                </c:pt>
                <c:pt idx="11">
                  <c:v>Macao-Kitajska</c:v>
                </c:pt>
                <c:pt idx="12">
                  <c:v>Norveška</c:v>
                </c:pt>
                <c:pt idx="13">
                  <c:v>Poljska</c:v>
                </c:pt>
                <c:pt idx="14">
                  <c:v>Danska</c:v>
                </c:pt>
                <c:pt idx="15">
                  <c:v>Kitajski Tajpej</c:v>
                </c:pt>
                <c:pt idx="16">
                  <c:v>Lihtenštajn</c:v>
                </c:pt>
                <c:pt idx="17">
                  <c:v>Švica</c:v>
                </c:pt>
                <c:pt idx="18">
                  <c:v>Islandija</c:v>
                </c:pt>
                <c:pt idx="19">
                  <c:v>Irska</c:v>
                </c:pt>
                <c:pt idx="20">
                  <c:v>Švedska</c:v>
                </c:pt>
                <c:pt idx="21">
                  <c:v>Madžarska</c:v>
                </c:pt>
                <c:pt idx="22">
                  <c:v>Latvija</c:v>
                </c:pt>
                <c:pt idx="23">
                  <c:v>ZDA</c:v>
                </c:pt>
                <c:pt idx="24">
                  <c:v>Portugalska</c:v>
                </c:pt>
                <c:pt idx="25">
                  <c:v>Belgija</c:v>
                </c:pt>
                <c:pt idx="26">
                  <c:v>Velika Britanija</c:v>
                </c:pt>
                <c:pt idx="27">
                  <c:v>Nemčija</c:v>
                </c:pt>
                <c:pt idx="28">
                  <c:v>Španija</c:v>
                </c:pt>
                <c:pt idx="29">
                  <c:v>Francija</c:v>
                </c:pt>
                <c:pt idx="30">
                  <c:v>Italija</c:v>
                </c:pt>
                <c:pt idx="31">
                  <c:v>Slovenija</c:v>
                </c:pt>
                <c:pt idx="32">
                  <c:v>Grčija</c:v>
                </c:pt>
                <c:pt idx="33">
                  <c:v>Slovaška</c:v>
                </c:pt>
                <c:pt idx="34">
                  <c:v>Hrvaška</c:v>
                </c:pt>
                <c:pt idx="35">
                  <c:v>Češka</c:v>
                </c:pt>
                <c:pt idx="36">
                  <c:v>Litva</c:v>
                </c:pt>
                <c:pt idx="37">
                  <c:v>Turčija</c:v>
                </c:pt>
                <c:pt idx="38">
                  <c:v>Luksemburg</c:v>
                </c:pt>
                <c:pt idx="39">
                  <c:v>Izrael</c:v>
                </c:pt>
                <c:pt idx="40">
                  <c:v>Rusija</c:v>
                </c:pt>
                <c:pt idx="41">
                  <c:v>Avstrija</c:v>
                </c:pt>
                <c:pt idx="42">
                  <c:v>Čile</c:v>
                </c:pt>
                <c:pt idx="43">
                  <c:v>Dubaj (UAE)</c:v>
                </c:pt>
                <c:pt idx="44">
                  <c:v>Srbija</c:v>
                </c:pt>
                <c:pt idx="45">
                  <c:v>Mehika</c:v>
                </c:pt>
                <c:pt idx="46">
                  <c:v>Romunija</c:v>
                </c:pt>
                <c:pt idx="47">
                  <c:v>Bolgarija</c:v>
                </c:pt>
                <c:pt idx="48">
                  <c:v>Urugvaj</c:v>
                </c:pt>
                <c:pt idx="49">
                  <c:v>Tajska</c:v>
                </c:pt>
                <c:pt idx="50">
                  <c:v>Trinidad in Tobago</c:v>
                </c:pt>
                <c:pt idx="51">
                  <c:v>Kolumbija</c:v>
                </c:pt>
                <c:pt idx="52">
                  <c:v>Jordanija</c:v>
                </c:pt>
                <c:pt idx="53">
                  <c:v>Črna Gora</c:v>
                </c:pt>
                <c:pt idx="54">
                  <c:v>Brazilija</c:v>
                </c:pt>
                <c:pt idx="55">
                  <c:v>Tunizija</c:v>
                </c:pt>
                <c:pt idx="56">
                  <c:v>Argentina</c:v>
                </c:pt>
                <c:pt idx="57">
                  <c:v>Indonezija</c:v>
                </c:pt>
                <c:pt idx="58">
                  <c:v>Albanija</c:v>
                </c:pt>
                <c:pt idx="59">
                  <c:v>Kazahstan</c:v>
                </c:pt>
                <c:pt idx="60">
                  <c:v>Katar</c:v>
                </c:pt>
                <c:pt idx="61">
                  <c:v>Peru</c:v>
                </c:pt>
                <c:pt idx="62">
                  <c:v>Panama</c:v>
                </c:pt>
                <c:pt idx="63">
                  <c:v>Azerbajdžan</c:v>
                </c:pt>
                <c:pt idx="64">
                  <c:v>Kirgizistan</c:v>
                </c:pt>
              </c:strCache>
            </c:strRef>
          </c:cat>
          <c:val>
            <c:numRef>
              <c:f>'Data(I.2.15)'!$F$11:$F$77</c:f>
              <c:numCache>
                <c:formatCode>0.0</c:formatCode>
                <c:ptCount val="65"/>
                <c:pt idx="0">
                  <c:v>28.514748040960189</c:v>
                </c:pt>
                <c:pt idx="1">
                  <c:v>32.986315682218155</c:v>
                </c:pt>
                <c:pt idx="2">
                  <c:v>30.102761087451288</c:v>
                </c:pt>
                <c:pt idx="3">
                  <c:v>31.397754145114131</c:v>
                </c:pt>
                <c:pt idx="4">
                  <c:v>29.964356471324653</c:v>
                </c:pt>
                <c:pt idx="5">
                  <c:v>27.585367413123517</c:v>
                </c:pt>
                <c:pt idx="6">
                  <c:v>33.754411540258857</c:v>
                </c:pt>
                <c:pt idx="7">
                  <c:v>28.002140169405603</c:v>
                </c:pt>
                <c:pt idx="8">
                  <c:v>28.498326149074799</c:v>
                </c:pt>
                <c:pt idx="9">
                  <c:v>27.594862872486328</c:v>
                </c:pt>
                <c:pt idx="10">
                  <c:v>25.781194343842806</c:v>
                </c:pt>
                <c:pt idx="11">
                  <c:v>34.804460853531864</c:v>
                </c:pt>
                <c:pt idx="12">
                  <c:v>30.876116710006215</c:v>
                </c:pt>
                <c:pt idx="13">
                  <c:v>31.009146193849592</c:v>
                </c:pt>
                <c:pt idx="14">
                  <c:v>33.102846094094645</c:v>
                </c:pt>
                <c:pt idx="15">
                  <c:v>33.547644641855975</c:v>
                </c:pt>
                <c:pt idx="16">
                  <c:v>31.053192132229029</c:v>
                </c:pt>
                <c:pt idx="17">
                  <c:v>29.730897625027911</c:v>
                </c:pt>
                <c:pt idx="18">
                  <c:v>30.636049075037427</c:v>
                </c:pt>
                <c:pt idx="19">
                  <c:v>30.577957620023131</c:v>
                </c:pt>
                <c:pt idx="20">
                  <c:v>29.752995150590291</c:v>
                </c:pt>
                <c:pt idx="21">
                  <c:v>31.04738504097222</c:v>
                </c:pt>
                <c:pt idx="22">
                  <c:v>33.488053001794157</c:v>
                </c:pt>
                <c:pt idx="23">
                  <c:v>27.557783785118875</c:v>
                </c:pt>
                <c:pt idx="24">
                  <c:v>31.611412378473286</c:v>
                </c:pt>
                <c:pt idx="25">
                  <c:v>25.84386701199983</c:v>
                </c:pt>
                <c:pt idx="26">
                  <c:v>28.812171086233747</c:v>
                </c:pt>
                <c:pt idx="27">
                  <c:v>28.847401658085591</c:v>
                </c:pt>
                <c:pt idx="28">
                  <c:v>32.604602120435011</c:v>
                </c:pt>
                <c:pt idx="29">
                  <c:v>27.20639347821843</c:v>
                </c:pt>
                <c:pt idx="30">
                  <c:v>28.871472224276491</c:v>
                </c:pt>
                <c:pt idx="31">
                  <c:v>29.249064265280094</c:v>
                </c:pt>
                <c:pt idx="32">
                  <c:v>29.306855178625035</c:v>
                </c:pt>
                <c:pt idx="33">
                  <c:v>28.52790924484249</c:v>
                </c:pt>
                <c:pt idx="34">
                  <c:v>30.56667300397708</c:v>
                </c:pt>
                <c:pt idx="35">
                  <c:v>27.027862134852231</c:v>
                </c:pt>
                <c:pt idx="36">
                  <c:v>28.588591618097421</c:v>
                </c:pt>
                <c:pt idx="37">
                  <c:v>29.088919842305746</c:v>
                </c:pt>
                <c:pt idx="38">
                  <c:v>27.020293684836709</c:v>
                </c:pt>
                <c:pt idx="39">
                  <c:v>25.469732179763504</c:v>
                </c:pt>
                <c:pt idx="40">
                  <c:v>26.781966766709878</c:v>
                </c:pt>
                <c:pt idx="41">
                  <c:v>26.005185996608631</c:v>
                </c:pt>
                <c:pt idx="42">
                  <c:v>25.642993387609369</c:v>
                </c:pt>
                <c:pt idx="43">
                  <c:v>23.470069652407716</c:v>
                </c:pt>
                <c:pt idx="44">
                  <c:v>25.272599458164901</c:v>
                </c:pt>
                <c:pt idx="45">
                  <c:v>21.249431042828427</c:v>
                </c:pt>
                <c:pt idx="46">
                  <c:v>21.170256449374961</c:v>
                </c:pt>
                <c:pt idx="47">
                  <c:v>21.827399456997444</c:v>
                </c:pt>
                <c:pt idx="48">
                  <c:v>20.260195874992029</c:v>
                </c:pt>
                <c:pt idx="49">
                  <c:v>16.72161822480053</c:v>
                </c:pt>
                <c:pt idx="50">
                  <c:v>18.969824155764002</c:v>
                </c:pt>
                <c:pt idx="51">
                  <c:v>17.095951307232635</c:v>
                </c:pt>
                <c:pt idx="52">
                  <c:v>16.463187718061089</c:v>
                </c:pt>
                <c:pt idx="53">
                  <c:v>16.839628858770912</c:v>
                </c:pt>
                <c:pt idx="54">
                  <c:v>15.935351410481969</c:v>
                </c:pt>
                <c:pt idx="55">
                  <c:v>15.051631176535496</c:v>
                </c:pt>
                <c:pt idx="56">
                  <c:v>15.989473296570729</c:v>
                </c:pt>
                <c:pt idx="57">
                  <c:v>11.243639489793647</c:v>
                </c:pt>
                <c:pt idx="58">
                  <c:v>14.430642208276026</c:v>
                </c:pt>
                <c:pt idx="59">
                  <c:v>13.074459020353412</c:v>
                </c:pt>
                <c:pt idx="60">
                  <c:v>11.086223371315448</c:v>
                </c:pt>
                <c:pt idx="61">
                  <c:v>10.073200382456035</c:v>
                </c:pt>
                <c:pt idx="62">
                  <c:v>10.137052595345175</c:v>
                </c:pt>
                <c:pt idx="63">
                  <c:v>5.2518173969383684</c:v>
                </c:pt>
                <c:pt idx="64">
                  <c:v>4.1760539162490895</c:v>
                </c:pt>
              </c:numCache>
            </c:numRef>
          </c:val>
        </c:ser>
        <c:ser>
          <c:idx val="10"/>
          <c:order val="5"/>
          <c:tx>
            <c:strRef>
              <c:f>'Data(I.2.15)'!$G$8</c:f>
              <c:strCache>
                <c:ptCount val="1"/>
                <c:pt idx="0">
                  <c:v>4. raven</c:v>
                </c:pt>
              </c:strCache>
            </c:strRef>
          </c:tx>
          <c:spPr>
            <a:solidFill>
              <a:srgbClr val="006600"/>
            </a:solidFill>
          </c:spPr>
          <c:cat>
            <c:strRef>
              <c:f>'Data(I.2.15)'!$A$11:$A$77</c:f>
              <c:strCache>
                <c:ptCount val="65"/>
                <c:pt idx="0">
                  <c:v>Šanghaj-Kitajska</c:v>
                </c:pt>
                <c:pt idx="1">
                  <c:v>Koreja</c:v>
                </c:pt>
                <c:pt idx="2">
                  <c:v>Finska</c:v>
                </c:pt>
                <c:pt idx="3">
                  <c:v>Hongkong-Kitajska</c:v>
                </c:pt>
                <c:pt idx="4">
                  <c:v>Kanada</c:v>
                </c:pt>
                <c:pt idx="5">
                  <c:v>Singapur</c:v>
                </c:pt>
                <c:pt idx="6">
                  <c:v>Estonija</c:v>
                </c:pt>
                <c:pt idx="7">
                  <c:v>Japonska</c:v>
                </c:pt>
                <c:pt idx="8">
                  <c:v>Avstralija</c:v>
                </c:pt>
                <c:pt idx="9">
                  <c:v>Nizozemska</c:v>
                </c:pt>
                <c:pt idx="10">
                  <c:v>Nova Zelandija</c:v>
                </c:pt>
                <c:pt idx="11">
                  <c:v>Macao-Kitajska</c:v>
                </c:pt>
                <c:pt idx="12">
                  <c:v>Norveška</c:v>
                </c:pt>
                <c:pt idx="13">
                  <c:v>Poljska</c:v>
                </c:pt>
                <c:pt idx="14">
                  <c:v>Danska</c:v>
                </c:pt>
                <c:pt idx="15">
                  <c:v>Kitajski Tajpej</c:v>
                </c:pt>
                <c:pt idx="16">
                  <c:v>Lihtenštajn</c:v>
                </c:pt>
                <c:pt idx="17">
                  <c:v>Švica</c:v>
                </c:pt>
                <c:pt idx="18">
                  <c:v>Islandija</c:v>
                </c:pt>
                <c:pt idx="19">
                  <c:v>Irska</c:v>
                </c:pt>
                <c:pt idx="20">
                  <c:v>Švedska</c:v>
                </c:pt>
                <c:pt idx="21">
                  <c:v>Madžarska</c:v>
                </c:pt>
                <c:pt idx="22">
                  <c:v>Latvija</c:v>
                </c:pt>
                <c:pt idx="23">
                  <c:v>ZDA</c:v>
                </c:pt>
                <c:pt idx="24">
                  <c:v>Portugalska</c:v>
                </c:pt>
                <c:pt idx="25">
                  <c:v>Belgija</c:v>
                </c:pt>
                <c:pt idx="26">
                  <c:v>Velika Britanija</c:v>
                </c:pt>
                <c:pt idx="27">
                  <c:v>Nemčija</c:v>
                </c:pt>
                <c:pt idx="28">
                  <c:v>Španija</c:v>
                </c:pt>
                <c:pt idx="29">
                  <c:v>Francija</c:v>
                </c:pt>
                <c:pt idx="30">
                  <c:v>Italija</c:v>
                </c:pt>
                <c:pt idx="31">
                  <c:v>Slovenija</c:v>
                </c:pt>
                <c:pt idx="32">
                  <c:v>Grčija</c:v>
                </c:pt>
                <c:pt idx="33">
                  <c:v>Slovaška</c:v>
                </c:pt>
                <c:pt idx="34">
                  <c:v>Hrvaška</c:v>
                </c:pt>
                <c:pt idx="35">
                  <c:v>Češka</c:v>
                </c:pt>
                <c:pt idx="36">
                  <c:v>Litva</c:v>
                </c:pt>
                <c:pt idx="37">
                  <c:v>Turčija</c:v>
                </c:pt>
                <c:pt idx="38">
                  <c:v>Luksemburg</c:v>
                </c:pt>
                <c:pt idx="39">
                  <c:v>Izrael</c:v>
                </c:pt>
                <c:pt idx="40">
                  <c:v>Rusija</c:v>
                </c:pt>
                <c:pt idx="41">
                  <c:v>Avstrija</c:v>
                </c:pt>
                <c:pt idx="42">
                  <c:v>Čile</c:v>
                </c:pt>
                <c:pt idx="43">
                  <c:v>Dubaj (UAE)</c:v>
                </c:pt>
                <c:pt idx="44">
                  <c:v>Srbija</c:v>
                </c:pt>
                <c:pt idx="45">
                  <c:v>Mehika</c:v>
                </c:pt>
                <c:pt idx="46">
                  <c:v>Romunija</c:v>
                </c:pt>
                <c:pt idx="47">
                  <c:v>Bolgarija</c:v>
                </c:pt>
                <c:pt idx="48">
                  <c:v>Urugvaj</c:v>
                </c:pt>
                <c:pt idx="49">
                  <c:v>Tajska</c:v>
                </c:pt>
                <c:pt idx="50">
                  <c:v>Trinidad in Tobago</c:v>
                </c:pt>
                <c:pt idx="51">
                  <c:v>Kolumbija</c:v>
                </c:pt>
                <c:pt idx="52">
                  <c:v>Jordanija</c:v>
                </c:pt>
                <c:pt idx="53">
                  <c:v>Črna Gora</c:v>
                </c:pt>
                <c:pt idx="54">
                  <c:v>Brazilija</c:v>
                </c:pt>
                <c:pt idx="55">
                  <c:v>Tunizija</c:v>
                </c:pt>
                <c:pt idx="56">
                  <c:v>Argentina</c:v>
                </c:pt>
                <c:pt idx="57">
                  <c:v>Indonezija</c:v>
                </c:pt>
                <c:pt idx="58">
                  <c:v>Albanija</c:v>
                </c:pt>
                <c:pt idx="59">
                  <c:v>Kazahstan</c:v>
                </c:pt>
                <c:pt idx="60">
                  <c:v>Katar</c:v>
                </c:pt>
                <c:pt idx="61">
                  <c:v>Peru</c:v>
                </c:pt>
                <c:pt idx="62">
                  <c:v>Panama</c:v>
                </c:pt>
                <c:pt idx="63">
                  <c:v>Azerbajdžan</c:v>
                </c:pt>
                <c:pt idx="64">
                  <c:v>Kirgizistan</c:v>
                </c:pt>
              </c:strCache>
            </c:strRef>
          </c:cat>
          <c:val>
            <c:numRef>
              <c:f>'Data(I.2.15)'!$G$11:$G$77</c:f>
              <c:numCache>
                <c:formatCode>0.0</c:formatCode>
                <c:ptCount val="65"/>
                <c:pt idx="0">
                  <c:v>34.665168797467913</c:v>
                </c:pt>
                <c:pt idx="1">
                  <c:v>32.905859286835081</c:v>
                </c:pt>
                <c:pt idx="2">
                  <c:v>30.593548235115612</c:v>
                </c:pt>
                <c:pt idx="3">
                  <c:v>31.8343025494047</c:v>
                </c:pt>
                <c:pt idx="4">
                  <c:v>26.782918808677689</c:v>
                </c:pt>
                <c:pt idx="5">
                  <c:v>25.718288133858731</c:v>
                </c:pt>
                <c:pt idx="6">
                  <c:v>21.23737483919161</c:v>
                </c:pt>
                <c:pt idx="7">
                  <c:v>27.023938947981652</c:v>
                </c:pt>
                <c:pt idx="8">
                  <c:v>24.066487607769073</c:v>
                </c:pt>
                <c:pt idx="9">
                  <c:v>23.535553538683207</c:v>
                </c:pt>
                <c:pt idx="10">
                  <c:v>24.823030528992387</c:v>
                </c:pt>
                <c:pt idx="11">
                  <c:v>16.871335504567146</c:v>
                </c:pt>
                <c:pt idx="12">
                  <c:v>22.095568713438595</c:v>
                </c:pt>
                <c:pt idx="13">
                  <c:v>22.251525507750859</c:v>
                </c:pt>
                <c:pt idx="14">
                  <c:v>20.947877469788995</c:v>
                </c:pt>
                <c:pt idx="15">
                  <c:v>21.004212552611929</c:v>
                </c:pt>
                <c:pt idx="16">
                  <c:v>24.623169143988775</c:v>
                </c:pt>
                <c:pt idx="17">
                  <c:v>22.64739655889219</c:v>
                </c:pt>
                <c:pt idx="18">
                  <c:v>21.868922825688788</c:v>
                </c:pt>
                <c:pt idx="19">
                  <c:v>21.935321584284189</c:v>
                </c:pt>
                <c:pt idx="20">
                  <c:v>20.299081361637253</c:v>
                </c:pt>
                <c:pt idx="21">
                  <c:v>21.590755658541088</c:v>
                </c:pt>
                <c:pt idx="22">
                  <c:v>17.194177712240801</c:v>
                </c:pt>
                <c:pt idx="23">
                  <c:v>20.553615952479507</c:v>
                </c:pt>
                <c:pt idx="24">
                  <c:v>19.611840573209371</c:v>
                </c:pt>
                <c:pt idx="25">
                  <c:v>24.937221098614131</c:v>
                </c:pt>
                <c:pt idx="26">
                  <c:v>19.825297332691289</c:v>
                </c:pt>
                <c:pt idx="27">
                  <c:v>22.826217564661889</c:v>
                </c:pt>
                <c:pt idx="28">
                  <c:v>17.654902922670235</c:v>
                </c:pt>
                <c:pt idx="29">
                  <c:v>22.380359734450746</c:v>
                </c:pt>
                <c:pt idx="30">
                  <c:v>20.243484107783829</c:v>
                </c:pt>
                <c:pt idx="31">
                  <c:v>19.331626902607887</c:v>
                </c:pt>
                <c:pt idx="32">
                  <c:v>18.201086158403768</c:v>
                </c:pt>
                <c:pt idx="33">
                  <c:v>16.689869037189329</c:v>
                </c:pt>
                <c:pt idx="34">
                  <c:v>16.436091268514144</c:v>
                </c:pt>
                <c:pt idx="35">
                  <c:v>17.378488969899848</c:v>
                </c:pt>
                <c:pt idx="36">
                  <c:v>14.106776794400409</c:v>
                </c:pt>
                <c:pt idx="37">
                  <c:v>12.359594155842579</c:v>
                </c:pt>
                <c:pt idx="38">
                  <c:v>17.290601117109127</c:v>
                </c:pt>
                <c:pt idx="39">
                  <c:v>18.065660147040013</c:v>
                </c:pt>
                <c:pt idx="40">
                  <c:v>11.131376174615335</c:v>
                </c:pt>
                <c:pt idx="41">
                  <c:v>17.437278589688535</c:v>
                </c:pt>
                <c:pt idx="42">
                  <c:v>9.3389772848778119</c:v>
                </c:pt>
                <c:pt idx="43">
                  <c:v>14.753185809894656</c:v>
                </c:pt>
                <c:pt idx="44">
                  <c:v>7.8632346163529645</c:v>
                </c:pt>
                <c:pt idx="45">
                  <c:v>5.2794277266276524</c:v>
                </c:pt>
                <c:pt idx="46">
                  <c:v>6.0847780434413714</c:v>
                </c:pt>
                <c:pt idx="47">
                  <c:v>10.965215477906026</c:v>
                </c:pt>
                <c:pt idx="48">
                  <c:v>8.1079930175847128</c:v>
                </c:pt>
                <c:pt idx="49">
                  <c:v>3.308133642172562</c:v>
                </c:pt>
                <c:pt idx="50">
                  <c:v>8.9252443060532247</c:v>
                </c:pt>
                <c:pt idx="51">
                  <c:v>4.6117119364950536</c:v>
                </c:pt>
                <c:pt idx="52">
                  <c:v>3.4480436630681952</c:v>
                </c:pt>
                <c:pt idx="53">
                  <c:v>4.9579132427013946</c:v>
                </c:pt>
                <c:pt idx="54">
                  <c:v>6.0816383065190873</c:v>
                </c:pt>
                <c:pt idx="55">
                  <c:v>3.0803113597070415</c:v>
                </c:pt>
                <c:pt idx="56">
                  <c:v>6.0421301318661955</c:v>
                </c:pt>
                <c:pt idx="57">
                  <c:v>1.007269639475235</c:v>
                </c:pt>
                <c:pt idx="58">
                  <c:v>3.1142411459274402</c:v>
                </c:pt>
                <c:pt idx="59">
                  <c:v>3.7432455438606609</c:v>
                </c:pt>
                <c:pt idx="60">
                  <c:v>5.3857265133349896</c:v>
                </c:pt>
                <c:pt idx="61">
                  <c:v>2.6011364770330614</c:v>
                </c:pt>
                <c:pt idx="62">
                  <c:v>3.3507085590121877</c:v>
                </c:pt>
                <c:pt idx="63">
                  <c:v>0.45669869186872292</c:v>
                </c:pt>
                <c:pt idx="64">
                  <c:v>0.96810828859645071</c:v>
                </c:pt>
              </c:numCache>
            </c:numRef>
          </c:val>
        </c:ser>
        <c:ser>
          <c:idx val="12"/>
          <c:order val="6"/>
          <c:tx>
            <c:strRef>
              <c:f>'Data(I.2.15)'!$H$8</c:f>
              <c:strCache>
                <c:ptCount val="1"/>
                <c:pt idx="0">
                  <c:v>5. raven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'Data(I.2.15)'!$A$11:$A$77</c:f>
              <c:strCache>
                <c:ptCount val="65"/>
                <c:pt idx="0">
                  <c:v>Šanghaj-Kitajska</c:v>
                </c:pt>
                <c:pt idx="1">
                  <c:v>Koreja</c:v>
                </c:pt>
                <c:pt idx="2">
                  <c:v>Finska</c:v>
                </c:pt>
                <c:pt idx="3">
                  <c:v>Hongkong-Kitajska</c:v>
                </c:pt>
                <c:pt idx="4">
                  <c:v>Kanada</c:v>
                </c:pt>
                <c:pt idx="5">
                  <c:v>Singapur</c:v>
                </c:pt>
                <c:pt idx="6">
                  <c:v>Estonija</c:v>
                </c:pt>
                <c:pt idx="7">
                  <c:v>Japonska</c:v>
                </c:pt>
                <c:pt idx="8">
                  <c:v>Avstralija</c:v>
                </c:pt>
                <c:pt idx="9">
                  <c:v>Nizozemska</c:v>
                </c:pt>
                <c:pt idx="10">
                  <c:v>Nova Zelandija</c:v>
                </c:pt>
                <c:pt idx="11">
                  <c:v>Macao-Kitajska</c:v>
                </c:pt>
                <c:pt idx="12">
                  <c:v>Norveška</c:v>
                </c:pt>
                <c:pt idx="13">
                  <c:v>Poljska</c:v>
                </c:pt>
                <c:pt idx="14">
                  <c:v>Danska</c:v>
                </c:pt>
                <c:pt idx="15">
                  <c:v>Kitajski Tajpej</c:v>
                </c:pt>
                <c:pt idx="16">
                  <c:v>Lihtenštajn</c:v>
                </c:pt>
                <c:pt idx="17">
                  <c:v>Švica</c:v>
                </c:pt>
                <c:pt idx="18">
                  <c:v>Islandija</c:v>
                </c:pt>
                <c:pt idx="19">
                  <c:v>Irska</c:v>
                </c:pt>
                <c:pt idx="20">
                  <c:v>Švedska</c:v>
                </c:pt>
                <c:pt idx="21">
                  <c:v>Madžarska</c:v>
                </c:pt>
                <c:pt idx="22">
                  <c:v>Latvija</c:v>
                </c:pt>
                <c:pt idx="23">
                  <c:v>ZDA</c:v>
                </c:pt>
                <c:pt idx="24">
                  <c:v>Portugalska</c:v>
                </c:pt>
                <c:pt idx="25">
                  <c:v>Belgija</c:v>
                </c:pt>
                <c:pt idx="26">
                  <c:v>Velika Britanija</c:v>
                </c:pt>
                <c:pt idx="27">
                  <c:v>Nemčija</c:v>
                </c:pt>
                <c:pt idx="28">
                  <c:v>Španija</c:v>
                </c:pt>
                <c:pt idx="29">
                  <c:v>Francija</c:v>
                </c:pt>
                <c:pt idx="30">
                  <c:v>Italija</c:v>
                </c:pt>
                <c:pt idx="31">
                  <c:v>Slovenija</c:v>
                </c:pt>
                <c:pt idx="32">
                  <c:v>Grčija</c:v>
                </c:pt>
                <c:pt idx="33">
                  <c:v>Slovaška</c:v>
                </c:pt>
                <c:pt idx="34">
                  <c:v>Hrvaška</c:v>
                </c:pt>
                <c:pt idx="35">
                  <c:v>Češka</c:v>
                </c:pt>
                <c:pt idx="36">
                  <c:v>Litva</c:v>
                </c:pt>
                <c:pt idx="37">
                  <c:v>Turčija</c:v>
                </c:pt>
                <c:pt idx="38">
                  <c:v>Luksemburg</c:v>
                </c:pt>
                <c:pt idx="39">
                  <c:v>Izrael</c:v>
                </c:pt>
                <c:pt idx="40">
                  <c:v>Rusija</c:v>
                </c:pt>
                <c:pt idx="41">
                  <c:v>Avstrija</c:v>
                </c:pt>
                <c:pt idx="42">
                  <c:v>Čile</c:v>
                </c:pt>
                <c:pt idx="43">
                  <c:v>Dubaj (UAE)</c:v>
                </c:pt>
                <c:pt idx="44">
                  <c:v>Srbija</c:v>
                </c:pt>
                <c:pt idx="45">
                  <c:v>Mehika</c:v>
                </c:pt>
                <c:pt idx="46">
                  <c:v>Romunija</c:v>
                </c:pt>
                <c:pt idx="47">
                  <c:v>Bolgarija</c:v>
                </c:pt>
                <c:pt idx="48">
                  <c:v>Urugvaj</c:v>
                </c:pt>
                <c:pt idx="49">
                  <c:v>Tajska</c:v>
                </c:pt>
                <c:pt idx="50">
                  <c:v>Trinidad in Tobago</c:v>
                </c:pt>
                <c:pt idx="51">
                  <c:v>Kolumbija</c:v>
                </c:pt>
                <c:pt idx="52">
                  <c:v>Jordanija</c:v>
                </c:pt>
                <c:pt idx="53">
                  <c:v>Črna Gora</c:v>
                </c:pt>
                <c:pt idx="54">
                  <c:v>Brazilija</c:v>
                </c:pt>
                <c:pt idx="55">
                  <c:v>Tunizija</c:v>
                </c:pt>
                <c:pt idx="56">
                  <c:v>Argentina</c:v>
                </c:pt>
                <c:pt idx="57">
                  <c:v>Indonezija</c:v>
                </c:pt>
                <c:pt idx="58">
                  <c:v>Albanija</c:v>
                </c:pt>
                <c:pt idx="59">
                  <c:v>Kazahstan</c:v>
                </c:pt>
                <c:pt idx="60">
                  <c:v>Katar</c:v>
                </c:pt>
                <c:pt idx="61">
                  <c:v>Peru</c:v>
                </c:pt>
                <c:pt idx="62">
                  <c:v>Panama</c:v>
                </c:pt>
                <c:pt idx="63">
                  <c:v>Azerbajdžan</c:v>
                </c:pt>
                <c:pt idx="64">
                  <c:v>Kirgizistan</c:v>
                </c:pt>
              </c:strCache>
            </c:strRef>
          </c:cat>
          <c:val>
            <c:numRef>
              <c:f>'Data(I.2.15)'!$H$11:$H$77</c:f>
              <c:numCache>
                <c:formatCode>0.0</c:formatCode>
                <c:ptCount val="65"/>
                <c:pt idx="0">
                  <c:v>17.049504966378567</c:v>
                </c:pt>
                <c:pt idx="1">
                  <c:v>11.850151268146504</c:v>
                </c:pt>
                <c:pt idx="2">
                  <c:v>12.88927593185692</c:v>
                </c:pt>
                <c:pt idx="3">
                  <c:v>11.212680168741571</c:v>
                </c:pt>
                <c:pt idx="4">
                  <c:v>10.956662080817884</c:v>
                </c:pt>
                <c:pt idx="5">
                  <c:v>13.064131526379525</c:v>
                </c:pt>
                <c:pt idx="6">
                  <c:v>5.40038621008327</c:v>
                </c:pt>
                <c:pt idx="7">
                  <c:v>11.485721078389124</c:v>
                </c:pt>
                <c:pt idx="8">
                  <c:v>10.671470458421789</c:v>
                </c:pt>
                <c:pt idx="9">
                  <c:v>9.0611656533669667</c:v>
                </c:pt>
                <c:pt idx="10">
                  <c:v>12.879537975975746</c:v>
                </c:pt>
                <c:pt idx="11">
                  <c:v>2.8015077149005752</c:v>
                </c:pt>
                <c:pt idx="12">
                  <c:v>7.6087023786028443</c:v>
                </c:pt>
                <c:pt idx="13">
                  <c:v>6.5402099436895824</c:v>
                </c:pt>
                <c:pt idx="14">
                  <c:v>4.3967128767619617</c:v>
                </c:pt>
                <c:pt idx="15">
                  <c:v>4.7815465131169219</c:v>
                </c:pt>
                <c:pt idx="16">
                  <c:v>4.2362990953854078</c:v>
                </c:pt>
                <c:pt idx="17">
                  <c:v>7.3766114483677816</c:v>
                </c:pt>
                <c:pt idx="18">
                  <c:v>7.5062607795795824</c:v>
                </c:pt>
                <c:pt idx="19">
                  <c:v>6.2933241563202875</c:v>
                </c:pt>
                <c:pt idx="20">
                  <c:v>7.7051392947722874</c:v>
                </c:pt>
                <c:pt idx="21">
                  <c:v>5.7885102302071765</c:v>
                </c:pt>
                <c:pt idx="22">
                  <c:v>2.8685012219944017</c:v>
                </c:pt>
                <c:pt idx="23">
                  <c:v>8.3532835116768727</c:v>
                </c:pt>
                <c:pt idx="24">
                  <c:v>4.5746972195031423</c:v>
                </c:pt>
                <c:pt idx="25">
                  <c:v>10.078203199814919</c:v>
                </c:pt>
                <c:pt idx="26">
                  <c:v>7.0374465641404305</c:v>
                </c:pt>
                <c:pt idx="27">
                  <c:v>7.0012725285810324</c:v>
                </c:pt>
                <c:pt idx="28">
                  <c:v>3.1822661442492177</c:v>
                </c:pt>
                <c:pt idx="29">
                  <c:v>8.4748712413214999</c:v>
                </c:pt>
                <c:pt idx="30">
                  <c:v>5.3789893272988785</c:v>
                </c:pt>
                <c:pt idx="31">
                  <c:v>4.3403086648147404</c:v>
                </c:pt>
                <c:pt idx="32">
                  <c:v>5.0081791238595024</c:v>
                </c:pt>
                <c:pt idx="33">
                  <c:v>4.2232871358055704</c:v>
                </c:pt>
                <c:pt idx="34">
                  <c:v>3.0583101400256392</c:v>
                </c:pt>
                <c:pt idx="35">
                  <c:v>4.7176403662440896</c:v>
                </c:pt>
                <c:pt idx="36">
                  <c:v>2.7753980961635509</c:v>
                </c:pt>
                <c:pt idx="37">
                  <c:v>1.8443388682295629</c:v>
                </c:pt>
                <c:pt idx="38">
                  <c:v>5.1990389154798509</c:v>
                </c:pt>
                <c:pt idx="39">
                  <c:v>6.4162416852142679</c:v>
                </c:pt>
                <c:pt idx="40">
                  <c:v>2.8220750780860397</c:v>
                </c:pt>
                <c:pt idx="41">
                  <c:v>4.5355525873225382</c:v>
                </c:pt>
                <c:pt idx="42">
                  <c:v>1.256387639429366</c:v>
                </c:pt>
                <c:pt idx="43">
                  <c:v>4.8310444106462329</c:v>
                </c:pt>
                <c:pt idx="44">
                  <c:v>0.79015549301153065</c:v>
                </c:pt>
                <c:pt idx="45">
                  <c:v>0.39530029430894337</c:v>
                </c:pt>
                <c:pt idx="46">
                  <c:v>0.70335190296486461</c:v>
                </c:pt>
                <c:pt idx="47">
                  <c:v>2.594706407747275</c:v>
                </c:pt>
                <c:pt idx="48">
                  <c:v>1.6605026242877865</c:v>
                </c:pt>
                <c:pt idx="49">
                  <c:v>0.28813799978301985</c:v>
                </c:pt>
                <c:pt idx="50">
                  <c:v>2.0848371246124282</c:v>
                </c:pt>
                <c:pt idx="51">
                  <c:v>0.53617871402766759</c:v>
                </c:pt>
                <c:pt idx="52">
                  <c:v>0.23574625259446849</c:v>
                </c:pt>
                <c:pt idx="53">
                  <c:v>0.58913491974007459</c:v>
                </c:pt>
                <c:pt idx="54">
                  <c:v>1.2067322741385005</c:v>
                </c:pt>
                <c:pt idx="55">
                  <c:v>0.20247806302404051</c:v>
                </c:pt>
                <c:pt idx="56">
                  <c:v>0.91526751244778171</c:v>
                </c:pt>
                <c:pt idx="57">
                  <c:v>1.6355367700000002E-2</c:v>
                </c:pt>
                <c:pt idx="58">
                  <c:v>0.16387574091085505</c:v>
                </c:pt>
                <c:pt idx="59">
                  <c:v>0.35576800259067032</c:v>
                </c:pt>
                <c:pt idx="60">
                  <c:v>1.5132031017542893</c:v>
                </c:pt>
                <c:pt idx="61">
                  <c:v>0.44515393052360075</c:v>
                </c:pt>
                <c:pt idx="62">
                  <c:v>0.51968652132281057</c:v>
                </c:pt>
                <c:pt idx="63">
                  <c:v>1.2567379280840845E-2</c:v>
                </c:pt>
                <c:pt idx="64">
                  <c:v>0.10836993460694468</c:v>
                </c:pt>
              </c:numCache>
            </c:numRef>
          </c:val>
        </c:ser>
        <c:ser>
          <c:idx val="14"/>
          <c:order val="7"/>
          <c:tx>
            <c:strRef>
              <c:f>'Data(I.2.15)'!$I$8:$J$8</c:f>
              <c:strCache>
                <c:ptCount val="1"/>
                <c:pt idx="0">
                  <c:v>6. raven</c:v>
                </c:pt>
              </c:strCache>
            </c:strRef>
          </c:tx>
          <c:spPr>
            <a:solidFill>
              <a:srgbClr val="00FF00"/>
            </a:solidFill>
          </c:spPr>
          <c:cat>
            <c:strRef>
              <c:f>'Data(I.2.15)'!$A$11:$A$77</c:f>
              <c:strCache>
                <c:ptCount val="65"/>
                <c:pt idx="0">
                  <c:v>Šanghaj-Kitajska</c:v>
                </c:pt>
                <c:pt idx="1">
                  <c:v>Koreja</c:v>
                </c:pt>
                <c:pt idx="2">
                  <c:v>Finska</c:v>
                </c:pt>
                <c:pt idx="3">
                  <c:v>Hongkong-Kitajska</c:v>
                </c:pt>
                <c:pt idx="4">
                  <c:v>Kanada</c:v>
                </c:pt>
                <c:pt idx="5">
                  <c:v>Singapur</c:v>
                </c:pt>
                <c:pt idx="6">
                  <c:v>Estonija</c:v>
                </c:pt>
                <c:pt idx="7">
                  <c:v>Japonska</c:v>
                </c:pt>
                <c:pt idx="8">
                  <c:v>Avstralija</c:v>
                </c:pt>
                <c:pt idx="9">
                  <c:v>Nizozemska</c:v>
                </c:pt>
                <c:pt idx="10">
                  <c:v>Nova Zelandija</c:v>
                </c:pt>
                <c:pt idx="11">
                  <c:v>Macao-Kitajska</c:v>
                </c:pt>
                <c:pt idx="12">
                  <c:v>Norveška</c:v>
                </c:pt>
                <c:pt idx="13">
                  <c:v>Poljska</c:v>
                </c:pt>
                <c:pt idx="14">
                  <c:v>Danska</c:v>
                </c:pt>
                <c:pt idx="15">
                  <c:v>Kitajski Tajpej</c:v>
                </c:pt>
                <c:pt idx="16">
                  <c:v>Lihtenštajn</c:v>
                </c:pt>
                <c:pt idx="17">
                  <c:v>Švica</c:v>
                </c:pt>
                <c:pt idx="18">
                  <c:v>Islandija</c:v>
                </c:pt>
                <c:pt idx="19">
                  <c:v>Irska</c:v>
                </c:pt>
                <c:pt idx="20">
                  <c:v>Švedska</c:v>
                </c:pt>
                <c:pt idx="21">
                  <c:v>Madžarska</c:v>
                </c:pt>
                <c:pt idx="22">
                  <c:v>Latvija</c:v>
                </c:pt>
                <c:pt idx="23">
                  <c:v>ZDA</c:v>
                </c:pt>
                <c:pt idx="24">
                  <c:v>Portugalska</c:v>
                </c:pt>
                <c:pt idx="25">
                  <c:v>Belgija</c:v>
                </c:pt>
                <c:pt idx="26">
                  <c:v>Velika Britanija</c:v>
                </c:pt>
                <c:pt idx="27">
                  <c:v>Nemčija</c:v>
                </c:pt>
                <c:pt idx="28">
                  <c:v>Španija</c:v>
                </c:pt>
                <c:pt idx="29">
                  <c:v>Francija</c:v>
                </c:pt>
                <c:pt idx="30">
                  <c:v>Italija</c:v>
                </c:pt>
                <c:pt idx="31">
                  <c:v>Slovenija</c:v>
                </c:pt>
                <c:pt idx="32">
                  <c:v>Grčija</c:v>
                </c:pt>
                <c:pt idx="33">
                  <c:v>Slovaška</c:v>
                </c:pt>
                <c:pt idx="34">
                  <c:v>Hrvaška</c:v>
                </c:pt>
                <c:pt idx="35">
                  <c:v>Češka</c:v>
                </c:pt>
                <c:pt idx="36">
                  <c:v>Litva</c:v>
                </c:pt>
                <c:pt idx="37">
                  <c:v>Turčija</c:v>
                </c:pt>
                <c:pt idx="38">
                  <c:v>Luksemburg</c:v>
                </c:pt>
                <c:pt idx="39">
                  <c:v>Izrael</c:v>
                </c:pt>
                <c:pt idx="40">
                  <c:v>Rusija</c:v>
                </c:pt>
                <c:pt idx="41">
                  <c:v>Avstrija</c:v>
                </c:pt>
                <c:pt idx="42">
                  <c:v>Čile</c:v>
                </c:pt>
                <c:pt idx="43">
                  <c:v>Dubaj (UAE)</c:v>
                </c:pt>
                <c:pt idx="44">
                  <c:v>Srbija</c:v>
                </c:pt>
                <c:pt idx="45">
                  <c:v>Mehika</c:v>
                </c:pt>
                <c:pt idx="46">
                  <c:v>Romunija</c:v>
                </c:pt>
                <c:pt idx="47">
                  <c:v>Bolgarija</c:v>
                </c:pt>
                <c:pt idx="48">
                  <c:v>Urugvaj</c:v>
                </c:pt>
                <c:pt idx="49">
                  <c:v>Tajska</c:v>
                </c:pt>
                <c:pt idx="50">
                  <c:v>Trinidad in Tobago</c:v>
                </c:pt>
                <c:pt idx="51">
                  <c:v>Kolumbija</c:v>
                </c:pt>
                <c:pt idx="52">
                  <c:v>Jordanija</c:v>
                </c:pt>
                <c:pt idx="53">
                  <c:v>Črna Gora</c:v>
                </c:pt>
                <c:pt idx="54">
                  <c:v>Brazilija</c:v>
                </c:pt>
                <c:pt idx="55">
                  <c:v>Tunizija</c:v>
                </c:pt>
                <c:pt idx="56">
                  <c:v>Argentina</c:v>
                </c:pt>
                <c:pt idx="57">
                  <c:v>Indonezija</c:v>
                </c:pt>
                <c:pt idx="58">
                  <c:v>Albanija</c:v>
                </c:pt>
                <c:pt idx="59">
                  <c:v>Kazahstan</c:v>
                </c:pt>
                <c:pt idx="60">
                  <c:v>Katar</c:v>
                </c:pt>
                <c:pt idx="61">
                  <c:v>Peru</c:v>
                </c:pt>
                <c:pt idx="62">
                  <c:v>Panama</c:v>
                </c:pt>
                <c:pt idx="63">
                  <c:v>Azerbajdžan</c:v>
                </c:pt>
                <c:pt idx="64">
                  <c:v>Kirgizistan</c:v>
                </c:pt>
              </c:strCache>
            </c:strRef>
          </c:cat>
          <c:val>
            <c:numRef>
              <c:f>'Data(I.2.15)'!$I$11:$I$77</c:f>
              <c:numCache>
                <c:formatCode>0.0</c:formatCode>
                <c:ptCount val="65"/>
                <c:pt idx="0">
                  <c:v>2.4430367992785311</c:v>
                </c:pt>
                <c:pt idx="1">
                  <c:v>1.0499514282272306</c:v>
                </c:pt>
                <c:pt idx="2">
                  <c:v>1.6115810075412804</c:v>
                </c:pt>
                <c:pt idx="3">
                  <c:v>1.2104888581520836</c:v>
                </c:pt>
                <c:pt idx="4">
                  <c:v>1.7967264859602252</c:v>
                </c:pt>
                <c:pt idx="5">
                  <c:v>2.6321300638185625</c:v>
                </c:pt>
                <c:pt idx="6">
                  <c:v>0.64979122312503557</c:v>
                </c:pt>
                <c:pt idx="7">
                  <c:v>1.9364052225035833</c:v>
                </c:pt>
                <c:pt idx="8">
                  <c:v>2.0947243369533419</c:v>
                </c:pt>
                <c:pt idx="9">
                  <c:v>0.74738396607148982</c:v>
                </c:pt>
                <c:pt idx="10">
                  <c:v>2.8514730219922964</c:v>
                </c:pt>
                <c:pt idx="11">
                  <c:v>7.3672193230850197E-2</c:v>
                </c:pt>
                <c:pt idx="12">
                  <c:v>0.79705738694937567</c:v>
                </c:pt>
                <c:pt idx="13">
                  <c:v>0.66845422653393494</c:v>
                </c:pt>
                <c:pt idx="14">
                  <c:v>0.30650512331276991</c:v>
                </c:pt>
                <c:pt idx="15">
                  <c:v>0.40601487287436205</c:v>
                </c:pt>
                <c:pt idx="16">
                  <c:v>0.39586243750000455</c:v>
                </c:pt>
                <c:pt idx="17">
                  <c:v>0.72886790619168063</c:v>
                </c:pt>
                <c:pt idx="18">
                  <c:v>1.0127007938047492</c:v>
                </c:pt>
                <c:pt idx="19">
                  <c:v>0.68723479438620549</c:v>
                </c:pt>
                <c:pt idx="20">
                  <c:v>1.3270896158346199</c:v>
                </c:pt>
                <c:pt idx="21">
                  <c:v>0.26992000084295165</c:v>
                </c:pt>
                <c:pt idx="22">
                  <c:v>7.6917317099999993E-2</c:v>
                </c:pt>
                <c:pt idx="23">
                  <c:v>1.5063753827305151</c:v>
                </c:pt>
                <c:pt idx="24">
                  <c:v>0.22827331661479688</c:v>
                </c:pt>
                <c:pt idx="25">
                  <c:v>1.1055955899401746</c:v>
                </c:pt>
                <c:pt idx="26">
                  <c:v>0.99676305498484619</c:v>
                </c:pt>
                <c:pt idx="27">
                  <c:v>0.63694435984066555</c:v>
                </c:pt>
                <c:pt idx="28">
                  <c:v>0.16145847454716408</c:v>
                </c:pt>
                <c:pt idx="29">
                  <c:v>1.0897437150400258</c:v>
                </c:pt>
                <c:pt idx="30">
                  <c:v>0.43478797468758518</c:v>
                </c:pt>
                <c:pt idx="31">
                  <c:v>0.25483447748406968</c:v>
                </c:pt>
                <c:pt idx="32">
                  <c:v>0.60616464497199751</c:v>
                </c:pt>
                <c:pt idx="33">
                  <c:v>0.25212157428394488</c:v>
                </c:pt>
                <c:pt idx="34">
                  <c:v>0.13309820372218667</c:v>
                </c:pt>
                <c:pt idx="35">
                  <c:v>0.39544541975298392</c:v>
                </c:pt>
                <c:pt idx="36">
                  <c:v>0.14931827923843771</c:v>
                </c:pt>
                <c:pt idx="37">
                  <c:v>3.0980872073551675E-2</c:v>
                </c:pt>
                <c:pt idx="38">
                  <c:v>0.46760035389963112</c:v>
                </c:pt>
                <c:pt idx="39">
                  <c:v>1.0141439720417575</c:v>
                </c:pt>
                <c:pt idx="40">
                  <c:v>0.32804089388353136</c:v>
                </c:pt>
                <c:pt idx="41">
                  <c:v>0.36430815257231486</c:v>
                </c:pt>
                <c:pt idx="42">
                  <c:v>1.8782247168775485E-2</c:v>
                </c:pt>
                <c:pt idx="43">
                  <c:v>0.48780496159499753</c:v>
                </c:pt>
                <c:pt idx="44">
                  <c:v>2.1887939408582652E-2</c:v>
                </c:pt>
                <c:pt idx="45">
                  <c:v>8.1642764950568686E-3</c:v>
                </c:pt>
                <c:pt idx="46">
                  <c:v>1.2377425100000001E-2</c:v>
                </c:pt>
                <c:pt idx="47">
                  <c:v>0.18696679589226289</c:v>
                </c:pt>
                <c:pt idx="48">
                  <c:v>9.0350371341519228E-2</c:v>
                </c:pt>
                <c:pt idx="49">
                  <c:v>2.8118880999999977E-3</c:v>
                </c:pt>
                <c:pt idx="50">
                  <c:v>0.16678667510621875</c:v>
                </c:pt>
                <c:pt idx="51">
                  <c:v>1.4609317359241956E-2</c:v>
                </c:pt>
                <c:pt idx="52">
                  <c:v>2.8066572999999998E-3</c:v>
                </c:pt>
                <c:pt idx="53">
                  <c:v>1.7842599000000021E-2</c:v>
                </c:pt>
                <c:pt idx="54">
                  <c:v>0.10064120003767622</c:v>
                </c:pt>
                <c:pt idx="55">
                  <c:v>7.953781700000077E-3</c:v>
                </c:pt>
                <c:pt idx="56">
                  <c:v>6.7405444565817541E-2</c:v>
                </c:pt>
                <c:pt idx="57">
                  <c:v>0</c:v>
                </c:pt>
                <c:pt idx="58">
                  <c:v>1.8381430000000184E-3</c:v>
                </c:pt>
                <c:pt idx="59">
                  <c:v>2.8519367000000052E-3</c:v>
                </c:pt>
                <c:pt idx="60">
                  <c:v>0.2107921018624476</c:v>
                </c:pt>
                <c:pt idx="61">
                  <c:v>4.1608641812090903E-2</c:v>
                </c:pt>
                <c:pt idx="62">
                  <c:v>2.5396441099999997E-2</c:v>
                </c:pt>
                <c:pt idx="63">
                  <c:v>0</c:v>
                </c:pt>
                <c:pt idx="64">
                  <c:v>0</c:v>
                </c:pt>
              </c:numCache>
            </c:numRef>
          </c:val>
        </c:ser>
        <c:overlap val="100"/>
        <c:axId val="68716032"/>
        <c:axId val="68717568"/>
      </c:barChart>
      <c:catAx>
        <c:axId val="6871603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5400000" vert="horz"/>
          <a:lstStyle/>
          <a:p>
            <a:pPr>
              <a:defRPr sz="800" b="1">
                <a:solidFill>
                  <a:schemeClr val="tx1"/>
                </a:solidFill>
              </a:defRPr>
            </a:pPr>
            <a:endParaRPr lang="sl-SI"/>
          </a:p>
        </c:txPr>
        <c:crossAx val="68717568"/>
        <c:crossesAt val="-100"/>
        <c:auto val="1"/>
        <c:lblAlgn val="ctr"/>
        <c:lblOffset val="100"/>
        <c:tickLblSkip val="1"/>
      </c:catAx>
      <c:valAx>
        <c:axId val="68717568"/>
        <c:scaling>
          <c:orientation val="minMax"/>
          <c:max val="100"/>
          <c:min val="-10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</c:title>
        <c:numFmt formatCode="0;[Blue]0" sourceLinked="0"/>
        <c:majorTickMark val="none"/>
        <c:tickLblPos val="low"/>
        <c:txPr>
          <a:bodyPr/>
          <a:lstStyle/>
          <a:p>
            <a:pPr>
              <a:defRPr sz="800">
                <a:solidFill>
                  <a:schemeClr val="tx1"/>
                </a:solidFill>
              </a:defRPr>
            </a:pPr>
            <a:endParaRPr lang="sl-SI"/>
          </a:p>
        </c:txPr>
        <c:crossAx val="68716032"/>
        <c:crosses val="autoZero"/>
        <c:crossBetween val="between"/>
        <c:majorUnit val="20"/>
      </c:valAx>
      <c:spPr>
        <a:ln w="25400">
          <a:solidFill>
            <a:sysClr val="windowText" lastClr="000000">
              <a:lumMod val="50000"/>
              <a:lumOff val="50000"/>
            </a:sysClr>
          </a:solidFill>
        </a:ln>
      </c:spPr>
    </c:plotArea>
    <c:plotVisOnly val="1"/>
  </c:chart>
  <c:spPr>
    <a:noFill/>
    <a:ln>
      <a:noFill/>
    </a:ln>
  </c:spPr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l-SI"/>
  <c:style val="3"/>
  <c:chart>
    <c:plotArea>
      <c:layout>
        <c:manualLayout>
          <c:layoutTarget val="inner"/>
          <c:xMode val="edge"/>
          <c:yMode val="edge"/>
          <c:x val="5.4827865266841712E-2"/>
          <c:y val="1.9235680646302239E-2"/>
          <c:w val="0.91948381452318584"/>
          <c:h val="0.74038113775103953"/>
        </c:manualLayout>
      </c:layout>
      <c:barChart>
        <c:barDir val="col"/>
        <c:grouping val="stacked"/>
        <c:ser>
          <c:idx val="1"/>
          <c:order val="0"/>
          <c:tx>
            <c:strRef>
              <c:f>'Data(F VI.2.10)'!$C$7</c:f>
              <c:strCache>
                <c:ptCount val="1"/>
                <c:pt idx="0">
                  <c:v>Level 1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'Data(F VI.2.10)'!$A$10:$A$29</c:f>
              <c:strCache>
                <c:ptCount val="20"/>
                <c:pt idx="0">
                  <c:v>Koreja</c:v>
                </c:pt>
                <c:pt idx="1">
                  <c:v>Japonska</c:v>
                </c:pt>
                <c:pt idx="2">
                  <c:v>Avstralija</c:v>
                </c:pt>
                <c:pt idx="3">
                  <c:v>Hongkong</c:v>
                </c:pt>
                <c:pt idx="4">
                  <c:v>Nova Zelandija</c:v>
                </c:pt>
                <c:pt idx="5">
                  <c:v>Makao Kitajska</c:v>
                </c:pt>
                <c:pt idx="6">
                  <c:v>Irska</c:v>
                </c:pt>
                <c:pt idx="7">
                  <c:v>Islandija</c:v>
                </c:pt>
                <c:pt idx="8">
                  <c:v>Švedska</c:v>
                </c:pt>
                <c:pt idx="9">
                  <c:v>Norveška</c:v>
                </c:pt>
                <c:pt idx="10">
                  <c:v>Belgija</c:v>
                </c:pt>
                <c:pt idx="11">
                  <c:v>Danska</c:v>
                </c:pt>
                <c:pt idx="12">
                  <c:v>Francija</c:v>
                </c:pt>
                <c:pt idx="13">
                  <c:v>OECD 16</c:v>
                </c:pt>
                <c:pt idx="14">
                  <c:v>Španija</c:v>
                </c:pt>
                <c:pt idx="15">
                  <c:v>Poljska</c:v>
                </c:pt>
                <c:pt idx="16">
                  <c:v>Madžarska</c:v>
                </c:pt>
                <c:pt idx="17">
                  <c:v>Avstrija</c:v>
                </c:pt>
                <c:pt idx="18">
                  <c:v>Čile</c:v>
                </c:pt>
                <c:pt idx="19">
                  <c:v>Kolumbija</c:v>
                </c:pt>
              </c:strCache>
            </c:strRef>
          </c:cat>
          <c:val>
            <c:numRef>
              <c:f>'Data(F VI.2.10)'!$C$10:$C$29</c:f>
              <c:numCache>
                <c:formatCode>0.0</c:formatCode>
                <c:ptCount val="20"/>
                <c:pt idx="0">
                  <c:v>-1.4519271461531837</c:v>
                </c:pt>
                <c:pt idx="1">
                  <c:v>-5.4282283365837936</c:v>
                </c:pt>
                <c:pt idx="2">
                  <c:v>-6.7100796006009507</c:v>
                </c:pt>
                <c:pt idx="3">
                  <c:v>-7.4169642373037474</c:v>
                </c:pt>
                <c:pt idx="4">
                  <c:v>-7.1551670079588465</c:v>
                </c:pt>
                <c:pt idx="5">
                  <c:v>-9.3238344082448705</c:v>
                </c:pt>
                <c:pt idx="6">
                  <c:v>-8.8216243494775686</c:v>
                </c:pt>
                <c:pt idx="7">
                  <c:v>-9.2287149934834734</c:v>
                </c:pt>
                <c:pt idx="8">
                  <c:v>-9.5862632596892823</c:v>
                </c:pt>
                <c:pt idx="9">
                  <c:v>-10.240684001613142</c:v>
                </c:pt>
                <c:pt idx="10">
                  <c:v>-11.399390908218725</c:v>
                </c:pt>
                <c:pt idx="11">
                  <c:v>-11.986373485279733</c:v>
                </c:pt>
                <c:pt idx="12">
                  <c:v>-11.186955018079074</c:v>
                </c:pt>
                <c:pt idx="13">
                  <c:v>-11.380653170471167</c:v>
                </c:pt>
                <c:pt idx="14">
                  <c:v>-15.002817839486385</c:v>
                </c:pt>
                <c:pt idx="15">
                  <c:v>-17.659155239950778</c:v>
                </c:pt>
                <c:pt idx="16">
                  <c:v>-15.782139614523876</c:v>
                </c:pt>
                <c:pt idx="17">
                  <c:v>-16.64414009535659</c:v>
                </c:pt>
                <c:pt idx="18">
                  <c:v>-23.806789831083218</c:v>
                </c:pt>
                <c:pt idx="19">
                  <c:v>-33.292046365276555</c:v>
                </c:pt>
              </c:numCache>
            </c:numRef>
          </c:val>
        </c:ser>
        <c:ser>
          <c:idx val="0"/>
          <c:order val="1"/>
          <c:tx>
            <c:strRef>
              <c:f>'Data(F VI.2.10)'!$B$7</c:f>
              <c:strCache>
                <c:ptCount val="1"/>
                <c:pt idx="0">
                  <c:v>Below Level 1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'Data(F VI.2.10)'!$A$10:$A$29</c:f>
              <c:strCache>
                <c:ptCount val="20"/>
                <c:pt idx="0">
                  <c:v>Koreja</c:v>
                </c:pt>
                <c:pt idx="1">
                  <c:v>Japonska</c:v>
                </c:pt>
                <c:pt idx="2">
                  <c:v>Avstralija</c:v>
                </c:pt>
                <c:pt idx="3">
                  <c:v>Hongkong</c:v>
                </c:pt>
                <c:pt idx="4">
                  <c:v>Nova Zelandija</c:v>
                </c:pt>
                <c:pt idx="5">
                  <c:v>Makao Kitajska</c:v>
                </c:pt>
                <c:pt idx="6">
                  <c:v>Irska</c:v>
                </c:pt>
                <c:pt idx="7">
                  <c:v>Islandija</c:v>
                </c:pt>
                <c:pt idx="8">
                  <c:v>Švedska</c:v>
                </c:pt>
                <c:pt idx="9">
                  <c:v>Norveška</c:v>
                </c:pt>
                <c:pt idx="10">
                  <c:v>Belgija</c:v>
                </c:pt>
                <c:pt idx="11">
                  <c:v>Danska</c:v>
                </c:pt>
                <c:pt idx="12">
                  <c:v>Francija</c:v>
                </c:pt>
                <c:pt idx="13">
                  <c:v>OECD 16</c:v>
                </c:pt>
                <c:pt idx="14">
                  <c:v>Španija</c:v>
                </c:pt>
                <c:pt idx="15">
                  <c:v>Poljska</c:v>
                </c:pt>
                <c:pt idx="16">
                  <c:v>Madžarska</c:v>
                </c:pt>
                <c:pt idx="17">
                  <c:v>Avstrija</c:v>
                </c:pt>
                <c:pt idx="18">
                  <c:v>Čile</c:v>
                </c:pt>
                <c:pt idx="19">
                  <c:v>Kolumbija</c:v>
                </c:pt>
              </c:strCache>
            </c:strRef>
          </c:cat>
          <c:val>
            <c:numRef>
              <c:f>'Data(F VI.2.10)'!$B$10:$B$29</c:f>
              <c:numCache>
                <c:formatCode>0.0</c:formatCode>
                <c:ptCount val="20"/>
                <c:pt idx="0">
                  <c:v>-0.35647705384055733</c:v>
                </c:pt>
                <c:pt idx="1">
                  <c:v>-1.3144577408757785</c:v>
                </c:pt>
                <c:pt idx="2">
                  <c:v>-2.8720854524403792</c:v>
                </c:pt>
                <c:pt idx="3">
                  <c:v>-2.3413983623239876</c:v>
                </c:pt>
                <c:pt idx="4">
                  <c:v>-3.0189752778981345</c:v>
                </c:pt>
                <c:pt idx="5">
                  <c:v>-1.1493430816619685</c:v>
                </c:pt>
                <c:pt idx="6">
                  <c:v>-3.2703001293723988</c:v>
                </c:pt>
                <c:pt idx="7">
                  <c:v>-3.6261108542883291</c:v>
                </c:pt>
                <c:pt idx="8">
                  <c:v>-3.4570740310211674</c:v>
                </c:pt>
                <c:pt idx="9">
                  <c:v>-3.0873077698700655</c:v>
                </c:pt>
                <c:pt idx="10">
                  <c:v>-4.4508925473569558</c:v>
                </c:pt>
                <c:pt idx="11">
                  <c:v>-4.4250767737745313</c:v>
                </c:pt>
                <c:pt idx="12">
                  <c:v>-5.5044595380497858</c:v>
                </c:pt>
                <c:pt idx="13">
                  <c:v>-5.5585758452977574</c:v>
                </c:pt>
                <c:pt idx="14">
                  <c:v>-8.1466561882266877</c:v>
                </c:pt>
                <c:pt idx="15">
                  <c:v>-8.6334041977545191</c:v>
                </c:pt>
                <c:pt idx="16">
                  <c:v>-11.040440106184384</c:v>
                </c:pt>
                <c:pt idx="17">
                  <c:v>-11.818847284247241</c:v>
                </c:pt>
                <c:pt idx="18">
                  <c:v>-13.914648579563316</c:v>
                </c:pt>
                <c:pt idx="19">
                  <c:v>-35.073131555034955</c:v>
                </c:pt>
              </c:numCache>
            </c:numRef>
          </c:val>
        </c:ser>
        <c:ser>
          <c:idx val="2"/>
          <c:order val="2"/>
          <c:tx>
            <c:strRef>
              <c:f>'Data(F VI.2.10)'!$D$7</c:f>
              <c:strCache>
                <c:ptCount val="1"/>
                <c:pt idx="0">
                  <c:v>Lower</c:v>
                </c:pt>
              </c:strCache>
            </c:strRef>
          </c:tx>
          <c:spPr>
            <a:solidFill>
              <a:srgbClr val="FF6600"/>
            </a:solidFill>
          </c:spPr>
          <c:cat>
            <c:strRef>
              <c:f>'Data(F VI.2.10)'!$A$10:$A$29</c:f>
              <c:strCache>
                <c:ptCount val="20"/>
                <c:pt idx="0">
                  <c:v>Koreja</c:v>
                </c:pt>
                <c:pt idx="1">
                  <c:v>Japonska</c:v>
                </c:pt>
                <c:pt idx="2">
                  <c:v>Avstralija</c:v>
                </c:pt>
                <c:pt idx="3">
                  <c:v>Hongkong</c:v>
                </c:pt>
                <c:pt idx="4">
                  <c:v>Nova Zelandija</c:v>
                </c:pt>
                <c:pt idx="5">
                  <c:v>Makao Kitajska</c:v>
                </c:pt>
                <c:pt idx="6">
                  <c:v>Irska</c:v>
                </c:pt>
                <c:pt idx="7">
                  <c:v>Islandija</c:v>
                </c:pt>
                <c:pt idx="8">
                  <c:v>Švedska</c:v>
                </c:pt>
                <c:pt idx="9">
                  <c:v>Norveška</c:v>
                </c:pt>
                <c:pt idx="10">
                  <c:v>Belgija</c:v>
                </c:pt>
                <c:pt idx="11">
                  <c:v>Danska</c:v>
                </c:pt>
                <c:pt idx="12">
                  <c:v>Francija</c:v>
                </c:pt>
                <c:pt idx="13">
                  <c:v>OECD 16</c:v>
                </c:pt>
                <c:pt idx="14">
                  <c:v>Španija</c:v>
                </c:pt>
                <c:pt idx="15">
                  <c:v>Poljska</c:v>
                </c:pt>
                <c:pt idx="16">
                  <c:v>Madžarska</c:v>
                </c:pt>
                <c:pt idx="17">
                  <c:v>Avstrija</c:v>
                </c:pt>
                <c:pt idx="18">
                  <c:v>Čile</c:v>
                </c:pt>
                <c:pt idx="19">
                  <c:v>Kolumbija</c:v>
                </c:pt>
              </c:strCache>
            </c:strRef>
          </c:cat>
          <c:val>
            <c:numRef>
              <c:f>'Data(F VI.2.10)'!$D$10:$D$29</c:f>
              <c:numCache>
                <c:formatCode>0.0</c:formatCode>
                <c:ptCount val="20"/>
                <c:pt idx="0">
                  <c:v>8.3495685967807294</c:v>
                </c:pt>
                <c:pt idx="1">
                  <c:v>20.506270280956187</c:v>
                </c:pt>
                <c:pt idx="2">
                  <c:v>16.45959933776253</c:v>
                </c:pt>
                <c:pt idx="3">
                  <c:v>20.340042605410972</c:v>
                </c:pt>
                <c:pt idx="4">
                  <c:v>16.138604014780981</c:v>
                </c:pt>
                <c:pt idx="5">
                  <c:v>31.831575924352098</c:v>
                </c:pt>
                <c:pt idx="6">
                  <c:v>23.385149396052892</c:v>
                </c:pt>
                <c:pt idx="7">
                  <c:v>21.145804737452931</c:v>
                </c:pt>
                <c:pt idx="8">
                  <c:v>21.21058817313736</c:v>
                </c:pt>
                <c:pt idx="9">
                  <c:v>25.474309706265522</c:v>
                </c:pt>
                <c:pt idx="10">
                  <c:v>20.219501269342814</c:v>
                </c:pt>
                <c:pt idx="11">
                  <c:v>26.77769700150581</c:v>
                </c:pt>
                <c:pt idx="12">
                  <c:v>22.372804437488931</c:v>
                </c:pt>
                <c:pt idx="13">
                  <c:v>22.325359855659471</c:v>
                </c:pt>
                <c:pt idx="14">
                  <c:v>25.436980071185307</c:v>
                </c:pt>
                <c:pt idx="15">
                  <c:v>28.413384475313926</c:v>
                </c:pt>
                <c:pt idx="16">
                  <c:v>24.969636450312709</c:v>
                </c:pt>
                <c:pt idx="17">
                  <c:v>25.735202819180738</c:v>
                </c:pt>
                <c:pt idx="18">
                  <c:v>30.610656923031996</c:v>
                </c:pt>
                <c:pt idx="19">
                  <c:v>22.376499986044475</c:v>
                </c:pt>
              </c:numCache>
            </c:numRef>
          </c:val>
        </c:ser>
        <c:ser>
          <c:idx val="3"/>
          <c:order val="3"/>
          <c:tx>
            <c:strRef>
              <c:f>'Data(F VI.2.10)'!$E$7</c:f>
              <c:strCache>
                <c:ptCount val="1"/>
                <c:pt idx="0">
                  <c:v>Middle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'Data(F VI.2.10)'!$A$10:$A$29</c:f>
              <c:strCache>
                <c:ptCount val="20"/>
                <c:pt idx="0">
                  <c:v>Koreja</c:v>
                </c:pt>
                <c:pt idx="1">
                  <c:v>Japonska</c:v>
                </c:pt>
                <c:pt idx="2">
                  <c:v>Avstralija</c:v>
                </c:pt>
                <c:pt idx="3">
                  <c:v>Hongkong</c:v>
                </c:pt>
                <c:pt idx="4">
                  <c:v>Nova Zelandija</c:v>
                </c:pt>
                <c:pt idx="5">
                  <c:v>Makao Kitajska</c:v>
                </c:pt>
                <c:pt idx="6">
                  <c:v>Irska</c:v>
                </c:pt>
                <c:pt idx="7">
                  <c:v>Islandija</c:v>
                </c:pt>
                <c:pt idx="8">
                  <c:v>Švedska</c:v>
                </c:pt>
                <c:pt idx="9">
                  <c:v>Norveška</c:v>
                </c:pt>
                <c:pt idx="10">
                  <c:v>Belgija</c:v>
                </c:pt>
                <c:pt idx="11">
                  <c:v>Danska</c:v>
                </c:pt>
                <c:pt idx="12">
                  <c:v>Francija</c:v>
                </c:pt>
                <c:pt idx="13">
                  <c:v>OECD 16</c:v>
                </c:pt>
                <c:pt idx="14">
                  <c:v>Španija</c:v>
                </c:pt>
                <c:pt idx="15">
                  <c:v>Poljska</c:v>
                </c:pt>
                <c:pt idx="16">
                  <c:v>Madžarska</c:v>
                </c:pt>
                <c:pt idx="17">
                  <c:v>Avstrija</c:v>
                </c:pt>
                <c:pt idx="18">
                  <c:v>Čile</c:v>
                </c:pt>
                <c:pt idx="19">
                  <c:v>Kolumbija</c:v>
                </c:pt>
              </c:strCache>
            </c:strRef>
          </c:cat>
          <c:val>
            <c:numRef>
              <c:f>'Data(F VI.2.10)'!$E$10:$E$29</c:f>
              <c:numCache>
                <c:formatCode>0.0</c:formatCode>
                <c:ptCount val="20"/>
                <c:pt idx="0">
                  <c:v>28.659484214128</c:v>
                </c:pt>
                <c:pt idx="1">
                  <c:v>38.896766513891265</c:v>
                </c:pt>
                <c:pt idx="2">
                  <c:v>28.19380401649083</c:v>
                </c:pt>
                <c:pt idx="3">
                  <c:v>36.789418008669173</c:v>
                </c:pt>
                <c:pt idx="4">
                  <c:v>27.238611898498252</c:v>
                </c:pt>
                <c:pt idx="5">
                  <c:v>39.917377324309555</c:v>
                </c:pt>
                <c:pt idx="6">
                  <c:v>32.665614615419308</c:v>
                </c:pt>
                <c:pt idx="7">
                  <c:v>32.199679818356628</c:v>
                </c:pt>
                <c:pt idx="8">
                  <c:v>32.443622024080454</c:v>
                </c:pt>
                <c:pt idx="9">
                  <c:v>34.405066640188565</c:v>
                </c:pt>
                <c:pt idx="10">
                  <c:v>28.780198565645822</c:v>
                </c:pt>
                <c:pt idx="11">
                  <c:v>33.941825841243578</c:v>
                </c:pt>
                <c:pt idx="12">
                  <c:v>32.284191410148821</c:v>
                </c:pt>
                <c:pt idx="13">
                  <c:v>30.39627285452567</c:v>
                </c:pt>
                <c:pt idx="14">
                  <c:v>30.172355796390118</c:v>
                </c:pt>
                <c:pt idx="15">
                  <c:v>28.603135432859514</c:v>
                </c:pt>
                <c:pt idx="16">
                  <c:v>27.051889267988535</c:v>
                </c:pt>
                <c:pt idx="17">
                  <c:v>28.311808753935516</c:v>
                </c:pt>
                <c:pt idx="18">
                  <c:v>22.492310863145885</c:v>
                </c:pt>
                <c:pt idx="19">
                  <c:v>7.7498644631382874</c:v>
                </c:pt>
              </c:numCache>
            </c:numRef>
          </c:val>
        </c:ser>
        <c:ser>
          <c:idx val="4"/>
          <c:order val="4"/>
          <c:tx>
            <c:strRef>
              <c:f>'Data(F VI.2.10)'!$F$7</c:f>
              <c:strCache>
                <c:ptCount val="1"/>
                <c:pt idx="0">
                  <c:v>Upper Middle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'Data(F VI.2.10)'!$A$10:$A$29</c:f>
              <c:strCache>
                <c:ptCount val="20"/>
                <c:pt idx="0">
                  <c:v>Koreja</c:v>
                </c:pt>
                <c:pt idx="1">
                  <c:v>Japonska</c:v>
                </c:pt>
                <c:pt idx="2">
                  <c:v>Avstralija</c:v>
                </c:pt>
                <c:pt idx="3">
                  <c:v>Hongkong</c:v>
                </c:pt>
                <c:pt idx="4">
                  <c:v>Nova Zelandija</c:v>
                </c:pt>
                <c:pt idx="5">
                  <c:v>Makao Kitajska</c:v>
                </c:pt>
                <c:pt idx="6">
                  <c:v>Irska</c:v>
                </c:pt>
                <c:pt idx="7">
                  <c:v>Islandija</c:v>
                </c:pt>
                <c:pt idx="8">
                  <c:v>Švedska</c:v>
                </c:pt>
                <c:pt idx="9">
                  <c:v>Norveška</c:v>
                </c:pt>
                <c:pt idx="10">
                  <c:v>Belgija</c:v>
                </c:pt>
                <c:pt idx="11">
                  <c:v>Danska</c:v>
                </c:pt>
                <c:pt idx="12">
                  <c:v>Francija</c:v>
                </c:pt>
                <c:pt idx="13">
                  <c:v>OECD 16</c:v>
                </c:pt>
                <c:pt idx="14">
                  <c:v>Španija</c:v>
                </c:pt>
                <c:pt idx="15">
                  <c:v>Poljska</c:v>
                </c:pt>
                <c:pt idx="16">
                  <c:v>Madžarska</c:v>
                </c:pt>
                <c:pt idx="17">
                  <c:v>Avstrija</c:v>
                </c:pt>
                <c:pt idx="18">
                  <c:v>Čile</c:v>
                </c:pt>
                <c:pt idx="19">
                  <c:v>Kolumbija</c:v>
                </c:pt>
              </c:strCache>
            </c:strRef>
          </c:cat>
          <c:val>
            <c:numRef>
              <c:f>'Data(F VI.2.10)'!$F$10:$F$29</c:f>
              <c:numCache>
                <c:formatCode>0.0</c:formatCode>
                <c:ptCount val="20"/>
                <c:pt idx="0">
                  <c:v>41.950436351933334</c:v>
                </c:pt>
                <c:pt idx="1">
                  <c:v>28.159092847877197</c:v>
                </c:pt>
                <c:pt idx="2">
                  <c:v>28.491843819016733</c:v>
                </c:pt>
                <c:pt idx="3">
                  <c:v>26.769021666667211</c:v>
                </c:pt>
                <c:pt idx="4">
                  <c:v>27.835807639459567</c:v>
                </c:pt>
                <c:pt idx="5">
                  <c:v>15.824842430047248</c:v>
                </c:pt>
                <c:pt idx="6">
                  <c:v>24.02962779688265</c:v>
                </c:pt>
                <c:pt idx="7">
                  <c:v>24.08149325338659</c:v>
                </c:pt>
                <c:pt idx="8">
                  <c:v>24.658786662853352</c:v>
                </c:pt>
                <c:pt idx="9">
                  <c:v>21.387930695781787</c:v>
                </c:pt>
                <c:pt idx="10">
                  <c:v>26.32192076612969</c:v>
                </c:pt>
                <c:pt idx="11">
                  <c:v>19.197479718526804</c:v>
                </c:pt>
                <c:pt idx="12">
                  <c:v>23.583726258524891</c:v>
                </c:pt>
                <c:pt idx="13">
                  <c:v>22.557696352349119</c:v>
                </c:pt>
                <c:pt idx="14">
                  <c:v>17.348138077040197</c:v>
                </c:pt>
                <c:pt idx="15">
                  <c:v>14.66369733695352</c:v>
                </c:pt>
                <c:pt idx="16">
                  <c:v>16.314676424069024</c:v>
                </c:pt>
                <c:pt idx="17">
                  <c:v>14.862461246676766</c:v>
                </c:pt>
                <c:pt idx="18">
                  <c:v>8.0360227424736834</c:v>
                </c:pt>
                <c:pt idx="19">
                  <c:v>1.4039332304708967</c:v>
                </c:pt>
              </c:numCache>
            </c:numRef>
          </c:val>
        </c:ser>
        <c:ser>
          <c:idx val="5"/>
          <c:order val="5"/>
          <c:tx>
            <c:strRef>
              <c:f>'Data(F VI.2.10)'!$G$7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rgbClr val="00FF00"/>
            </a:solidFill>
          </c:spPr>
          <c:cat>
            <c:strRef>
              <c:f>'Data(F VI.2.10)'!$A$10:$A$29</c:f>
              <c:strCache>
                <c:ptCount val="20"/>
                <c:pt idx="0">
                  <c:v>Koreja</c:v>
                </c:pt>
                <c:pt idx="1">
                  <c:v>Japonska</c:v>
                </c:pt>
                <c:pt idx="2">
                  <c:v>Avstralija</c:v>
                </c:pt>
                <c:pt idx="3">
                  <c:v>Hongkong</c:v>
                </c:pt>
                <c:pt idx="4">
                  <c:v>Nova Zelandija</c:v>
                </c:pt>
                <c:pt idx="5">
                  <c:v>Makao Kitajska</c:v>
                </c:pt>
                <c:pt idx="6">
                  <c:v>Irska</c:v>
                </c:pt>
                <c:pt idx="7">
                  <c:v>Islandija</c:v>
                </c:pt>
                <c:pt idx="8">
                  <c:v>Švedska</c:v>
                </c:pt>
                <c:pt idx="9">
                  <c:v>Norveška</c:v>
                </c:pt>
                <c:pt idx="10">
                  <c:v>Belgija</c:v>
                </c:pt>
                <c:pt idx="11">
                  <c:v>Danska</c:v>
                </c:pt>
                <c:pt idx="12">
                  <c:v>Francija</c:v>
                </c:pt>
                <c:pt idx="13">
                  <c:v>OECD 16</c:v>
                </c:pt>
                <c:pt idx="14">
                  <c:v>Španija</c:v>
                </c:pt>
                <c:pt idx="15">
                  <c:v>Poljska</c:v>
                </c:pt>
                <c:pt idx="16">
                  <c:v>Madžarska</c:v>
                </c:pt>
                <c:pt idx="17">
                  <c:v>Avstrija</c:v>
                </c:pt>
                <c:pt idx="18">
                  <c:v>Čile</c:v>
                </c:pt>
                <c:pt idx="19">
                  <c:v>Kolumbija</c:v>
                </c:pt>
              </c:strCache>
            </c:strRef>
          </c:cat>
          <c:val>
            <c:numRef>
              <c:f>'Data(F VI.2.10)'!$G$10:$G$29</c:f>
              <c:numCache>
                <c:formatCode>0.0</c:formatCode>
                <c:ptCount val="20"/>
                <c:pt idx="0">
                  <c:v>19.232106637164115</c:v>
                </c:pt>
                <c:pt idx="1">
                  <c:v>5.6951842798156997</c:v>
                </c:pt>
                <c:pt idx="2">
                  <c:v>17.272587773688581</c:v>
                </c:pt>
                <c:pt idx="3">
                  <c:v>6.3431551196248774</c:v>
                </c:pt>
                <c:pt idx="4">
                  <c:v>18.612834161404258</c:v>
                </c:pt>
                <c:pt idx="5">
                  <c:v>1.953026831384304</c:v>
                </c:pt>
                <c:pt idx="6">
                  <c:v>7.8276837127951691</c:v>
                </c:pt>
                <c:pt idx="7">
                  <c:v>9.7181963430320089</c:v>
                </c:pt>
                <c:pt idx="8">
                  <c:v>8.6436658492183689</c:v>
                </c:pt>
                <c:pt idx="9">
                  <c:v>5.4047011862809073</c:v>
                </c:pt>
                <c:pt idx="10">
                  <c:v>8.828095943305982</c:v>
                </c:pt>
                <c:pt idx="11">
                  <c:v>3.6715471796694148</c:v>
                </c:pt>
                <c:pt idx="12">
                  <c:v>5.0678633377084372</c:v>
                </c:pt>
                <c:pt idx="13">
                  <c:v>7.7814419216967874</c:v>
                </c:pt>
                <c:pt idx="14">
                  <c:v>3.8930520276713025</c:v>
                </c:pt>
                <c:pt idx="15">
                  <c:v>2.0272233171677851</c:v>
                </c:pt>
                <c:pt idx="16">
                  <c:v>4.84121813692148</c:v>
                </c:pt>
                <c:pt idx="17">
                  <c:v>2.6275398006031887</c:v>
                </c:pt>
                <c:pt idx="18">
                  <c:v>1.1395710607018321</c:v>
                </c:pt>
                <c:pt idx="19">
                  <c:v>0.10452440003482706</c:v>
                </c:pt>
              </c:numCache>
            </c:numRef>
          </c:val>
        </c:ser>
        <c:gapWidth val="50"/>
        <c:overlap val="100"/>
        <c:axId val="68869504"/>
        <c:axId val="70075520"/>
      </c:barChart>
      <c:catAx>
        <c:axId val="68869504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sl-SI"/>
          </a:p>
        </c:txPr>
        <c:crossAx val="70075520"/>
        <c:crosses val="autoZero"/>
        <c:auto val="1"/>
        <c:lblAlgn val="ctr"/>
        <c:lblOffset val="100"/>
        <c:tickLblSkip val="1"/>
      </c:catAx>
      <c:valAx>
        <c:axId val="70075520"/>
        <c:scaling>
          <c:orientation val="minMax"/>
          <c:max val="100"/>
          <c:min val="-80"/>
        </c:scaling>
        <c:axPos val="l"/>
        <c:majorGridlines/>
        <c:numFmt formatCode="0;[Blue]0" sourceLinked="0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sl-SI"/>
          </a:p>
        </c:txPr>
        <c:crossAx val="68869504"/>
        <c:crosses val="autoZero"/>
        <c:crossBetween val="between"/>
      </c:valAx>
      <c:spPr>
        <a:ln w="25400">
          <a:noFill/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l-SI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l-SI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ash"/>
            <c:size val="7"/>
            <c:spPr>
              <a:solidFill>
                <a:srgbClr val="00FF00"/>
              </a:solidFill>
              <a:ln>
                <a:noFill/>
              </a:ln>
            </c:spPr>
          </c:marker>
          <c:xVal>
            <c:numRef>
              <c:f>'BRA09'!$A$1:$A$40</c:f>
              <c:numCache>
                <c:formatCode>General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</c:numCache>
            </c:numRef>
          </c:xVal>
          <c:yVal>
            <c:numRef>
              <c:f>'BRA09'!$B$1:$B$40</c:f>
              <c:numCache>
                <c:formatCode>0</c:formatCode>
                <c:ptCount val="40"/>
                <c:pt idx="0">
                  <c:v>555.82811335087308</c:v>
                </c:pt>
                <c:pt idx="1">
                  <c:v>539.26748929303938</c:v>
                </c:pt>
                <c:pt idx="2">
                  <c:v>535.87797531406613</c:v>
                </c:pt>
                <c:pt idx="3">
                  <c:v>533.15127029543748</c:v>
                </c:pt>
                <c:pt idx="4">
                  <c:v>525.89652389679452</c:v>
                </c:pt>
                <c:pt idx="5">
                  <c:v>524.24184496604767</c:v>
                </c:pt>
                <c:pt idx="6">
                  <c:v>520.87999825858662</c:v>
                </c:pt>
                <c:pt idx="7">
                  <c:v>519.85772944639621</c:v>
                </c:pt>
                <c:pt idx="8">
                  <c:v>514.90065635699557</c:v>
                </c:pt>
                <c:pt idx="9">
                  <c:v>508.40371326387833</c:v>
                </c:pt>
                <c:pt idx="10">
                  <c:v>505.94576623754801</c:v>
                </c:pt>
                <c:pt idx="11">
                  <c:v>503.23002859052696</c:v>
                </c:pt>
                <c:pt idx="12">
                  <c:v>500.96182565514562</c:v>
                </c:pt>
                <c:pt idx="13">
                  <c:v>500.50023587046672</c:v>
                </c:pt>
                <c:pt idx="14">
                  <c:v>500.47846843732179</c:v>
                </c:pt>
                <c:pt idx="15">
                  <c:v>500.28339223573795</c:v>
                </c:pt>
                <c:pt idx="16">
                  <c:v>499.82681345983565</c:v>
                </c:pt>
                <c:pt idx="17">
                  <c:v>499.3222331902607</c:v>
                </c:pt>
                <c:pt idx="18">
                  <c:v>497.4494430880448</c:v>
                </c:pt>
                <c:pt idx="19">
                  <c:v>497.30505383873071</c:v>
                </c:pt>
                <c:pt idx="20">
                  <c:v>495.63909369902478</c:v>
                </c:pt>
                <c:pt idx="21">
                  <c:v>495.61658059572693</c:v>
                </c:pt>
                <c:pt idx="22">
                  <c:v>495.24047903381472</c:v>
                </c:pt>
                <c:pt idx="23">
                  <c:v>494.91617934892844</c:v>
                </c:pt>
                <c:pt idx="24">
                  <c:v>494.18202866054497</c:v>
                </c:pt>
                <c:pt idx="25">
                  <c:v>494.1787355097299</c:v>
                </c:pt>
                <c:pt idx="26">
                  <c:v>489.33490350263253</c:v>
                </c:pt>
                <c:pt idx="27">
                  <c:v>486.63528874771464</c:v>
                </c:pt>
                <c:pt idx="28">
                  <c:v>486.05109151177135</c:v>
                </c:pt>
                <c:pt idx="29">
                  <c:v>483.9601629057583</c:v>
                </c:pt>
                <c:pt idx="30">
                  <c:v>483.08199136138899</c:v>
                </c:pt>
                <c:pt idx="31">
                  <c:v>482.77622956029717</c:v>
                </c:pt>
                <c:pt idx="32">
                  <c:v>481.04233971331132</c:v>
                </c:pt>
                <c:pt idx="33">
                  <c:v>478.18673385023669</c:v>
                </c:pt>
                <c:pt idx="34">
                  <c:v>477.44333961363134</c:v>
                </c:pt>
                <c:pt idx="35">
                  <c:v>475.74890513508137</c:v>
                </c:pt>
                <c:pt idx="36">
                  <c:v>473.98993078125869</c:v>
                </c:pt>
                <c:pt idx="37">
                  <c:v>472.17308614340902</c:v>
                </c:pt>
                <c:pt idx="38">
                  <c:v>470.28363888990214</c:v>
                </c:pt>
                <c:pt idx="39">
                  <c:v>468.44273940830129</c:v>
                </c:pt>
              </c:numCache>
            </c:numRef>
          </c:yVal>
        </c:ser>
        <c:axId val="68159360"/>
        <c:axId val="70097152"/>
      </c:scatterChart>
      <c:valAx>
        <c:axId val="68159360"/>
        <c:scaling>
          <c:orientation val="minMax"/>
          <c:max val="0"/>
        </c:scaling>
        <c:delete val="1"/>
        <c:axPos val="b"/>
        <c:numFmt formatCode="General" sourceLinked="1"/>
        <c:majorTickMark val="none"/>
        <c:tickLblPos val="none"/>
        <c:crossAx val="70097152"/>
        <c:crossesAt val="460"/>
        <c:crossBetween val="midCat"/>
      </c:valAx>
      <c:valAx>
        <c:axId val="70097152"/>
        <c:scaling>
          <c:orientation val="minMax"/>
          <c:max val="560"/>
          <c:min val="460"/>
        </c:scaling>
        <c:axPos val="l"/>
        <c:numFmt formatCode="0" sourceLinked="1"/>
        <c:majorTickMark val="none"/>
        <c:tickLblPos val="nextTo"/>
        <c:spPr>
          <a:ln w="127000">
            <a:solidFill>
              <a:schemeClr val="tx1">
                <a:lumMod val="65000"/>
              </a:schemeClr>
            </a:solidFill>
            <a:headEnd type="triangle" w="sm" len="sm"/>
            <a:tailEnd type="triangle" w="sm" len="sm"/>
          </a:ln>
        </c:spPr>
        <c:crossAx val="68159360"/>
        <c:crosses val="autoZero"/>
        <c:crossBetween val="midCat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l-SI"/>
  <c:chart>
    <c:plotArea>
      <c:layout/>
      <c:scatterChart>
        <c:scatterStyle val="lineMarker"/>
        <c:ser>
          <c:idx val="0"/>
          <c:order val="0"/>
          <c:spPr>
            <a:ln w="63500">
              <a:noFill/>
            </a:ln>
          </c:spPr>
          <c:marker>
            <c:symbol val="dash"/>
            <c:size val="7"/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</c:spPr>
          </c:marker>
          <c:xVal>
            <c:numRef>
              <c:f>'ERA09'!$A$1:$A$40</c:f>
              <c:numCache>
                <c:formatCode>General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xVal>
          <c:yVal>
            <c:numRef>
              <c:f>'ERA09'!$B$1:$B$40</c:f>
              <c:numCache>
                <c:formatCode>0</c:formatCode>
                <c:ptCount val="40"/>
                <c:pt idx="0">
                  <c:v>567.58048315074075</c:v>
                </c:pt>
                <c:pt idx="1">
                  <c:v>537.35934224533253</c:v>
                </c:pt>
                <c:pt idx="2">
                  <c:v>536.59668567772655</c:v>
                </c:pt>
                <c:pt idx="3">
                  <c:v>519.14427375767855</c:v>
                </c:pt>
                <c:pt idx="4">
                  <c:v>514.76241620210806</c:v>
                </c:pt>
                <c:pt idx="5">
                  <c:v>511.84485529288838</c:v>
                </c:pt>
                <c:pt idx="6">
                  <c:v>510.34848893289171</c:v>
                </c:pt>
                <c:pt idx="7">
                  <c:v>508.91010003799181</c:v>
                </c:pt>
                <c:pt idx="8">
                  <c:v>507.39626326960456</c:v>
                </c:pt>
                <c:pt idx="9">
                  <c:v>499.94963529617024</c:v>
                </c:pt>
                <c:pt idx="10">
                  <c:v>494.24739378253014</c:v>
                </c:pt>
                <c:pt idx="11">
                  <c:v>491.92095290647813</c:v>
                </c:pt>
                <c:pt idx="12">
                  <c:v>488.92173763013398</c:v>
                </c:pt>
                <c:pt idx="13">
                  <c:v>475.36046757097239</c:v>
                </c:pt>
                <c:pt idx="14">
                  <c:v>468.32948231801868</c:v>
                </c:pt>
                <c:pt idx="15">
                  <c:v>463.51836772943852</c:v>
                </c:pt>
                <c:pt idx="16">
                  <c:v>458.57500919792915</c:v>
                </c:pt>
                <c:pt idx="17">
                  <c:v>434.52024031131168</c:v>
                </c:pt>
                <c:pt idx="18">
                  <c:v>368.46847168610543</c:v>
                </c:pt>
              </c:numCache>
            </c:numRef>
          </c:yVal>
        </c:ser>
        <c:axId val="68669824"/>
        <c:axId val="70268032"/>
      </c:scatterChart>
      <c:valAx>
        <c:axId val="68669824"/>
        <c:scaling>
          <c:orientation val="minMax"/>
          <c:max val="0"/>
        </c:scaling>
        <c:delete val="1"/>
        <c:axPos val="b"/>
        <c:numFmt formatCode="General" sourceLinked="1"/>
        <c:majorTickMark val="none"/>
        <c:tickLblPos val="none"/>
        <c:crossAx val="70268032"/>
        <c:crossesAt val="460"/>
        <c:crossBetween val="midCat"/>
      </c:valAx>
      <c:valAx>
        <c:axId val="70268032"/>
        <c:scaling>
          <c:orientation val="minMax"/>
          <c:max val="570"/>
          <c:min val="430"/>
        </c:scaling>
        <c:axPos val="l"/>
        <c:numFmt formatCode="0" sourceLinked="1"/>
        <c:majorTickMark val="none"/>
        <c:tickLblPos val="nextTo"/>
        <c:spPr>
          <a:ln w="127000">
            <a:solidFill>
              <a:schemeClr val="tx1">
                <a:lumMod val="65000"/>
              </a:schemeClr>
            </a:solidFill>
            <a:headEnd type="triangle" w="sm" len="sm"/>
            <a:tailEnd type="triangle" w="sm" len="sm"/>
          </a:ln>
        </c:spPr>
        <c:crossAx val="68669824"/>
        <c:crosses val="autoZero"/>
        <c:crossBetween val="midCat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l-SI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ash"/>
            <c:size val="7"/>
            <c:spPr>
              <a:solidFill>
                <a:srgbClr val="00B0F0"/>
              </a:solidFill>
              <a:ln>
                <a:noFill/>
              </a:ln>
            </c:spPr>
          </c:marker>
          <c:xVal>
            <c:numRef>
              <c:f>'BRA09 M-F'!$A$1:$A$39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</c:numCache>
            </c:numRef>
          </c:xVal>
          <c:yVal>
            <c:numRef>
              <c:f>'BRA09 M-F'!$C$1:$C$39</c:f>
              <c:numCache>
                <c:formatCode>0</c:formatCode>
                <c:ptCount val="39"/>
                <c:pt idx="0">
                  <c:v>535.73094041969375</c:v>
                </c:pt>
                <c:pt idx="1">
                  <c:v>508.38682993353962</c:v>
                </c:pt>
                <c:pt idx="2">
                  <c:v>522.50334972393409</c:v>
                </c:pt>
                <c:pt idx="3">
                  <c:v>517.84411175945627</c:v>
                </c:pt>
                <c:pt idx="4">
                  <c:v>498.52457052656916</c:v>
                </c:pt>
                <c:pt idx="5">
                  <c:v>510.55538758876202</c:v>
                </c:pt>
                <c:pt idx="6">
                  <c:v>507.18221158687845</c:v>
                </c:pt>
                <c:pt idx="7">
                  <c:v>501.02297359885426</c:v>
                </c:pt>
                <c:pt idx="8">
                  <c:v>496.14396685872578</c:v>
                </c:pt>
                <c:pt idx="9">
                  <c:v>480.12323661786212</c:v>
                </c:pt>
                <c:pt idx="10">
                  <c:v>475.65995311424484</c:v>
                </c:pt>
                <c:pt idx="11">
                  <c:v>479.64923288350866</c:v>
                </c:pt>
                <c:pt idx="12">
                  <c:v>478.07456756986431</c:v>
                </c:pt>
                <c:pt idx="13">
                  <c:v>475.05130827029251</c:v>
                </c:pt>
                <c:pt idx="14">
                  <c:v>496.1682278172886</c:v>
                </c:pt>
                <c:pt idx="15">
                  <c:v>481.44080518775712</c:v>
                </c:pt>
                <c:pt idx="16">
                  <c:v>492.67359697567554</c:v>
                </c:pt>
                <c:pt idx="17">
                  <c:v>477.88386443512979</c:v>
                </c:pt>
                <c:pt idx="18">
                  <c:v>484.09777200439765</c:v>
                </c:pt>
                <c:pt idx="19">
                  <c:v>476.2964359818381</c:v>
                </c:pt>
                <c:pt idx="20">
                  <c:v>475.04236937217564</c:v>
                </c:pt>
                <c:pt idx="21">
                  <c:v>476.95872774287074</c:v>
                </c:pt>
                <c:pt idx="22">
                  <c:v>475.42118137218819</c:v>
                </c:pt>
                <c:pt idx="23">
                  <c:v>487.78844844397173</c:v>
                </c:pt>
                <c:pt idx="24">
                  <c:v>456.21865894736311</c:v>
                </c:pt>
                <c:pt idx="25">
                  <c:v>463.83301209330091</c:v>
                </c:pt>
                <c:pt idx="26">
                  <c:v>480.35304897969269</c:v>
                </c:pt>
                <c:pt idx="27">
                  <c:v>469.87912728609899</c:v>
                </c:pt>
                <c:pt idx="28">
                  <c:v>459.95209045081953</c:v>
                </c:pt>
                <c:pt idx="29">
                  <c:v>481.38316777964025</c:v>
                </c:pt>
                <c:pt idx="30">
                  <c:v>458.78623308216908</c:v>
                </c:pt>
                <c:pt idx="31">
                  <c:v>455.51438945651824</c:v>
                </c:pt>
                <c:pt idx="32">
                  <c:v>469.75005124016963</c:v>
                </c:pt>
                <c:pt idx="33">
                  <c:v>451.55368378370918</c:v>
                </c:pt>
                <c:pt idx="34">
                  <c:v>451.70060335645172</c:v>
                </c:pt>
                <c:pt idx="35">
                  <c:v>439.48334406466324</c:v>
                </c:pt>
                <c:pt idx="36">
                  <c:v>466.82041762993401</c:v>
                </c:pt>
                <c:pt idx="37">
                  <c:v>452.73257971544763</c:v>
                </c:pt>
                <c:pt idx="38">
                  <c:v>449.29581902229609</c:v>
                </c:pt>
              </c:numCache>
            </c:numRef>
          </c:yVal>
        </c:ser>
        <c:axId val="70476928"/>
        <c:axId val="72054656"/>
      </c:scatterChart>
      <c:valAx>
        <c:axId val="70476928"/>
        <c:scaling>
          <c:orientation val="minMax"/>
          <c:max val="0"/>
        </c:scaling>
        <c:delete val="1"/>
        <c:axPos val="b"/>
        <c:numFmt formatCode="General" sourceLinked="1"/>
        <c:majorTickMark val="none"/>
        <c:tickLblPos val="none"/>
        <c:crossAx val="72054656"/>
        <c:crossesAt val="460"/>
        <c:crossBetween val="midCat"/>
      </c:valAx>
      <c:valAx>
        <c:axId val="72054656"/>
        <c:scaling>
          <c:orientation val="minMax"/>
          <c:max val="580"/>
          <c:min val="440"/>
        </c:scaling>
        <c:axPos val="l"/>
        <c:numFmt formatCode="0" sourceLinked="1"/>
        <c:majorTickMark val="none"/>
        <c:tickLblPos val="nextTo"/>
        <c:spPr>
          <a:ln w="127000">
            <a:solidFill>
              <a:schemeClr val="accent4">
                <a:lumMod val="75000"/>
              </a:schemeClr>
            </a:solidFill>
            <a:headEnd type="triangle" w="sm" len="sm"/>
            <a:tailEnd type="triangle" w="sm" len="sm"/>
          </a:ln>
        </c:spPr>
        <c:crossAx val="70476928"/>
        <c:crosses val="autoZero"/>
        <c:crossBetween val="midCat"/>
        <c:majorUnit val="10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l-SI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ash"/>
            <c:size val="7"/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'BRA09 M-F'!$A$1:$A$39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</c:numCache>
            </c:numRef>
          </c:xVal>
          <c:yVal>
            <c:numRef>
              <c:f>'BRA09 M-F'!$B$1:$B$39</c:f>
              <c:numCache>
                <c:formatCode>0</c:formatCode>
                <c:ptCount val="39"/>
                <c:pt idx="0">
                  <c:v>575.56633099016301</c:v>
                </c:pt>
                <c:pt idx="1">
                  <c:v>563.48184816191406</c:v>
                </c:pt>
                <c:pt idx="2">
                  <c:v>557.98256640022748</c:v>
                </c:pt>
                <c:pt idx="3">
                  <c:v>550.35963935353607</c:v>
                </c:pt>
                <c:pt idx="4">
                  <c:v>544.17525155219539</c:v>
                </c:pt>
                <c:pt idx="5">
                  <c:v>541.7623959349994</c:v>
                </c:pt>
                <c:pt idx="6">
                  <c:v>541.52724205202549</c:v>
                </c:pt>
                <c:pt idx="7">
                  <c:v>539.93475210564043</c:v>
                </c:pt>
                <c:pt idx="8">
                  <c:v>532.85374811616555</c:v>
                </c:pt>
                <c:pt idx="9">
                  <c:v>527.39733459544789</c:v>
                </c:pt>
                <c:pt idx="10">
                  <c:v>525.32313766264804</c:v>
                </c:pt>
                <c:pt idx="11">
                  <c:v>523.8369821251564</c:v>
                </c:pt>
                <c:pt idx="12">
                  <c:v>522.24514659799343</c:v>
                </c:pt>
                <c:pt idx="13">
                  <c:v>520.55944628571649</c:v>
                </c:pt>
                <c:pt idx="14">
                  <c:v>520.50855951615665</c:v>
                </c:pt>
                <c:pt idx="15">
                  <c:v>520.23995958942635</c:v>
                </c:pt>
                <c:pt idx="16">
                  <c:v>519.80605150160477</c:v>
                </c:pt>
                <c:pt idx="17">
                  <c:v>517.58941596780596</c:v>
                </c:pt>
                <c:pt idx="18">
                  <c:v>516.48269443371248</c:v>
                </c:pt>
                <c:pt idx="19">
                  <c:v>515.47846942161459</c:v>
                </c:pt>
                <c:pt idx="20">
                  <c:v>515.18118798643377</c:v>
                </c:pt>
                <c:pt idx="21">
                  <c:v>513.89812527677952</c:v>
                </c:pt>
                <c:pt idx="22">
                  <c:v>513.25426991963104</c:v>
                </c:pt>
                <c:pt idx="23">
                  <c:v>512.51841493663312</c:v>
                </c:pt>
                <c:pt idx="24">
                  <c:v>511.02986659416956</c:v>
                </c:pt>
                <c:pt idx="25">
                  <c:v>509.54755135834858</c:v>
                </c:pt>
                <c:pt idx="26">
                  <c:v>509.18811522898255</c:v>
                </c:pt>
                <c:pt idx="27">
                  <c:v>507.93413360049487</c:v>
                </c:pt>
                <c:pt idx="28">
                  <c:v>507.3425563726513</c:v>
                </c:pt>
                <c:pt idx="29">
                  <c:v>506.51286277871907</c:v>
                </c:pt>
                <c:pt idx="30">
                  <c:v>505.92505281559869</c:v>
                </c:pt>
                <c:pt idx="31">
                  <c:v>503.97957838811169</c:v>
                </c:pt>
                <c:pt idx="32">
                  <c:v>503.93648700811667</c:v>
                </c:pt>
                <c:pt idx="33">
                  <c:v>502.87440552963778</c:v>
                </c:pt>
                <c:pt idx="34">
                  <c:v>502.85072057694401</c:v>
                </c:pt>
                <c:pt idx="35">
                  <c:v>498.22333560813678</c:v>
                </c:pt>
                <c:pt idx="36">
                  <c:v>495.73553269580805</c:v>
                </c:pt>
                <c:pt idx="37">
                  <c:v>492.1365175860434</c:v>
                </c:pt>
                <c:pt idx="38">
                  <c:v>490.48737167375572</c:v>
                </c:pt>
              </c:numCache>
            </c:numRef>
          </c:yVal>
        </c:ser>
        <c:axId val="72200576"/>
        <c:axId val="72202496"/>
      </c:scatterChart>
      <c:valAx>
        <c:axId val="72200576"/>
        <c:scaling>
          <c:orientation val="minMax"/>
          <c:max val="0"/>
        </c:scaling>
        <c:delete val="1"/>
        <c:axPos val="b"/>
        <c:numFmt formatCode="General" sourceLinked="1"/>
        <c:majorTickMark val="none"/>
        <c:tickLblPos val="none"/>
        <c:crossAx val="72202496"/>
        <c:crossesAt val="460"/>
        <c:crossBetween val="midCat"/>
      </c:valAx>
      <c:valAx>
        <c:axId val="72202496"/>
        <c:scaling>
          <c:orientation val="minMax"/>
          <c:max val="580"/>
          <c:min val="440"/>
        </c:scaling>
        <c:axPos val="l"/>
        <c:numFmt formatCode="0" sourceLinked="1"/>
        <c:majorTickMark val="none"/>
        <c:tickLblPos val="nextTo"/>
        <c:spPr>
          <a:ln w="127000">
            <a:solidFill>
              <a:schemeClr val="accent4">
                <a:lumMod val="75000"/>
              </a:schemeClr>
            </a:solidFill>
            <a:headEnd type="triangle" w="sm" len="sm"/>
            <a:tailEnd type="triangle" w="sm" len="sm"/>
          </a:ln>
        </c:spPr>
        <c:crossAx val="72200576"/>
        <c:crosses val="autoZero"/>
        <c:crossBetween val="midCat"/>
        <c:majorUnit val="10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l-SI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ash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'ERA09 M-F'!$A$1:$A$39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xVal>
          <c:yVal>
            <c:numRef>
              <c:f>'ERA09 M-F'!$B$1:$B$39</c:f>
              <c:numCache>
                <c:formatCode>0</c:formatCode>
                <c:ptCount val="39"/>
                <c:pt idx="0">
                  <c:v>576.83084575394741</c:v>
                </c:pt>
                <c:pt idx="1">
                  <c:v>550.2648361593383</c:v>
                </c:pt>
                <c:pt idx="2">
                  <c:v>558.02028825723255</c:v>
                </c:pt>
                <c:pt idx="3">
                  <c:v>518.89604076931585</c:v>
                </c:pt>
                <c:pt idx="4">
                  <c:v>530.9499462176932</c:v>
                </c:pt>
                <c:pt idx="5">
                  <c:v>523.8013999297616</c:v>
                </c:pt>
                <c:pt idx="6">
                  <c:v>526.84847005434551</c:v>
                </c:pt>
                <c:pt idx="7">
                  <c:v>519.66631941547769</c:v>
                </c:pt>
                <c:pt idx="8">
                  <c:v>524.64593368037754</c:v>
                </c:pt>
                <c:pt idx="9">
                  <c:v>511.2739051391938</c:v>
                </c:pt>
                <c:pt idx="10">
                  <c:v>491.97856765301424</c:v>
                </c:pt>
                <c:pt idx="11">
                  <c:v>498.19079031211453</c:v>
                </c:pt>
                <c:pt idx="12">
                  <c:v>504.13960873701802</c:v>
                </c:pt>
                <c:pt idx="13">
                  <c:v>517.60214663534941</c:v>
                </c:pt>
                <c:pt idx="14">
                  <c:v>485.06328118196683</c:v>
                </c:pt>
                <c:pt idx="15">
                  <c:v>479.03695581957629</c:v>
                </c:pt>
                <c:pt idx="16">
                  <c:v>478.15994248497014</c:v>
                </c:pt>
                <c:pt idx="17">
                  <c:v>469.35628934957953</c:v>
                </c:pt>
                <c:pt idx="18">
                  <c:v>444.01765089745385</c:v>
                </c:pt>
              </c:numCache>
            </c:numRef>
          </c:yVal>
        </c:ser>
        <c:axId val="72207744"/>
        <c:axId val="72155904"/>
      </c:scatterChart>
      <c:valAx>
        <c:axId val="72207744"/>
        <c:scaling>
          <c:orientation val="minMax"/>
          <c:max val="0"/>
        </c:scaling>
        <c:delete val="1"/>
        <c:axPos val="b"/>
        <c:numFmt formatCode="General" sourceLinked="1"/>
        <c:majorTickMark val="none"/>
        <c:tickLblPos val="none"/>
        <c:crossAx val="72155904"/>
        <c:crossesAt val="460"/>
        <c:crossBetween val="midCat"/>
      </c:valAx>
      <c:valAx>
        <c:axId val="72155904"/>
        <c:scaling>
          <c:orientation val="minMax"/>
          <c:max val="580"/>
          <c:min val="420"/>
        </c:scaling>
        <c:axPos val="l"/>
        <c:numFmt formatCode="0" sourceLinked="1"/>
        <c:majorTickMark val="none"/>
        <c:tickLblPos val="nextTo"/>
        <c:spPr>
          <a:ln w="127000">
            <a:solidFill>
              <a:schemeClr val="accent4">
                <a:lumMod val="75000"/>
              </a:schemeClr>
            </a:solidFill>
            <a:headEnd type="triangle" w="sm" len="sm"/>
            <a:tailEnd type="triangle" w="sm" len="sm"/>
          </a:ln>
        </c:spPr>
        <c:crossAx val="72207744"/>
        <c:crosses val="autoZero"/>
        <c:crossBetween val="midCat"/>
        <c:majorUnit val="10"/>
      </c:valAx>
    </c:plotArea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0.63781</cdr:x>
      <cdr:y>0.60811</cdr:y>
    </cdr:from>
    <cdr:to>
      <cdr:x>0.94853</cdr:x>
      <cdr:y>0.65754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32140" y="3276364"/>
          <a:ext cx="2841224" cy="2663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sl-SI" sz="800" b="1" dirty="0">
              <a:solidFill>
                <a:sysClr val="windowText" lastClr="000000"/>
              </a:solidFill>
            </a:rPr>
            <a:t>Učenci z dosežki na </a:t>
          </a:r>
          <a:r>
            <a:rPr lang="en-US" sz="800" b="1" dirty="0">
              <a:solidFill>
                <a:sysClr val="windowText" lastClr="000000"/>
              </a:solidFill>
            </a:rPr>
            <a:t>1</a:t>
          </a:r>
          <a:r>
            <a:rPr lang="sl-SI" sz="800" b="1" dirty="0">
              <a:solidFill>
                <a:sysClr val="windowText" lastClr="000000"/>
              </a:solidFill>
            </a:rPr>
            <a:t>. </a:t>
          </a:r>
          <a:r>
            <a:rPr lang="en-US" sz="800" b="1" dirty="0">
              <a:solidFill>
                <a:sysClr val="windowText" lastClr="000000"/>
              </a:solidFill>
            </a:rPr>
            <a:t>a  </a:t>
          </a:r>
          <a:r>
            <a:rPr lang="sl-SI" sz="800" b="1" dirty="0">
              <a:solidFill>
                <a:sysClr val="windowText" lastClr="000000"/>
              </a:solidFill>
            </a:rPr>
            <a:t>ravni ali pod njo</a:t>
          </a:r>
          <a:endParaRPr lang="en-US" sz="8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0.71131</cdr:x>
      <cdr:y>0.10692</cdr:y>
    </cdr:from>
    <cdr:to>
      <cdr:x>1</cdr:x>
      <cdr:y>0.15317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504218" y="576064"/>
          <a:ext cx="2639782" cy="2491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l-SI" sz="800" b="1" dirty="0">
              <a:solidFill>
                <a:sysClr val="windowText" lastClr="000000"/>
              </a:solidFill>
            </a:rPr>
            <a:t>Učenci z dosežki na 2. ravni ali nad njo</a:t>
          </a:r>
          <a:endParaRPr lang="en-US" sz="8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0.49606</cdr:x>
      <cdr:y>0.01336</cdr:y>
    </cdr:from>
    <cdr:to>
      <cdr:x>0.50787</cdr:x>
      <cdr:y>0.98901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4535996" y="72008"/>
          <a:ext cx="108012" cy="52565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accent4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l-SI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0.49606</cdr:x>
      <cdr:y>0.01336</cdr:y>
    </cdr:from>
    <cdr:to>
      <cdr:x>0.50787</cdr:x>
      <cdr:y>0.98901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4535972" y="71981"/>
          <a:ext cx="108035" cy="52566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accent4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l-SI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0.49606</cdr:x>
      <cdr:y>0.01336</cdr:y>
    </cdr:from>
    <cdr:to>
      <cdr:x>0.50787</cdr:x>
      <cdr:y>0.98901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4535972" y="71981"/>
          <a:ext cx="108035" cy="52566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accent4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l-SI"/>
        </a:p>
      </cdr:txBody>
    </cdr:sp>
  </cdr:relSizeAnchor>
  <cdr:relSizeAnchor xmlns:cdr="http://schemas.openxmlformats.org/drawingml/2006/chartDrawing">
    <cdr:from>
      <cdr:x>0.17713</cdr:x>
      <cdr:y>0.46109</cdr:y>
    </cdr:from>
    <cdr:to>
      <cdr:x>0.17713</cdr:x>
      <cdr:y>0.77684</cdr:y>
    </cdr:to>
    <cdr:cxnSp macro="">
      <cdr:nvCxnSpPr>
        <cdr:cNvPr id="17" name="Straight Connector 16"/>
        <cdr:cNvCxnSpPr/>
      </cdr:nvCxnSpPr>
      <cdr:spPr>
        <a:xfrm xmlns:a="http://schemas.openxmlformats.org/drawingml/2006/main" rot="5400000" flipH="1" flipV="1">
          <a:off x="769078" y="3334871"/>
          <a:ext cx="1701189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DADADA">
              <a:lumMod val="50000"/>
            </a:srgbClr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0.41338</cdr:x>
      <cdr:y>0.44104</cdr:y>
    </cdr:from>
    <cdr:to>
      <cdr:x>0.47244</cdr:x>
      <cdr:y>0.48114</cdr:y>
    </cdr:to>
    <cdr:sp macro="" textlink="">
      <cdr:nvSpPr>
        <cdr:cNvPr id="5" name="Rounded Rectangular Callout 4"/>
        <cdr:cNvSpPr/>
      </cdr:nvSpPr>
      <cdr:spPr>
        <a:xfrm xmlns:a="http://schemas.openxmlformats.org/drawingml/2006/main">
          <a:off x="3779912" y="2376264"/>
          <a:ext cx="540060" cy="216024"/>
        </a:xfrm>
        <a:prstGeom xmlns:a="http://schemas.openxmlformats.org/drawingml/2006/main" prst="wedgeRoundRectCallout">
          <a:avLst>
            <a:gd name="adj1" fmla="val 83997"/>
            <a:gd name="adj2" fmla="val -91576"/>
            <a:gd name="adj3" fmla="val 16667"/>
          </a:avLst>
        </a:prstGeom>
        <a:solidFill xmlns:a="http://schemas.openxmlformats.org/drawingml/2006/main">
          <a:srgbClr val="FF0000"/>
        </a:solidFill>
        <a:ln xmlns:a="http://schemas.openxmlformats.org/drawingml/2006/main" w="25400" cap="flat" cmpd="sng" algn="ctr">
          <a:solidFill>
            <a:srgbClr val="800000">
              <a:lumMod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36000" rIns="36000" rtlCol="0" anchor="ctr"/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Tahoma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Tahoma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Tahoma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Tahoma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Tahoma"/>
            </a:defRPr>
          </a:lvl5pPr>
          <a:lvl6pPr marL="2286000" algn="l" defTabSz="914400" rtl="0" eaLnBrk="1" latinLnBrk="0" hangingPunct="1">
            <a:defRPr kern="1200">
              <a:solidFill>
                <a:srgbClr val="FFFFFF"/>
              </a:solidFill>
              <a:latin typeface="Tahoma"/>
            </a:defRPr>
          </a:lvl6pPr>
          <a:lvl7pPr marL="2743200" algn="l" defTabSz="914400" rtl="0" eaLnBrk="1" latinLnBrk="0" hangingPunct="1">
            <a:defRPr kern="1200">
              <a:solidFill>
                <a:srgbClr val="FFFFFF"/>
              </a:solidFill>
              <a:latin typeface="Tahoma"/>
            </a:defRPr>
          </a:lvl7pPr>
          <a:lvl8pPr marL="3200400" algn="l" defTabSz="914400" rtl="0" eaLnBrk="1" latinLnBrk="0" hangingPunct="1">
            <a:defRPr kern="1200">
              <a:solidFill>
                <a:srgbClr val="FFFFFF"/>
              </a:solidFill>
              <a:latin typeface="Tahoma"/>
            </a:defRPr>
          </a:lvl8pPr>
          <a:lvl9pPr marL="3657600" algn="l" defTabSz="914400" rtl="0" eaLnBrk="1" latinLnBrk="0" hangingPunct="1">
            <a:defRPr kern="1200">
              <a:solidFill>
                <a:srgbClr val="FFFFFF"/>
              </a:solidFill>
              <a:latin typeface="Tahoma"/>
            </a:defRPr>
          </a:lvl9pPr>
        </a:lstStyle>
        <a:p xmlns:a="http://schemas.openxmlformats.org/drawingml/2006/main">
          <a:pPr algn="ctr"/>
          <a:r>
            <a:rPr lang="sl-SI" sz="800" b="1" dirty="0" smtClean="0">
              <a:solidFill>
                <a:srgbClr val="000000"/>
              </a:solidFill>
            </a:rPr>
            <a:t>16 %</a:t>
          </a:r>
          <a:endParaRPr lang="sl-SI" sz="800" b="1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0.58662</cdr:x>
      <cdr:y>0.34081</cdr:y>
    </cdr:from>
    <cdr:to>
      <cdr:x>0.71262</cdr:x>
      <cdr:y>0.3809</cdr:y>
    </cdr:to>
    <cdr:sp macro="" textlink="">
      <cdr:nvSpPr>
        <cdr:cNvPr id="6" name="Rounded Rectangular Callout 5"/>
        <cdr:cNvSpPr/>
      </cdr:nvSpPr>
      <cdr:spPr>
        <a:xfrm xmlns:a="http://schemas.openxmlformats.org/drawingml/2006/main">
          <a:off x="5364088" y="1836204"/>
          <a:ext cx="1152128" cy="216024"/>
        </a:xfrm>
        <a:prstGeom xmlns:a="http://schemas.openxmlformats.org/drawingml/2006/main" prst="wedgeRoundRectCallout">
          <a:avLst>
            <a:gd name="adj1" fmla="val -112408"/>
            <a:gd name="adj2" fmla="val -10305"/>
            <a:gd name="adj3" fmla="val 16667"/>
          </a:avLst>
        </a:prstGeom>
        <a:solidFill xmlns:a="http://schemas.openxmlformats.org/drawingml/2006/main">
          <a:srgbClr val="FF6600"/>
        </a:solidFill>
        <a:ln xmlns:a="http://schemas.openxmlformats.org/drawingml/2006/main" w="25400" cap="flat" cmpd="sng" algn="ctr">
          <a:solidFill>
            <a:srgbClr val="800000">
              <a:lumMod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36000" rIns="36000" rtlCol="0" anchor="ctr"/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Tahoma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Tahoma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Tahoma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Tahoma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Tahoma"/>
            </a:defRPr>
          </a:lvl5pPr>
          <a:lvl6pPr marL="2286000" algn="l" defTabSz="914400" rtl="0" eaLnBrk="1" latinLnBrk="0" hangingPunct="1">
            <a:defRPr kern="1200">
              <a:solidFill>
                <a:srgbClr val="FFFFFF"/>
              </a:solidFill>
              <a:latin typeface="Tahoma"/>
            </a:defRPr>
          </a:lvl6pPr>
          <a:lvl7pPr marL="2743200" algn="l" defTabSz="914400" rtl="0" eaLnBrk="1" latinLnBrk="0" hangingPunct="1">
            <a:defRPr kern="1200">
              <a:solidFill>
                <a:srgbClr val="FFFFFF"/>
              </a:solidFill>
              <a:latin typeface="Tahoma"/>
            </a:defRPr>
          </a:lvl7pPr>
          <a:lvl8pPr marL="3200400" algn="l" defTabSz="914400" rtl="0" eaLnBrk="1" latinLnBrk="0" hangingPunct="1">
            <a:defRPr kern="1200">
              <a:solidFill>
                <a:srgbClr val="FFFFFF"/>
              </a:solidFill>
              <a:latin typeface="Tahoma"/>
            </a:defRPr>
          </a:lvl8pPr>
          <a:lvl9pPr marL="3657600" algn="l" defTabSz="914400" rtl="0" eaLnBrk="1" latinLnBrk="0" hangingPunct="1">
            <a:defRPr kern="1200">
              <a:solidFill>
                <a:srgbClr val="FFFFFF"/>
              </a:solidFill>
              <a:latin typeface="Tahoma"/>
            </a:defRPr>
          </a:lvl9pPr>
        </a:lstStyle>
        <a:p xmlns:a="http://schemas.openxmlformats.org/drawingml/2006/main">
          <a:pPr algn="ctr"/>
          <a:r>
            <a:rPr lang="sl-SI" sz="800" b="1" dirty="0" smtClean="0">
              <a:solidFill>
                <a:srgbClr val="000000"/>
              </a:solidFill>
            </a:rPr>
            <a:t>79 %     </a:t>
          </a:r>
          <a:r>
            <a:rPr lang="sl-SI" sz="700" b="1" dirty="0" smtClean="0">
              <a:solidFill>
                <a:srgbClr val="000000"/>
              </a:solidFill>
            </a:rPr>
            <a:t>OECD 81 %</a:t>
          </a:r>
          <a:endParaRPr lang="sl-SI" sz="700" b="1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0.56694</cdr:x>
      <cdr:y>0.24725</cdr:y>
    </cdr:from>
    <cdr:to>
      <cdr:x>0.69687</cdr:x>
      <cdr:y>0.28735</cdr:y>
    </cdr:to>
    <cdr:sp macro="" textlink="">
      <cdr:nvSpPr>
        <cdr:cNvPr id="7" name="Rounded Rectangular Callout 6"/>
        <cdr:cNvSpPr/>
      </cdr:nvSpPr>
      <cdr:spPr>
        <a:xfrm xmlns:a="http://schemas.openxmlformats.org/drawingml/2006/main">
          <a:off x="5184068" y="1332148"/>
          <a:ext cx="1188132" cy="216024"/>
        </a:xfrm>
        <a:prstGeom xmlns:a="http://schemas.openxmlformats.org/drawingml/2006/main" prst="wedgeRoundRectCallout">
          <a:avLst>
            <a:gd name="adj1" fmla="val -94122"/>
            <a:gd name="adj2" fmla="val -30623"/>
            <a:gd name="adj3" fmla="val 16667"/>
          </a:avLst>
        </a:prstGeom>
        <a:solidFill xmlns:a="http://schemas.openxmlformats.org/drawingml/2006/main">
          <a:schemeClr val="tx2">
            <a:lumMod val="50000"/>
          </a:schemeClr>
        </a:solidFill>
        <a:ln xmlns:a="http://schemas.openxmlformats.org/drawingml/2006/main" w="25400" cap="flat" cmpd="sng" algn="ctr">
          <a:solidFill>
            <a:srgbClr val="800000">
              <a:lumMod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36000" rIns="36000" rtlCol="0" anchor="ctr"/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Tahoma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Tahoma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Tahoma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Tahoma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Tahoma"/>
            </a:defRPr>
          </a:lvl5pPr>
          <a:lvl6pPr marL="2286000" algn="l" defTabSz="914400" rtl="0" eaLnBrk="1" latinLnBrk="0" hangingPunct="1">
            <a:defRPr kern="1200">
              <a:solidFill>
                <a:srgbClr val="FFFFFF"/>
              </a:solidFill>
              <a:latin typeface="Tahoma"/>
            </a:defRPr>
          </a:lvl6pPr>
          <a:lvl7pPr marL="2743200" algn="l" defTabSz="914400" rtl="0" eaLnBrk="1" latinLnBrk="0" hangingPunct="1">
            <a:defRPr kern="1200">
              <a:solidFill>
                <a:srgbClr val="FFFFFF"/>
              </a:solidFill>
              <a:latin typeface="Tahoma"/>
            </a:defRPr>
          </a:lvl7pPr>
          <a:lvl8pPr marL="3200400" algn="l" defTabSz="914400" rtl="0" eaLnBrk="1" latinLnBrk="0" hangingPunct="1">
            <a:defRPr kern="1200">
              <a:solidFill>
                <a:srgbClr val="FFFFFF"/>
              </a:solidFill>
              <a:latin typeface="Tahoma"/>
            </a:defRPr>
          </a:lvl8pPr>
          <a:lvl9pPr marL="3657600" algn="l" defTabSz="914400" rtl="0" eaLnBrk="1" latinLnBrk="0" hangingPunct="1">
            <a:defRPr kern="1200">
              <a:solidFill>
                <a:srgbClr val="FFFFFF"/>
              </a:solidFill>
              <a:latin typeface="Tahoma"/>
            </a:defRPr>
          </a:lvl9pPr>
        </a:lstStyle>
        <a:p xmlns:a="http://schemas.openxmlformats.org/drawingml/2006/main">
          <a:pPr algn="ctr"/>
          <a:r>
            <a:rPr lang="sl-SI" sz="800" b="1" dirty="0" smtClean="0">
              <a:solidFill>
                <a:srgbClr val="000000"/>
              </a:solidFill>
            </a:rPr>
            <a:t>53 %    </a:t>
          </a:r>
          <a:r>
            <a:rPr lang="sl-SI" sz="700" b="1" dirty="0" smtClean="0">
              <a:solidFill>
                <a:srgbClr val="000000"/>
              </a:solidFill>
            </a:rPr>
            <a:t>OECD 57 %</a:t>
          </a:r>
          <a:endParaRPr lang="sl-SI" sz="700" b="1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0.55512</cdr:x>
      <cdr:y>0.18043</cdr:y>
    </cdr:from>
    <cdr:to>
      <cdr:x>0.68506</cdr:x>
      <cdr:y>0.22052</cdr:y>
    </cdr:to>
    <cdr:sp macro="" textlink="">
      <cdr:nvSpPr>
        <cdr:cNvPr id="8" name="Rounded Rectangular Callout 7"/>
        <cdr:cNvSpPr/>
      </cdr:nvSpPr>
      <cdr:spPr>
        <a:xfrm xmlns:a="http://schemas.openxmlformats.org/drawingml/2006/main">
          <a:off x="5076056" y="972108"/>
          <a:ext cx="1188132" cy="216024"/>
        </a:xfrm>
        <a:prstGeom xmlns:a="http://schemas.openxmlformats.org/drawingml/2006/main" prst="wedgeRoundRectCallout">
          <a:avLst>
            <a:gd name="adj1" fmla="val -83963"/>
            <a:gd name="adj2" fmla="val -128825"/>
            <a:gd name="adj3" fmla="val 16667"/>
          </a:avLst>
        </a:prstGeom>
        <a:solidFill xmlns:a="http://schemas.openxmlformats.org/drawingml/2006/main">
          <a:srgbClr val="006600"/>
        </a:solidFill>
        <a:ln xmlns:a="http://schemas.openxmlformats.org/drawingml/2006/main" w="25400" cap="flat" cmpd="sng" algn="ctr">
          <a:solidFill>
            <a:srgbClr val="800000">
              <a:lumMod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36000" rIns="36000" rtlCol="0" anchor="ctr"/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Tahoma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Tahoma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Tahoma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Tahoma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Tahoma"/>
            </a:defRPr>
          </a:lvl5pPr>
          <a:lvl6pPr marL="2286000" algn="l" defTabSz="914400" rtl="0" eaLnBrk="1" latinLnBrk="0" hangingPunct="1">
            <a:defRPr kern="1200">
              <a:solidFill>
                <a:srgbClr val="FFFFFF"/>
              </a:solidFill>
              <a:latin typeface="Tahoma"/>
            </a:defRPr>
          </a:lvl6pPr>
          <a:lvl7pPr marL="2743200" algn="l" defTabSz="914400" rtl="0" eaLnBrk="1" latinLnBrk="0" hangingPunct="1">
            <a:defRPr kern="1200">
              <a:solidFill>
                <a:srgbClr val="FFFFFF"/>
              </a:solidFill>
              <a:latin typeface="Tahoma"/>
            </a:defRPr>
          </a:lvl7pPr>
          <a:lvl8pPr marL="3200400" algn="l" defTabSz="914400" rtl="0" eaLnBrk="1" latinLnBrk="0" hangingPunct="1">
            <a:defRPr kern="1200">
              <a:solidFill>
                <a:srgbClr val="FFFFFF"/>
              </a:solidFill>
              <a:latin typeface="Tahoma"/>
            </a:defRPr>
          </a:lvl8pPr>
          <a:lvl9pPr marL="3657600" algn="l" defTabSz="914400" rtl="0" eaLnBrk="1" latinLnBrk="0" hangingPunct="1">
            <a:defRPr kern="1200">
              <a:solidFill>
                <a:srgbClr val="FFFFFF"/>
              </a:solidFill>
              <a:latin typeface="Tahoma"/>
            </a:defRPr>
          </a:lvl9pPr>
        </a:lstStyle>
        <a:p xmlns:a="http://schemas.openxmlformats.org/drawingml/2006/main">
          <a:pPr algn="ctr"/>
          <a:r>
            <a:rPr lang="sl-SI" sz="800" b="1" dirty="0" smtClean="0"/>
            <a:t>24 %     </a:t>
          </a:r>
          <a:r>
            <a:rPr lang="sl-SI" sz="700" b="1" dirty="0" smtClean="0">
              <a:solidFill>
                <a:schemeClr val="tx1"/>
              </a:solidFill>
            </a:rPr>
            <a:t>OECD 28 %</a:t>
          </a:r>
          <a:endParaRPr lang="sl-SI" sz="7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0.57875</cdr:x>
      <cdr:y>0.09355</cdr:y>
    </cdr:from>
    <cdr:to>
      <cdr:x>0.70868</cdr:x>
      <cdr:y>0.13365</cdr:y>
    </cdr:to>
    <cdr:sp macro="" textlink="">
      <cdr:nvSpPr>
        <cdr:cNvPr id="9" name="Rounded Rectangular Callout 8"/>
        <cdr:cNvSpPr/>
      </cdr:nvSpPr>
      <cdr:spPr>
        <a:xfrm xmlns:a="http://schemas.openxmlformats.org/drawingml/2006/main">
          <a:off x="5292080" y="504056"/>
          <a:ext cx="1188132" cy="216024"/>
        </a:xfrm>
        <a:prstGeom xmlns:a="http://schemas.openxmlformats.org/drawingml/2006/main" prst="wedgeRoundRectCallout">
          <a:avLst>
            <a:gd name="adj1" fmla="val -104281"/>
            <a:gd name="adj2" fmla="val -27237"/>
            <a:gd name="adj3" fmla="val 16667"/>
          </a:avLst>
        </a:prstGeom>
        <a:solidFill xmlns:a="http://schemas.openxmlformats.org/drawingml/2006/main">
          <a:srgbClr val="92D050"/>
        </a:solidFill>
        <a:ln xmlns:a="http://schemas.openxmlformats.org/drawingml/2006/main" w="25400" cap="flat" cmpd="sng" algn="ctr">
          <a:solidFill>
            <a:srgbClr val="800000">
              <a:lumMod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36000" rIns="36000" rtlCol="0" anchor="ctr"/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Tahoma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Tahoma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Tahoma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Tahoma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Tahoma"/>
            </a:defRPr>
          </a:lvl5pPr>
          <a:lvl6pPr marL="2286000" algn="l" defTabSz="914400" rtl="0" eaLnBrk="1" latinLnBrk="0" hangingPunct="1">
            <a:defRPr kern="1200">
              <a:solidFill>
                <a:srgbClr val="FFFFFF"/>
              </a:solidFill>
              <a:latin typeface="Tahoma"/>
            </a:defRPr>
          </a:lvl6pPr>
          <a:lvl7pPr marL="2743200" algn="l" defTabSz="914400" rtl="0" eaLnBrk="1" latinLnBrk="0" hangingPunct="1">
            <a:defRPr kern="1200">
              <a:solidFill>
                <a:srgbClr val="FFFFFF"/>
              </a:solidFill>
              <a:latin typeface="Tahoma"/>
            </a:defRPr>
          </a:lvl7pPr>
          <a:lvl8pPr marL="3200400" algn="l" defTabSz="914400" rtl="0" eaLnBrk="1" latinLnBrk="0" hangingPunct="1">
            <a:defRPr kern="1200">
              <a:solidFill>
                <a:srgbClr val="FFFFFF"/>
              </a:solidFill>
              <a:latin typeface="Tahoma"/>
            </a:defRPr>
          </a:lvl8pPr>
          <a:lvl9pPr marL="3657600" algn="l" defTabSz="914400" rtl="0" eaLnBrk="1" latinLnBrk="0" hangingPunct="1">
            <a:defRPr kern="1200">
              <a:solidFill>
                <a:srgbClr val="FFFFFF"/>
              </a:solidFill>
              <a:latin typeface="Tahoma"/>
            </a:defRPr>
          </a:lvl9pPr>
        </a:lstStyle>
        <a:p xmlns:a="http://schemas.openxmlformats.org/drawingml/2006/main">
          <a:pPr algn="ctr"/>
          <a:r>
            <a:rPr lang="sl-SI" sz="800" b="1" dirty="0" smtClean="0">
              <a:solidFill>
                <a:srgbClr val="000000"/>
              </a:solidFill>
            </a:rPr>
            <a:t>5 %     </a:t>
          </a:r>
          <a:r>
            <a:rPr lang="sl-SI" sz="700" b="1" dirty="0" smtClean="0">
              <a:solidFill>
                <a:srgbClr val="000000"/>
              </a:solidFill>
            </a:rPr>
            <a:t>OECD 8 %</a:t>
          </a:r>
          <a:endParaRPr lang="sl-SI" sz="700" b="1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0.56694</cdr:x>
      <cdr:y>0.03341</cdr:y>
    </cdr:from>
    <cdr:to>
      <cdr:x>0.69687</cdr:x>
      <cdr:y>0.07351</cdr:y>
    </cdr:to>
    <cdr:sp macro="" textlink="">
      <cdr:nvSpPr>
        <cdr:cNvPr id="10" name="Rounded Rectangular Callout 9"/>
        <cdr:cNvSpPr/>
      </cdr:nvSpPr>
      <cdr:spPr>
        <a:xfrm xmlns:a="http://schemas.openxmlformats.org/drawingml/2006/main">
          <a:off x="5184068" y="180020"/>
          <a:ext cx="1188132" cy="216024"/>
        </a:xfrm>
        <a:prstGeom xmlns:a="http://schemas.openxmlformats.org/drawingml/2006/main" prst="wedgeRoundRectCallout">
          <a:avLst>
            <a:gd name="adj1" fmla="val -97508"/>
            <a:gd name="adj2" fmla="val 94671"/>
            <a:gd name="adj3" fmla="val 16667"/>
          </a:avLst>
        </a:prstGeom>
        <a:solidFill xmlns:a="http://schemas.openxmlformats.org/drawingml/2006/main">
          <a:srgbClr val="00FF00"/>
        </a:solidFill>
        <a:ln xmlns:a="http://schemas.openxmlformats.org/drawingml/2006/main" w="25400" cap="flat" cmpd="sng" algn="ctr">
          <a:solidFill>
            <a:srgbClr val="800000">
              <a:lumMod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36000" rIns="36000" rtlCol="0" anchor="ctr"/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Tahoma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Tahoma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Tahoma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Tahoma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Tahoma"/>
            </a:defRPr>
          </a:lvl5pPr>
          <a:lvl6pPr marL="2286000" algn="l" defTabSz="914400" rtl="0" eaLnBrk="1" latinLnBrk="0" hangingPunct="1">
            <a:defRPr kern="1200">
              <a:solidFill>
                <a:srgbClr val="FFFFFF"/>
              </a:solidFill>
              <a:latin typeface="Tahoma"/>
            </a:defRPr>
          </a:lvl6pPr>
          <a:lvl7pPr marL="2743200" algn="l" defTabSz="914400" rtl="0" eaLnBrk="1" latinLnBrk="0" hangingPunct="1">
            <a:defRPr kern="1200">
              <a:solidFill>
                <a:srgbClr val="FFFFFF"/>
              </a:solidFill>
              <a:latin typeface="Tahoma"/>
            </a:defRPr>
          </a:lvl7pPr>
          <a:lvl8pPr marL="3200400" algn="l" defTabSz="914400" rtl="0" eaLnBrk="1" latinLnBrk="0" hangingPunct="1">
            <a:defRPr kern="1200">
              <a:solidFill>
                <a:srgbClr val="FFFFFF"/>
              </a:solidFill>
              <a:latin typeface="Tahoma"/>
            </a:defRPr>
          </a:lvl8pPr>
          <a:lvl9pPr marL="3657600" algn="l" defTabSz="914400" rtl="0" eaLnBrk="1" latinLnBrk="0" hangingPunct="1">
            <a:defRPr kern="1200">
              <a:solidFill>
                <a:srgbClr val="FFFFFF"/>
              </a:solidFill>
              <a:latin typeface="Tahoma"/>
            </a:defRPr>
          </a:lvl9pPr>
        </a:lstStyle>
        <a:p xmlns:a="http://schemas.openxmlformats.org/drawingml/2006/main">
          <a:pPr algn="ctr"/>
          <a:r>
            <a:rPr lang="sl-SI" sz="800" b="1" dirty="0" smtClean="0">
              <a:solidFill>
                <a:srgbClr val="000000"/>
              </a:solidFill>
            </a:rPr>
            <a:t>0,3 %     </a:t>
          </a:r>
          <a:r>
            <a:rPr lang="sl-SI" sz="700" b="1" dirty="0" smtClean="0">
              <a:solidFill>
                <a:srgbClr val="000000"/>
              </a:solidFill>
            </a:rPr>
            <a:t>OECD 0,8 %</a:t>
          </a:r>
          <a:endParaRPr lang="sl-SI" sz="700" b="1" dirty="0">
            <a:solidFill>
              <a:srgbClr val="0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7037" y="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244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7037" y="936244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79C35113-54A1-457A-A80D-31AA644435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7037" y="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5774" y="4681220"/>
            <a:ext cx="4926753" cy="44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244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7037" y="936244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6AE90650-05E4-4411-8668-AF7C2FEEFA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l-SI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6471B-7C53-427E-AD8C-06D2A17E700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7E9B9-3EE6-4EC0-8E00-29A60E5290B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2B49F-1964-4D51-92EB-07D04FF034E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1484D-4164-4B04-88A5-8494A563D22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sl-SI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9604A-A873-45A4-8D7F-1BCC3AE54BF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6995C-2ECA-47A0-8AF8-2ABDA425C5B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89A7F-E37A-4E79-89FD-E83DACC13D8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A89F6-3F8D-477C-9F80-1CD839E0C1F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C270D-2E98-49F1-9BEB-E724312F296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6BF93-9169-4C4C-83EF-0CF26F7BAE2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D94A0-04F7-418B-A0FE-A1D230F2CA0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C98F7-BA6B-4067-A427-52557FE1EC1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FD115-5877-442D-8937-03F061702F7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0"/>
              </a:schemeClr>
            </a:gs>
            <a:gs pos="40000">
              <a:schemeClr val="accent4">
                <a:lumMod val="90000"/>
              </a:schemeClr>
            </a:gs>
            <a:gs pos="60000">
              <a:schemeClr val="accent4">
                <a:lumMod val="90000"/>
              </a:schemeClr>
            </a:gs>
            <a:gs pos="100000">
              <a:schemeClr val="accent4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CF775C0-333D-4E2F-BBB5-6E66B1A266E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cbasq.acer.edu.a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47788"/>
            <a:ext cx="9144000" cy="3125787"/>
          </a:xfrm>
        </p:spPr>
        <p:txBody>
          <a:bodyPr/>
          <a:lstStyle/>
          <a:p>
            <a:pPr eaLnBrk="1" hangingPunct="1">
              <a:defRPr/>
            </a:pPr>
            <a:r>
              <a:rPr lang="pl-PL" b="1" dirty="0" smtClean="0">
                <a:solidFill>
                  <a:srgbClr val="C00000"/>
                </a:solidFill>
              </a:rPr>
              <a:t>Kako digitalno berejo </a:t>
            </a:r>
            <a:br>
              <a:rPr lang="pl-PL" b="1" dirty="0" smtClean="0">
                <a:solidFill>
                  <a:srgbClr val="C00000"/>
                </a:solidFill>
              </a:rPr>
            </a:br>
            <a:r>
              <a:rPr lang="pl-PL" b="1" dirty="0" smtClean="0">
                <a:solidFill>
                  <a:srgbClr val="C00000"/>
                </a:solidFill>
              </a:rPr>
              <a:t>mladi po svetu?</a:t>
            </a:r>
            <a:r>
              <a:rPr lang="sl-SI" b="1" dirty="0" smtClean="0">
                <a:solidFill>
                  <a:srgbClr val="C00000"/>
                </a:solidFill>
              </a:rPr>
              <a:t> </a:t>
            </a:r>
            <a:br>
              <a:rPr lang="sl-SI" b="1" dirty="0" smtClean="0">
                <a:solidFill>
                  <a:srgbClr val="C00000"/>
                </a:solidFill>
              </a:rPr>
            </a:br>
            <a:r>
              <a:rPr lang="sl-SI" b="1" dirty="0" smtClean="0">
                <a:solidFill>
                  <a:srgbClr val="C00000"/>
                </a:solidFill>
              </a:rPr>
              <a:t/>
            </a:r>
            <a:br>
              <a:rPr lang="sl-SI" b="1" dirty="0" smtClean="0">
                <a:solidFill>
                  <a:srgbClr val="C00000"/>
                </a:solidFill>
              </a:rPr>
            </a:br>
            <a:r>
              <a:rPr lang="sl-SI" sz="2800" b="1" dirty="0" smtClean="0">
                <a:solidFill>
                  <a:srgbClr val="C00000"/>
                </a:solidFill>
              </a:rPr>
              <a:t>PISA 2009 </a:t>
            </a:r>
            <a:r>
              <a:rPr lang="sl-SI" sz="2800" b="1" dirty="0" err="1" smtClean="0">
                <a:solidFill>
                  <a:srgbClr val="C00000"/>
                </a:solidFill>
              </a:rPr>
              <a:t>Electronic</a:t>
            </a:r>
            <a:r>
              <a:rPr lang="sl-SI" sz="2800" b="1" dirty="0" smtClean="0">
                <a:solidFill>
                  <a:srgbClr val="C00000"/>
                </a:solidFill>
              </a:rPr>
              <a:t> </a:t>
            </a:r>
            <a:r>
              <a:rPr lang="sl-SI" sz="2800" b="1" dirty="0" err="1" smtClean="0">
                <a:solidFill>
                  <a:srgbClr val="C00000"/>
                </a:solidFill>
              </a:rPr>
              <a:t>Reading</a:t>
            </a:r>
            <a:r>
              <a:rPr lang="sl-SI" sz="2800" b="1" dirty="0" smtClean="0">
                <a:solidFill>
                  <a:srgbClr val="C00000"/>
                </a:solidFill>
              </a:rPr>
              <a:t> </a:t>
            </a:r>
            <a:r>
              <a:rPr lang="sl-SI" sz="2800" b="1" dirty="0" err="1" smtClean="0">
                <a:solidFill>
                  <a:srgbClr val="C00000"/>
                </a:solidFill>
              </a:rPr>
              <a:t>Assessment</a:t>
            </a:r>
            <a:endParaRPr lang="en-GB" sz="2800" b="1" i="1" dirty="0" smtClean="0">
              <a:solidFill>
                <a:srgbClr val="C00000"/>
              </a:solidFill>
              <a:cs typeface="Times New Roman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617132"/>
            <a:ext cx="9144000" cy="8651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 err="1" smtClean="0">
                <a:solidFill>
                  <a:srgbClr val="C00000"/>
                </a:solidFill>
                <a:effectLst/>
                <a:cs typeface="Times New Roman" charset="0"/>
              </a:rPr>
              <a:t>Mojca</a:t>
            </a:r>
            <a:r>
              <a:rPr lang="en-US" sz="2400" b="1" dirty="0" smtClean="0">
                <a:solidFill>
                  <a:srgbClr val="C00000"/>
                </a:solidFill>
                <a:effectLst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/>
                <a:cs typeface="Times New Roman" charset="0"/>
              </a:rPr>
              <a:t>Štraus</a:t>
            </a:r>
            <a:r>
              <a:rPr lang="sl-SI" sz="2400" b="1" dirty="0" smtClean="0">
                <a:solidFill>
                  <a:srgbClr val="C00000"/>
                </a:solidFill>
                <a:effectLst/>
                <a:cs typeface="Times New Roman" charset="0"/>
              </a:rPr>
              <a:t>, </a:t>
            </a:r>
            <a:r>
              <a:rPr lang="sl-SI" sz="2400" b="1" dirty="0" smtClean="0">
                <a:solidFill>
                  <a:srgbClr val="C00000"/>
                </a:solidFill>
                <a:effectLst/>
              </a:rPr>
              <a:t>Pedagoški inštitut</a:t>
            </a:r>
            <a:endParaRPr lang="en-GB" sz="2400" b="1" dirty="0" smtClean="0">
              <a:solidFill>
                <a:srgbClr val="C00000"/>
              </a:solidFill>
              <a:effectLst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311860" y="5553236"/>
            <a:ext cx="565262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sl-SI" sz="1100" i="1" dirty="0" smtClean="0">
                <a:latin typeface="Arial Narrow" pitchFamily="34" charset="0"/>
              </a:rPr>
              <a:t>Raziskava PISA 2009 je del a</a:t>
            </a:r>
            <a:r>
              <a:rPr lang="en-US" sz="1100" i="1" dirty="0" err="1" smtClean="0">
                <a:latin typeface="Arial Narrow" pitchFamily="34" charset="0"/>
              </a:rPr>
              <a:t>ktivnosti</a:t>
            </a:r>
            <a:r>
              <a:rPr lang="en-US" sz="1100" i="1" dirty="0" smtClean="0">
                <a:latin typeface="Arial Narrow" pitchFamily="34" charset="0"/>
              </a:rPr>
              <a:t> </a:t>
            </a:r>
            <a:r>
              <a:rPr lang="en-US" sz="1100" i="1" dirty="0" err="1" smtClean="0">
                <a:latin typeface="Arial Narrow" pitchFamily="34" charset="0"/>
              </a:rPr>
              <a:t>projekta</a:t>
            </a:r>
            <a:r>
              <a:rPr lang="en-US" sz="1100" i="1" dirty="0" smtClean="0">
                <a:latin typeface="Arial Narrow" pitchFamily="34" charset="0"/>
              </a:rPr>
              <a:t> </a:t>
            </a:r>
            <a:r>
              <a:rPr lang="sl-SI" sz="1100" i="1" dirty="0" smtClean="0">
                <a:latin typeface="Arial Narrow" pitchFamily="34" charset="0"/>
              </a:rPr>
              <a:t> </a:t>
            </a:r>
            <a:r>
              <a:rPr lang="en-US" sz="1100" i="1" dirty="0">
                <a:latin typeface="Arial Narrow" pitchFamily="34" charset="0"/>
              </a:rPr>
              <a:t>'</a:t>
            </a:r>
            <a:r>
              <a:rPr lang="en-US" sz="1100" i="1" dirty="0" err="1">
                <a:latin typeface="Arial Narrow" pitchFamily="34" charset="0"/>
              </a:rPr>
              <a:t>Ugotavljanje</a:t>
            </a:r>
            <a:r>
              <a:rPr lang="en-US" sz="1100" i="1" dirty="0">
                <a:latin typeface="Arial Narrow" pitchFamily="34" charset="0"/>
              </a:rPr>
              <a:t> in </a:t>
            </a:r>
            <a:r>
              <a:rPr lang="en-US" sz="1100" i="1" dirty="0" err="1">
                <a:latin typeface="Arial Narrow" pitchFamily="34" charset="0"/>
              </a:rPr>
              <a:t>zagotavljanje</a:t>
            </a:r>
            <a:r>
              <a:rPr lang="en-US" sz="1100" i="1" dirty="0">
                <a:latin typeface="Arial Narrow" pitchFamily="34" charset="0"/>
              </a:rPr>
              <a:t> </a:t>
            </a:r>
            <a:r>
              <a:rPr lang="en-US" sz="1100" i="1" dirty="0" err="1">
                <a:latin typeface="Arial Narrow" pitchFamily="34" charset="0"/>
              </a:rPr>
              <a:t>kakovosti</a:t>
            </a:r>
            <a:r>
              <a:rPr lang="en-US" sz="1100" i="1" dirty="0">
                <a:latin typeface="Arial Narrow" pitchFamily="34" charset="0"/>
              </a:rPr>
              <a:t> v </a:t>
            </a:r>
            <a:r>
              <a:rPr lang="en-US" sz="1100" i="1" dirty="0" err="1">
                <a:latin typeface="Arial Narrow" pitchFamily="34" charset="0"/>
              </a:rPr>
              <a:t>izobraževanju</a:t>
            </a:r>
            <a:r>
              <a:rPr lang="en-US" sz="1100" i="1" dirty="0">
                <a:latin typeface="Arial Narrow" pitchFamily="34" charset="0"/>
              </a:rPr>
              <a:t> in </a:t>
            </a:r>
            <a:r>
              <a:rPr lang="en-US" sz="1100" i="1" dirty="0" err="1">
                <a:latin typeface="Arial Narrow" pitchFamily="34" charset="0"/>
              </a:rPr>
              <a:t>usposabljanju</a:t>
            </a:r>
            <a:r>
              <a:rPr lang="en-US" sz="1100" i="1" dirty="0">
                <a:latin typeface="Arial Narrow" pitchFamily="34" charset="0"/>
              </a:rPr>
              <a:t> – </a:t>
            </a:r>
            <a:r>
              <a:rPr lang="en-US" sz="1100" i="1" dirty="0" err="1">
                <a:latin typeface="Arial Narrow" pitchFamily="34" charset="0"/>
              </a:rPr>
              <a:t>Evalvacija</a:t>
            </a:r>
            <a:r>
              <a:rPr lang="en-US" sz="1100" i="1" dirty="0">
                <a:latin typeface="Arial Narrow" pitchFamily="34" charset="0"/>
              </a:rPr>
              <a:t> </a:t>
            </a:r>
            <a:r>
              <a:rPr lang="en-US" sz="1100" i="1" dirty="0" err="1">
                <a:latin typeface="Arial Narrow" pitchFamily="34" charset="0"/>
              </a:rPr>
              <a:t>vzgoje</a:t>
            </a:r>
            <a:r>
              <a:rPr lang="en-US" sz="1100" i="1" dirty="0">
                <a:latin typeface="Arial Narrow" pitchFamily="34" charset="0"/>
              </a:rPr>
              <a:t> in </a:t>
            </a:r>
            <a:r>
              <a:rPr lang="en-US" sz="1100" i="1" dirty="0" err="1">
                <a:latin typeface="Arial Narrow" pitchFamily="34" charset="0"/>
              </a:rPr>
              <a:t>izobraževanja</a:t>
            </a:r>
            <a:r>
              <a:rPr lang="en-US" sz="1100" i="1" dirty="0">
                <a:latin typeface="Arial Narrow" pitchFamily="34" charset="0"/>
              </a:rPr>
              <a:t> </a:t>
            </a:r>
            <a:r>
              <a:rPr lang="en-US" sz="1100" i="1" dirty="0" err="1">
                <a:latin typeface="Arial Narrow" pitchFamily="34" charset="0"/>
              </a:rPr>
              <a:t>na</a:t>
            </a:r>
            <a:r>
              <a:rPr lang="en-US" sz="1100" i="1" dirty="0">
                <a:latin typeface="Arial Narrow" pitchFamily="34" charset="0"/>
              </a:rPr>
              <a:t> </a:t>
            </a:r>
            <a:r>
              <a:rPr lang="en-US" sz="1100" i="1" dirty="0" err="1">
                <a:latin typeface="Arial Narrow" pitchFamily="34" charset="0"/>
              </a:rPr>
              <a:t>podlagi</a:t>
            </a:r>
            <a:r>
              <a:rPr lang="en-US" sz="1100" i="1" dirty="0">
                <a:latin typeface="Arial Narrow" pitchFamily="34" charset="0"/>
              </a:rPr>
              <a:t> </a:t>
            </a:r>
            <a:r>
              <a:rPr lang="en-US" sz="1100" i="1" dirty="0" err="1">
                <a:latin typeface="Arial Narrow" pitchFamily="34" charset="0"/>
              </a:rPr>
              <a:t>mednarodno</a:t>
            </a:r>
            <a:r>
              <a:rPr lang="en-US" sz="1100" i="1" dirty="0">
                <a:latin typeface="Arial Narrow" pitchFamily="34" charset="0"/>
              </a:rPr>
              <a:t> </a:t>
            </a:r>
            <a:r>
              <a:rPr lang="en-US" sz="1100" i="1" dirty="0" err="1">
                <a:latin typeface="Arial Narrow" pitchFamily="34" charset="0"/>
              </a:rPr>
              <a:t>priznanih</a:t>
            </a:r>
            <a:r>
              <a:rPr lang="en-US" sz="1100" i="1" dirty="0">
                <a:latin typeface="Arial Narrow" pitchFamily="34" charset="0"/>
              </a:rPr>
              <a:t> </a:t>
            </a:r>
            <a:r>
              <a:rPr lang="en-US" sz="1100" i="1" dirty="0" err="1" smtClean="0">
                <a:latin typeface="Arial Narrow" pitchFamily="34" charset="0"/>
              </a:rPr>
              <a:t>metodologij</a:t>
            </a:r>
            <a:r>
              <a:rPr lang="en-US" sz="1100" i="1" dirty="0" smtClean="0">
                <a:latin typeface="Arial Narrow" pitchFamily="34" charset="0"/>
              </a:rPr>
              <a:t>‘</a:t>
            </a:r>
            <a:r>
              <a:rPr lang="sl-SI" sz="1100" i="1" dirty="0" smtClean="0">
                <a:latin typeface="Arial Narrow" pitchFamily="34" charset="0"/>
              </a:rPr>
              <a:t>, ki ga</a:t>
            </a:r>
            <a:r>
              <a:rPr lang="en-US" sz="1100" i="1" dirty="0" smtClean="0">
                <a:latin typeface="Arial Narrow" pitchFamily="34" charset="0"/>
              </a:rPr>
              <a:t> </a:t>
            </a:r>
            <a:r>
              <a:rPr lang="en-US" sz="1100" i="1" dirty="0" err="1">
                <a:latin typeface="Arial Narrow" pitchFamily="34" charset="0"/>
              </a:rPr>
              <a:t>omogoča</a:t>
            </a:r>
            <a:r>
              <a:rPr lang="en-US" sz="1100" i="1" dirty="0">
                <a:latin typeface="Arial Narrow" pitchFamily="34" charset="0"/>
              </a:rPr>
              <a:t> </a:t>
            </a:r>
            <a:r>
              <a:rPr lang="en-US" sz="1100" i="1" dirty="0" err="1">
                <a:latin typeface="Arial Narrow" pitchFamily="34" charset="0"/>
              </a:rPr>
              <a:t>sofinanciranje</a:t>
            </a:r>
            <a:r>
              <a:rPr lang="en-US" sz="1100" i="1" dirty="0">
                <a:latin typeface="Arial Narrow" pitchFamily="34" charset="0"/>
              </a:rPr>
              <a:t> </a:t>
            </a:r>
            <a:r>
              <a:rPr lang="en-US" sz="1100" i="1" dirty="0" err="1">
                <a:latin typeface="Arial Narrow" pitchFamily="34" charset="0"/>
              </a:rPr>
              <a:t>Evropskega</a:t>
            </a:r>
            <a:r>
              <a:rPr lang="en-US" sz="1100" i="1" dirty="0">
                <a:latin typeface="Arial Narrow" pitchFamily="34" charset="0"/>
              </a:rPr>
              <a:t> </a:t>
            </a:r>
            <a:r>
              <a:rPr lang="en-US" sz="1100" i="1" dirty="0" err="1">
                <a:latin typeface="Arial Narrow" pitchFamily="34" charset="0"/>
              </a:rPr>
              <a:t>socialnega</a:t>
            </a:r>
            <a:r>
              <a:rPr lang="en-US" sz="1100" i="1" dirty="0">
                <a:latin typeface="Arial Narrow" pitchFamily="34" charset="0"/>
              </a:rPr>
              <a:t> </a:t>
            </a:r>
            <a:r>
              <a:rPr lang="en-US" sz="1100" i="1" dirty="0" err="1">
                <a:latin typeface="Arial Narrow" pitchFamily="34" charset="0"/>
              </a:rPr>
              <a:t>sklada</a:t>
            </a:r>
            <a:r>
              <a:rPr lang="en-US" sz="1100" i="1" dirty="0">
                <a:latin typeface="Arial Narrow" pitchFamily="34" charset="0"/>
              </a:rPr>
              <a:t> </a:t>
            </a:r>
            <a:r>
              <a:rPr lang="en-US" sz="1100" i="1" dirty="0" err="1">
                <a:latin typeface="Arial Narrow" pitchFamily="34" charset="0"/>
              </a:rPr>
              <a:t>Evropske</a:t>
            </a:r>
            <a:r>
              <a:rPr lang="en-US" sz="1100" i="1" dirty="0">
                <a:latin typeface="Arial Narrow" pitchFamily="34" charset="0"/>
              </a:rPr>
              <a:t> </a:t>
            </a:r>
            <a:r>
              <a:rPr lang="en-US" sz="1100" i="1" dirty="0" err="1">
                <a:latin typeface="Arial Narrow" pitchFamily="34" charset="0"/>
              </a:rPr>
              <a:t>unije</a:t>
            </a:r>
            <a:r>
              <a:rPr lang="en-US" sz="1100" i="1" dirty="0">
                <a:latin typeface="Arial Narrow" pitchFamily="34" charset="0"/>
              </a:rPr>
              <a:t> in </a:t>
            </a:r>
            <a:r>
              <a:rPr lang="en-US" sz="1100" i="1" dirty="0" err="1">
                <a:latin typeface="Arial Narrow" pitchFamily="34" charset="0"/>
              </a:rPr>
              <a:t>Ministrstva</a:t>
            </a:r>
            <a:r>
              <a:rPr lang="en-US" sz="1100" i="1" dirty="0">
                <a:latin typeface="Arial Narrow" pitchFamily="34" charset="0"/>
              </a:rPr>
              <a:t> </a:t>
            </a:r>
            <a:r>
              <a:rPr lang="en-US" sz="1100" i="1" dirty="0" err="1">
                <a:latin typeface="Arial Narrow" pitchFamily="34" charset="0"/>
              </a:rPr>
              <a:t>za</a:t>
            </a:r>
            <a:r>
              <a:rPr lang="en-US" sz="1100" i="1" dirty="0">
                <a:latin typeface="Arial Narrow" pitchFamily="34" charset="0"/>
              </a:rPr>
              <a:t> </a:t>
            </a:r>
            <a:r>
              <a:rPr lang="en-US" sz="1100" i="1" dirty="0" err="1">
                <a:latin typeface="Arial Narrow" pitchFamily="34" charset="0"/>
              </a:rPr>
              <a:t>šolstvo</a:t>
            </a:r>
            <a:r>
              <a:rPr lang="en-US" sz="1100" i="1" dirty="0">
                <a:latin typeface="Arial Narrow" pitchFamily="34" charset="0"/>
              </a:rPr>
              <a:t> in </a:t>
            </a:r>
            <a:r>
              <a:rPr lang="en-US" sz="1100" i="1" dirty="0" err="1">
                <a:latin typeface="Arial Narrow" pitchFamily="34" charset="0"/>
              </a:rPr>
              <a:t>šport</a:t>
            </a:r>
            <a:r>
              <a:rPr lang="en-US" sz="1100" i="1" dirty="0" smtClean="0">
                <a:latin typeface="Arial Narrow" pitchFamily="34" charset="0"/>
              </a:rPr>
              <a:t>.</a:t>
            </a:r>
            <a:endParaRPr lang="en-GB" sz="1100" i="1" dirty="0"/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 bwMode="auto">
          <a:xfrm>
            <a:off x="6048164" y="6561348"/>
            <a:ext cx="2268252" cy="29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2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Ljubljana</a:t>
            </a:r>
            <a:r>
              <a:rPr kumimoji="0" lang="sl-SI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,  4. 7. 2011       </a:t>
            </a:r>
            <a:endParaRPr kumimoji="0" lang="sl-SI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560332" y="0"/>
            <a:ext cx="1404156" cy="1097451"/>
            <a:chOff x="7560332" y="0"/>
            <a:chExt cx="1404156" cy="1097451"/>
          </a:xfrm>
        </p:grpSpPr>
        <p:sp>
          <p:nvSpPr>
            <p:cNvPr id="15" name="Rectangle 14"/>
            <p:cNvSpPr/>
            <p:nvPr/>
          </p:nvSpPr>
          <p:spPr>
            <a:xfrm rot="19917839">
              <a:off x="8568444" y="620688"/>
              <a:ext cx="360040" cy="39604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7" name="Rectangle 16"/>
            <p:cNvSpPr/>
            <p:nvPr/>
          </p:nvSpPr>
          <p:spPr>
            <a:xfrm rot="2750389">
              <a:off x="8100392" y="368660"/>
              <a:ext cx="360040" cy="396044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632340" y="116632"/>
              <a:ext cx="360040" cy="3960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9" name="TextBox 18"/>
            <p:cNvSpPr txBox="1"/>
            <p:nvPr/>
          </p:nvSpPr>
          <p:spPr>
            <a:xfrm rot="20639895">
              <a:off x="8532440" y="512676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FF00"/>
                  </a:solidFill>
                </a:rPr>
                <a:t>C</a:t>
              </a:r>
              <a:endParaRPr lang="sl-SI" sz="3200" b="1" dirty="0">
                <a:solidFill>
                  <a:srgbClr val="FFFF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2253938">
              <a:off x="8064388" y="260648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C000"/>
                  </a:solidFill>
                </a:rPr>
                <a:t>B</a:t>
              </a:r>
              <a:endParaRPr lang="sl-SI" sz="3200" b="1" dirty="0">
                <a:solidFill>
                  <a:srgbClr val="FFC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560332" y="0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6600"/>
                  </a:solidFill>
                </a:rPr>
                <a:t>A</a:t>
              </a:r>
              <a:endParaRPr lang="sl-SI" sz="3200" b="1" dirty="0">
                <a:solidFill>
                  <a:srgbClr val="FF6600"/>
                </a:solidFill>
              </a:endParaRPr>
            </a:p>
          </p:txBody>
        </p:sp>
      </p:grpSp>
      <p:pic>
        <p:nvPicPr>
          <p:cNvPr id="9" name="Picture 3" descr="PIWOR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417332"/>
            <a:ext cx="10985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ES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6417332"/>
            <a:ext cx="16002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2011 MS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6408000"/>
            <a:ext cx="2664296" cy="423444"/>
          </a:xfrm>
          <a:prstGeom prst="rect">
            <a:avLst/>
          </a:prstGeom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804248" y="6381750"/>
            <a:ext cx="2133600" cy="476250"/>
          </a:xfrm>
        </p:spPr>
        <p:txBody>
          <a:bodyPr/>
          <a:lstStyle/>
          <a:p>
            <a:pPr>
              <a:defRPr/>
            </a:pPr>
            <a:fld id="{B4F6471B-7C53-427E-AD8C-06D2A17E7004}" type="slidenum">
              <a:rPr lang="sl-SI" smtClean="0"/>
              <a:pPr>
                <a:defRPr/>
              </a:pPr>
              <a:t>1</a:t>
            </a:fld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1475656" y="3212976"/>
            <a:ext cx="1152128" cy="36004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5" name="Rectangle 84"/>
          <p:cNvSpPr/>
          <p:nvPr/>
        </p:nvSpPr>
        <p:spPr>
          <a:xfrm>
            <a:off x="2627784" y="3212976"/>
            <a:ext cx="1152128" cy="360040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6" name="Rectangle 85"/>
          <p:cNvSpPr/>
          <p:nvPr/>
        </p:nvSpPr>
        <p:spPr>
          <a:xfrm>
            <a:off x="3779912" y="3212976"/>
            <a:ext cx="1152128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7" name="Rectangle 86"/>
          <p:cNvSpPr/>
          <p:nvPr/>
        </p:nvSpPr>
        <p:spPr>
          <a:xfrm>
            <a:off x="4932040" y="3212976"/>
            <a:ext cx="1152128" cy="36004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8" name="Rectangle 87"/>
          <p:cNvSpPr/>
          <p:nvPr/>
        </p:nvSpPr>
        <p:spPr>
          <a:xfrm>
            <a:off x="6084168" y="3212976"/>
            <a:ext cx="1152128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9" name="Rectangle 88"/>
          <p:cNvSpPr/>
          <p:nvPr/>
        </p:nvSpPr>
        <p:spPr>
          <a:xfrm>
            <a:off x="7236296" y="3212976"/>
            <a:ext cx="1152128" cy="36004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0" name="Rectangle 89"/>
          <p:cNvSpPr/>
          <p:nvPr/>
        </p:nvSpPr>
        <p:spPr>
          <a:xfrm>
            <a:off x="323528" y="3212976"/>
            <a:ext cx="1152128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2" name="Group 7"/>
          <p:cNvGrpSpPr/>
          <p:nvPr/>
        </p:nvGrpSpPr>
        <p:grpSpPr>
          <a:xfrm>
            <a:off x="7560332" y="0"/>
            <a:ext cx="1404156" cy="1097451"/>
            <a:chOff x="7560332" y="0"/>
            <a:chExt cx="1404156" cy="1097451"/>
          </a:xfrm>
        </p:grpSpPr>
        <p:sp>
          <p:nvSpPr>
            <p:cNvPr id="52" name="Rectangle 51"/>
            <p:cNvSpPr/>
            <p:nvPr/>
          </p:nvSpPr>
          <p:spPr>
            <a:xfrm rot="19917839">
              <a:off x="8568444" y="620688"/>
              <a:ext cx="360040" cy="39604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71" name="Rectangle 70"/>
            <p:cNvSpPr/>
            <p:nvPr/>
          </p:nvSpPr>
          <p:spPr>
            <a:xfrm rot="2750389">
              <a:off x="8100392" y="368660"/>
              <a:ext cx="360040" cy="396044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632340" y="116632"/>
              <a:ext cx="360040" cy="3960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79" name="TextBox 78"/>
            <p:cNvSpPr txBox="1"/>
            <p:nvPr/>
          </p:nvSpPr>
          <p:spPr>
            <a:xfrm rot="20639895">
              <a:off x="8532440" y="512676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FF00"/>
                  </a:solidFill>
                </a:rPr>
                <a:t>C</a:t>
              </a:r>
              <a:endParaRPr lang="sl-SI" sz="3200" b="1" dirty="0">
                <a:solidFill>
                  <a:srgbClr val="FFFF00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 rot="2253938">
              <a:off x="8064388" y="260648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C000"/>
                  </a:solidFill>
                </a:rPr>
                <a:t>B</a:t>
              </a:r>
              <a:endParaRPr lang="sl-SI" sz="3200" b="1" dirty="0">
                <a:solidFill>
                  <a:srgbClr val="FFC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560332" y="0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6600"/>
                  </a:solidFill>
                </a:rPr>
                <a:t>A</a:t>
              </a:r>
              <a:endParaRPr lang="sl-SI" sz="3200" b="1" dirty="0">
                <a:solidFill>
                  <a:srgbClr val="FF6600"/>
                </a:solidFill>
              </a:endParaRPr>
            </a:p>
          </p:txBody>
        </p:sp>
      </p:grpSp>
      <p:sp>
        <p:nvSpPr>
          <p:cNvPr id="76" name="Rounded Rectangle 75"/>
          <p:cNvSpPr/>
          <p:nvPr/>
        </p:nvSpPr>
        <p:spPr>
          <a:xfrm>
            <a:off x="5929322" y="4214818"/>
            <a:ext cx="3214678" cy="264318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l-SI" sz="1200" dirty="0" smtClean="0">
                <a:solidFill>
                  <a:schemeClr val="accent4">
                    <a:lumMod val="25000"/>
                  </a:schemeClr>
                </a:solidFill>
                <a:latin typeface="Arial Narrow" pitchFamily="34" charset="0"/>
              </a:rPr>
              <a:t>Učenci z dosežki na 5. ravni lahko prepoznavajo </a:t>
            </a:r>
            <a:r>
              <a:rPr lang="sl-SI" sz="1200" dirty="0" err="1" smtClean="0">
                <a:solidFill>
                  <a:schemeClr val="accent4">
                    <a:lumMod val="25000"/>
                  </a:schemeClr>
                </a:solidFill>
                <a:latin typeface="Arial Narrow" pitchFamily="34" charset="0"/>
              </a:rPr>
              <a:t>naravoslovnoznanstvene</a:t>
            </a:r>
            <a:r>
              <a:rPr lang="sl-SI" sz="1200" dirty="0" smtClean="0">
                <a:solidFill>
                  <a:schemeClr val="accent4">
                    <a:lumMod val="25000"/>
                  </a:schemeClr>
                </a:solidFill>
                <a:latin typeface="Arial Narrow" pitchFamily="34" charset="0"/>
              </a:rPr>
              <a:t> komponente različnih zapletenih življenjskih situacij. V njih uporabljajo tako naravoslovne pojme kot znanje o naravoslovnih znanostih. Lahko primerjajo, izbirajo in vrednotijo ustrezne </a:t>
            </a:r>
            <a:r>
              <a:rPr lang="sl-SI" sz="1200" dirty="0" err="1" smtClean="0">
                <a:solidFill>
                  <a:schemeClr val="accent4">
                    <a:lumMod val="25000"/>
                  </a:schemeClr>
                </a:solidFill>
                <a:latin typeface="Arial Narrow" pitchFamily="34" charset="0"/>
              </a:rPr>
              <a:t>naravoslovnoznanstvene</a:t>
            </a:r>
            <a:r>
              <a:rPr lang="sl-SI" sz="1200" dirty="0" smtClean="0">
                <a:solidFill>
                  <a:schemeClr val="accent4">
                    <a:lumMod val="25000"/>
                  </a:schemeClr>
                </a:solidFill>
                <a:latin typeface="Arial Narrow" pitchFamily="34" charset="0"/>
              </a:rPr>
              <a:t> dokaze, podatke in preverjena dejstva za odzivanje v življenjskih situacijah. Učenci z dosežki na tej ravni uporabljajo visoko razvite sposobnosti raziskovanja, ustrezno povezujejo svoje znanje in prinašajo kritične vpoglede v te situacije. Temelječ na kritični analizi dokazov, podatkov in preverjenih dejstev lahko sestavijo razlage ter utemeljitve.</a:t>
            </a:r>
            <a:endParaRPr lang="sl-SI" sz="1200" dirty="0">
              <a:solidFill>
                <a:schemeClr val="accent4">
                  <a:lumMod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E46A3-68BA-4EE7-B42E-1A9E98BA0E95}" type="slidenum">
              <a:rPr lang="sl-SI" smtClean="0"/>
              <a:pPr>
                <a:defRPr/>
              </a:pPr>
              <a:t>10</a:t>
            </a:fld>
            <a:endParaRPr lang="sl-SI" dirty="0"/>
          </a:p>
        </p:txBody>
      </p:sp>
      <p:sp>
        <p:nvSpPr>
          <p:cNvPr id="42" name="TextBox 41"/>
          <p:cNvSpPr txBox="1"/>
          <p:nvPr/>
        </p:nvSpPr>
        <p:spPr>
          <a:xfrm>
            <a:off x="8286776" y="3500438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Lestvica dosežkov</a:t>
            </a:r>
            <a:endParaRPr lang="sl-SI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428596" y="3286124"/>
            <a:ext cx="101105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l-SI" sz="1200" b="1" dirty="0" smtClean="0"/>
              <a:t>pod 1. ravnjo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714480" y="3286124"/>
            <a:ext cx="92869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l-SI" sz="1200" b="1" dirty="0" smtClean="0"/>
              <a:t>1. raven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857488" y="3286124"/>
            <a:ext cx="92869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l-SI" sz="1200" b="1" dirty="0" smtClean="0">
                <a:solidFill>
                  <a:srgbClr val="002060"/>
                </a:solidFill>
              </a:rPr>
              <a:t>2. raven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000496" y="3286124"/>
            <a:ext cx="92869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l-SI" sz="1200" b="1" dirty="0" smtClean="0">
                <a:solidFill>
                  <a:srgbClr val="002060"/>
                </a:solidFill>
              </a:rPr>
              <a:t>3. raven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072066" y="3286124"/>
            <a:ext cx="92869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l-SI" sz="1200" b="1" dirty="0" smtClean="0">
                <a:solidFill>
                  <a:srgbClr val="002060"/>
                </a:solidFill>
              </a:rPr>
              <a:t> 4. raven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286512" y="3286124"/>
            <a:ext cx="92869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l-SI" sz="1200" b="1" dirty="0" smtClean="0">
                <a:solidFill>
                  <a:srgbClr val="002060"/>
                </a:solidFill>
              </a:rPr>
              <a:t> 5. raven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429520" y="3286124"/>
            <a:ext cx="92869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l-SI" sz="1200" b="1" dirty="0" smtClean="0">
                <a:solidFill>
                  <a:srgbClr val="002060"/>
                </a:solidFill>
              </a:rPr>
              <a:t> 6. raven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rot="16200000" flipV="1">
            <a:off x="1379971" y="3679479"/>
            <a:ext cx="216000" cy="7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6200000" flipV="1">
            <a:off x="2535571" y="3679479"/>
            <a:ext cx="216000" cy="7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6200000" flipV="1">
            <a:off x="3687571" y="3679479"/>
            <a:ext cx="216000" cy="7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6200000" flipV="1">
            <a:off x="4839571" y="3679479"/>
            <a:ext cx="216000" cy="7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16200000" flipV="1">
            <a:off x="5991571" y="3679479"/>
            <a:ext cx="216000" cy="7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16200000" flipV="1">
            <a:off x="7147171" y="3679479"/>
            <a:ext cx="216000" cy="7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214414" y="3714752"/>
            <a:ext cx="785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 smtClean="0"/>
              <a:t>334,9 točke</a:t>
            </a:r>
            <a:endParaRPr lang="sl-SI" sz="1100" dirty="0"/>
          </a:p>
        </p:txBody>
      </p:sp>
      <p:sp>
        <p:nvSpPr>
          <p:cNvPr id="66" name="TextBox 65"/>
          <p:cNvSpPr txBox="1"/>
          <p:nvPr/>
        </p:nvSpPr>
        <p:spPr>
          <a:xfrm>
            <a:off x="2357422" y="3714752"/>
            <a:ext cx="785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 smtClean="0"/>
              <a:t>409,5 točke</a:t>
            </a:r>
            <a:endParaRPr lang="sl-SI" sz="1100" dirty="0"/>
          </a:p>
        </p:txBody>
      </p:sp>
      <p:sp>
        <p:nvSpPr>
          <p:cNvPr id="67" name="TextBox 66"/>
          <p:cNvSpPr txBox="1"/>
          <p:nvPr/>
        </p:nvSpPr>
        <p:spPr>
          <a:xfrm>
            <a:off x="3500430" y="3714752"/>
            <a:ext cx="785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 smtClean="0"/>
              <a:t>484,1 točke</a:t>
            </a:r>
            <a:endParaRPr lang="sl-SI" sz="1100" dirty="0"/>
          </a:p>
        </p:txBody>
      </p:sp>
      <p:sp>
        <p:nvSpPr>
          <p:cNvPr id="68" name="TextBox 67"/>
          <p:cNvSpPr txBox="1"/>
          <p:nvPr/>
        </p:nvSpPr>
        <p:spPr>
          <a:xfrm>
            <a:off x="4643438" y="3714752"/>
            <a:ext cx="785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 smtClean="0"/>
              <a:t>558,7 točke</a:t>
            </a:r>
            <a:endParaRPr lang="sl-SI" sz="1100" dirty="0"/>
          </a:p>
        </p:txBody>
      </p:sp>
      <p:sp>
        <p:nvSpPr>
          <p:cNvPr id="69" name="TextBox 68"/>
          <p:cNvSpPr txBox="1"/>
          <p:nvPr/>
        </p:nvSpPr>
        <p:spPr>
          <a:xfrm>
            <a:off x="5786446" y="3714752"/>
            <a:ext cx="785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 smtClean="0"/>
              <a:t>633,3 točke</a:t>
            </a:r>
            <a:endParaRPr lang="sl-SI" sz="1100" dirty="0"/>
          </a:p>
        </p:txBody>
      </p:sp>
      <p:sp>
        <p:nvSpPr>
          <p:cNvPr id="70" name="TextBox 69"/>
          <p:cNvSpPr txBox="1"/>
          <p:nvPr/>
        </p:nvSpPr>
        <p:spPr>
          <a:xfrm>
            <a:off x="6929454" y="3714752"/>
            <a:ext cx="785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 smtClean="0"/>
              <a:t>707,9 točke</a:t>
            </a:r>
            <a:endParaRPr lang="sl-SI" sz="1100" dirty="0"/>
          </a:p>
        </p:txBody>
      </p:sp>
      <p:sp>
        <p:nvSpPr>
          <p:cNvPr id="72" name="Rounded Rectangle 71"/>
          <p:cNvSpPr/>
          <p:nvPr/>
        </p:nvSpPr>
        <p:spPr>
          <a:xfrm>
            <a:off x="571472" y="1071546"/>
            <a:ext cx="1785950" cy="185738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l-SI" sz="1200" dirty="0" smtClean="0">
                <a:latin typeface="Arial Narrow" pitchFamily="34" charset="0"/>
              </a:rPr>
              <a:t>Učenci z dosežki na 1. ravni imajo zelo omejeno naravoslovno znanje, ki ga uporabljajo le v maloštevilnih situacijah, ki so jim blizu. Lahko ponudijo znanstvene razlage, ki so očitne  in ki neposredno izhajajo iz danih podatkov oziroma dokazov.</a:t>
            </a:r>
            <a:endParaRPr lang="sl-SI" sz="1200" dirty="0">
              <a:latin typeface="Arial Narrow" pitchFamily="34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5572132" y="500042"/>
            <a:ext cx="3571868" cy="2643206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l-SI" sz="1200" dirty="0" smtClean="0">
                <a:solidFill>
                  <a:schemeClr val="accent4">
                    <a:lumMod val="25000"/>
                  </a:schemeClr>
                </a:solidFill>
                <a:latin typeface="Arial Narrow" pitchFamily="34" charset="0"/>
              </a:rPr>
              <a:t>Učenci z dosežki na 6. ravni zanesljivo prepoznavajo, razlagajo in uporabljajo naravoslovno znanje ter znanje o naravoslovnih znanostih v različnih zapletenih življenjskih situacijah. Lahko povezujejo različne vire informacij in razlag ter podatke iz teh virov uporabljajo za utemeljevanje svojih odločitev. Jasno in zanesljivo izkazujejo napredno </a:t>
            </a:r>
            <a:r>
              <a:rPr lang="sl-SI" sz="1200" dirty="0" err="1" smtClean="0">
                <a:solidFill>
                  <a:schemeClr val="accent4">
                    <a:lumMod val="25000"/>
                  </a:schemeClr>
                </a:solidFill>
                <a:latin typeface="Arial Narrow" pitchFamily="34" charset="0"/>
              </a:rPr>
              <a:t>naravoslovnoznanstveno</a:t>
            </a:r>
            <a:r>
              <a:rPr lang="sl-SI" sz="1200" dirty="0" smtClean="0">
                <a:solidFill>
                  <a:schemeClr val="accent4">
                    <a:lumMod val="25000"/>
                  </a:schemeClr>
                </a:solidFill>
                <a:latin typeface="Arial Narrow" pitchFamily="34" charset="0"/>
              </a:rPr>
              <a:t> mišljenje ter utemeljevanje in so pripravljeni svoje razumevanje uporabiti za podporo rešitvam v novih </a:t>
            </a:r>
            <a:r>
              <a:rPr lang="sl-SI" sz="1200" dirty="0" err="1" smtClean="0">
                <a:solidFill>
                  <a:schemeClr val="accent4">
                    <a:lumMod val="25000"/>
                  </a:schemeClr>
                </a:solidFill>
                <a:latin typeface="Arial Narrow" pitchFamily="34" charset="0"/>
              </a:rPr>
              <a:t>naravoslovnoznanstvenih</a:t>
            </a:r>
            <a:r>
              <a:rPr lang="sl-SI" sz="1200" dirty="0" smtClean="0">
                <a:solidFill>
                  <a:schemeClr val="accent4">
                    <a:lumMod val="25000"/>
                  </a:schemeClr>
                </a:solidFill>
                <a:latin typeface="Arial Narrow" pitchFamily="34" charset="0"/>
              </a:rPr>
              <a:t> ter tehnoloških situacijah. Učenci z dosežki na tej ravni lahko uporabljajo naravoslovno znanje in izpeljujejo utemeljitve za podporo priporočilom in odločitvam, ki so osredotočene na osebne, družbene in globalne situacije.</a:t>
            </a:r>
            <a:endParaRPr lang="sl-SI" sz="1200" dirty="0">
              <a:solidFill>
                <a:schemeClr val="accent4">
                  <a:lumMod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2643174" y="571480"/>
            <a:ext cx="2643206" cy="2428892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l-SI" sz="1200" dirty="0" smtClean="0">
                <a:latin typeface="Arial Narrow" pitchFamily="34" charset="0"/>
              </a:rPr>
              <a:t>Učenci z dosežki na 4. ravni lahko učinkovito delujejo v situacijah in pri vprašanjih, ki lahko vključujejo pojave, pri katerih morajo sklepati o vlogi naravoslovnih znanosti ter tehnologije. Lahko izbirajo in združujejo razlage iz različnih naravoslovnih ali tehnoloških disciplin ter te razlage neposredno povezujejo z življenjskimi situacijami. Učenci z dosežki na tej ravni lahko razmišljajo o svojih dejanjih in sporočajo svoje odločitve z uporabo naravoslovnega znanja, dokazov ter podatkov.</a:t>
            </a:r>
            <a:endParaRPr lang="sl-SI" sz="1200" dirty="0">
              <a:latin typeface="Arial Narrow" pitchFamily="34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1285852" y="4286256"/>
            <a:ext cx="2071702" cy="2143140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l-SI" sz="1200" dirty="0" smtClean="0">
                <a:latin typeface="Arial Narrow" pitchFamily="34" charset="0"/>
              </a:rPr>
              <a:t>Učenci z dosežki na 2. ravni imajo zadovoljivo naravoslovno znanje, da lahko ponudijo mogoče razlage v kontekstih, ki so jim blizu ali izpeljejo sklepe iz preprostih raziskav. Lahko neposredno utemeljujejo in dobesedno interpretirajo rezultate </a:t>
            </a:r>
            <a:r>
              <a:rPr lang="sl-SI" sz="1200" dirty="0" err="1" smtClean="0">
                <a:latin typeface="Arial Narrow" pitchFamily="34" charset="0"/>
              </a:rPr>
              <a:t>naravoslovnoznanstvenih</a:t>
            </a:r>
            <a:r>
              <a:rPr lang="sl-SI" sz="1200" dirty="0" smtClean="0">
                <a:latin typeface="Arial Narrow" pitchFamily="34" charset="0"/>
              </a:rPr>
              <a:t> raziskav ali reševanja tehnoloških problemov.</a:t>
            </a:r>
            <a:endParaRPr lang="sl-SI" sz="1200" dirty="0">
              <a:latin typeface="Arial Narrow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3428992" y="4214818"/>
            <a:ext cx="2357454" cy="264318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l-SI" sz="1200" dirty="0" smtClean="0">
                <a:solidFill>
                  <a:schemeClr val="accent4">
                    <a:lumMod val="25000"/>
                  </a:schemeClr>
                </a:solidFill>
                <a:latin typeface="Arial Narrow" pitchFamily="34" charset="0"/>
              </a:rPr>
              <a:t>Učenci z dosežki na 3. ravni lahko prepoznavajo jasno opisana naravoslovna vprašanja v različnih kontekstih. Lahko izbirajo dejstva in znanje za razlage pojavov ter uporabijo preproste modele ali raziskovalne pristope. Učenci z dosežki na tej ravni lahko interpretirajo naravoslovne pojme iz različnih disciplin in jih neposredno uporabljajo. Z uporabo podatkov lahko sestavijo kratke izjave in sprejmejo odločitev na podlagi naravoslovnega znanja.</a:t>
            </a:r>
            <a:endParaRPr lang="sl-SI" sz="1200" dirty="0">
              <a:solidFill>
                <a:schemeClr val="accent4">
                  <a:lumMod val="2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 rot="16200000" flipV="1">
            <a:off x="1750199" y="2964653"/>
            <a:ext cx="285752" cy="21431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5400000">
            <a:off x="2464579" y="3893347"/>
            <a:ext cx="714380" cy="71438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16200000" flipV="1">
            <a:off x="5036347" y="2893215"/>
            <a:ext cx="357190" cy="285752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5400000">
            <a:off x="3638176" y="3858768"/>
            <a:ext cx="642942" cy="7143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5400000">
            <a:off x="6572264" y="3857628"/>
            <a:ext cx="642942" cy="71438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V="1">
            <a:off x="8143900" y="3032956"/>
            <a:ext cx="136512" cy="181730"/>
          </a:xfrm>
          <a:prstGeom prst="straightConnector1">
            <a:avLst/>
          </a:prstGeom>
          <a:ln w="3810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357158" y="3571876"/>
            <a:ext cx="7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 smtClean="0">
                <a:solidFill>
                  <a:srgbClr val="002060"/>
                </a:solidFill>
              </a:rPr>
              <a:t>OECD   </a:t>
            </a:r>
          </a:p>
          <a:p>
            <a:r>
              <a:rPr lang="sl-SI" sz="1200" b="1" dirty="0" smtClean="0">
                <a:solidFill>
                  <a:srgbClr val="002060"/>
                </a:solidFill>
              </a:rPr>
              <a:t>SVN  </a:t>
            </a:r>
            <a:endParaRPr lang="sl-SI" sz="1200" b="1" dirty="0">
              <a:solidFill>
                <a:srgbClr val="00206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643042" y="3571876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b="1" dirty="0" smtClean="0">
                <a:solidFill>
                  <a:srgbClr val="002060"/>
                </a:solidFill>
              </a:rPr>
              <a:t>94,8 %</a:t>
            </a:r>
          </a:p>
          <a:p>
            <a:r>
              <a:rPr lang="sl-SI" sz="1000" b="1" dirty="0" smtClean="0">
                <a:solidFill>
                  <a:srgbClr val="002060"/>
                </a:solidFill>
              </a:rPr>
              <a:t>97,2 %</a:t>
            </a:r>
            <a:endParaRPr lang="sl-SI" sz="1000" b="1" dirty="0">
              <a:solidFill>
                <a:srgbClr val="002060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857488" y="3571876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b="1" dirty="0" smtClean="0">
                <a:solidFill>
                  <a:srgbClr val="002060"/>
                </a:solidFill>
              </a:rPr>
              <a:t>80,8 %</a:t>
            </a:r>
          </a:p>
          <a:p>
            <a:r>
              <a:rPr lang="sl-SI" sz="1000" b="1" dirty="0" smtClean="0">
                <a:solidFill>
                  <a:srgbClr val="002060"/>
                </a:solidFill>
              </a:rPr>
              <a:t>86,1 %</a:t>
            </a:r>
            <a:endParaRPr lang="sl-SI" sz="1000" b="1" dirty="0">
              <a:solidFill>
                <a:srgbClr val="002060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071934" y="3571876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b="1" dirty="0" smtClean="0">
                <a:solidFill>
                  <a:srgbClr val="002060"/>
                </a:solidFill>
              </a:rPr>
              <a:t>56,7 %</a:t>
            </a:r>
          </a:p>
          <a:p>
            <a:r>
              <a:rPr lang="sl-SI" sz="1000" b="1" dirty="0" smtClean="0">
                <a:solidFill>
                  <a:srgbClr val="002060"/>
                </a:solidFill>
              </a:rPr>
              <a:t>63,0 %</a:t>
            </a:r>
            <a:endParaRPr lang="sl-SI" sz="1000" b="1" dirty="0">
              <a:solidFill>
                <a:srgbClr val="00206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143504" y="3571876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b="1" dirty="0" smtClean="0">
                <a:solidFill>
                  <a:srgbClr val="002060"/>
                </a:solidFill>
              </a:rPr>
              <a:t>29,3 %</a:t>
            </a:r>
          </a:p>
          <a:p>
            <a:r>
              <a:rPr lang="sl-SI" sz="1000" b="1" dirty="0" smtClean="0">
                <a:solidFill>
                  <a:srgbClr val="002060"/>
                </a:solidFill>
              </a:rPr>
              <a:t>35,4 %</a:t>
            </a:r>
            <a:endParaRPr lang="sl-SI" sz="1000" b="1" dirty="0">
              <a:solidFill>
                <a:srgbClr val="00206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215074" y="3571876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b="1" dirty="0" smtClean="0">
                <a:solidFill>
                  <a:srgbClr val="002060"/>
                </a:solidFill>
              </a:rPr>
              <a:t>  9,0 %</a:t>
            </a:r>
          </a:p>
          <a:p>
            <a:r>
              <a:rPr lang="sl-SI" sz="1000" b="1" dirty="0" smtClean="0">
                <a:solidFill>
                  <a:srgbClr val="002060"/>
                </a:solidFill>
              </a:rPr>
              <a:t>12,9 %</a:t>
            </a:r>
            <a:endParaRPr lang="sl-SI" sz="1000" b="1" dirty="0">
              <a:solidFill>
                <a:srgbClr val="002060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500958" y="3571876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b="1" dirty="0" smtClean="0">
                <a:solidFill>
                  <a:srgbClr val="002060"/>
                </a:solidFill>
              </a:rPr>
              <a:t>1,3 %</a:t>
            </a:r>
          </a:p>
          <a:p>
            <a:r>
              <a:rPr lang="sl-SI" sz="1000" b="1" dirty="0" smtClean="0">
                <a:solidFill>
                  <a:srgbClr val="002060"/>
                </a:solidFill>
              </a:rPr>
              <a:t>2,2 %</a:t>
            </a:r>
            <a:endParaRPr lang="sl-SI" sz="1000" b="1" dirty="0">
              <a:solidFill>
                <a:srgbClr val="002060"/>
              </a:solidFill>
            </a:endParaRPr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 bwMode="auto">
          <a:xfrm>
            <a:off x="143508" y="188640"/>
            <a:ext cx="7632848" cy="74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Verjetnostni model sklepanja o </a:t>
            </a:r>
            <a:r>
              <a:rPr kumimoji="0" lang="sl-SI" sz="28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znanju           </a:t>
            </a:r>
            <a:r>
              <a:rPr kumimoji="0" lang="en-GB" sz="28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8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223628" y="4041068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 smtClean="0">
                <a:solidFill>
                  <a:srgbClr val="FF6600"/>
                </a:solidFill>
              </a:rPr>
              <a:t>TEMELJNA RAVEN</a:t>
            </a:r>
            <a:endParaRPr lang="sl-SI" sz="12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/>
          <p:nvPr/>
        </p:nvGraphicFramePr>
        <p:xfrm>
          <a:off x="0" y="944724"/>
          <a:ext cx="9144000" cy="5387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18"/>
          <p:cNvGrpSpPr/>
          <p:nvPr/>
        </p:nvGrpSpPr>
        <p:grpSpPr>
          <a:xfrm>
            <a:off x="7560332" y="0"/>
            <a:ext cx="1404156" cy="1097451"/>
            <a:chOff x="7560332" y="0"/>
            <a:chExt cx="1404156" cy="1097451"/>
          </a:xfrm>
        </p:grpSpPr>
        <p:sp>
          <p:nvSpPr>
            <p:cNvPr id="10" name="Rectangle 9"/>
            <p:cNvSpPr/>
            <p:nvPr/>
          </p:nvSpPr>
          <p:spPr>
            <a:xfrm rot="19917839">
              <a:off x="8568444" y="620688"/>
              <a:ext cx="360040" cy="39604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9" name="Rectangle 8"/>
            <p:cNvSpPr/>
            <p:nvPr/>
          </p:nvSpPr>
          <p:spPr>
            <a:xfrm rot="2750389">
              <a:off x="8100392" y="368660"/>
              <a:ext cx="360040" cy="396044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632340" y="116632"/>
              <a:ext cx="360040" cy="3960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7" name="TextBox 16"/>
            <p:cNvSpPr txBox="1"/>
            <p:nvPr/>
          </p:nvSpPr>
          <p:spPr>
            <a:xfrm rot="20639895">
              <a:off x="8532440" y="512676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FF00"/>
                  </a:solidFill>
                </a:rPr>
                <a:t>C</a:t>
              </a:r>
              <a:endParaRPr lang="sl-SI" sz="3200" b="1" dirty="0">
                <a:solidFill>
                  <a:srgbClr val="FFFF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2253938">
              <a:off x="8064388" y="260648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C000"/>
                  </a:solidFill>
                </a:rPr>
                <a:t>B</a:t>
              </a:r>
              <a:endParaRPr lang="sl-SI" sz="3200" b="1" dirty="0">
                <a:solidFill>
                  <a:srgbClr val="FFC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60332" y="0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6600"/>
                  </a:solidFill>
                </a:rPr>
                <a:t>A</a:t>
              </a:r>
              <a:endParaRPr lang="sl-SI" sz="3200" b="1" dirty="0">
                <a:solidFill>
                  <a:srgbClr val="FF6600"/>
                </a:solidFill>
              </a:endParaRPr>
            </a:p>
          </p:txBody>
        </p:sp>
      </p:grp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08" y="188640"/>
            <a:ext cx="8856984" cy="743744"/>
          </a:xfrm>
        </p:spPr>
        <p:txBody>
          <a:bodyPr/>
          <a:lstStyle/>
          <a:p>
            <a:pPr eaLnBrk="1" hangingPunct="1">
              <a:defRPr/>
            </a:pPr>
            <a:r>
              <a:rPr lang="sl-SI" sz="3200" b="1" dirty="0" smtClean="0">
                <a:solidFill>
                  <a:srgbClr val="C00000"/>
                </a:solidFill>
              </a:rPr>
              <a:t>PISA 2009 </a:t>
            </a:r>
            <a:r>
              <a:rPr lang="sl-SI" sz="3200" b="1" dirty="0" smtClean="0">
                <a:solidFill>
                  <a:srgbClr val="FFFF00"/>
                </a:solidFill>
              </a:rPr>
              <a:t>‘pisna’ </a:t>
            </a:r>
            <a:r>
              <a:rPr lang="sl-SI" sz="3200" b="1" dirty="0" smtClean="0">
                <a:solidFill>
                  <a:srgbClr val="C00000"/>
                </a:solidFill>
              </a:rPr>
              <a:t>bralna pismenost</a:t>
            </a:r>
            <a:endParaRPr lang="en-GB" sz="3200" b="1" dirty="0" smtClean="0">
              <a:solidFill>
                <a:srgbClr val="C0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59532" y="3104964"/>
            <a:ext cx="8784468" cy="0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535996" y="5229200"/>
            <a:ext cx="108012" cy="104411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TextBox 18"/>
          <p:cNvSpPr txBox="1"/>
          <p:nvPr/>
        </p:nvSpPr>
        <p:spPr>
          <a:xfrm>
            <a:off x="647564" y="3717032"/>
            <a:ext cx="29163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accent4">
                    <a:lumMod val="50000"/>
                  </a:schemeClr>
                </a:solidFill>
              </a:rPr>
              <a:t>Odstotki učencev glede na 6 ravni dosežkov</a:t>
            </a:r>
          </a:p>
          <a:p>
            <a:r>
              <a:rPr lang="sl-SI" sz="1400" dirty="0" smtClean="0">
                <a:solidFill>
                  <a:schemeClr val="accent4">
                    <a:lumMod val="50000"/>
                  </a:schemeClr>
                </a:solidFill>
              </a:rPr>
              <a:t>(razpon po 72 točk)</a:t>
            </a:r>
            <a:endParaRPr lang="sl-SI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6995C-2ECA-47A0-8AF8-2ABDA425C5BF}" type="slidenum">
              <a:rPr lang="sl-SI" smtClean="0"/>
              <a:pPr>
                <a:defRPr/>
              </a:pPr>
              <a:t>11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>
          <a:xfrm>
            <a:off x="7560332" y="0"/>
            <a:ext cx="1404156" cy="1097451"/>
            <a:chOff x="7560332" y="0"/>
            <a:chExt cx="1404156" cy="1097451"/>
          </a:xfrm>
        </p:grpSpPr>
        <p:sp>
          <p:nvSpPr>
            <p:cNvPr id="10" name="Rectangle 9"/>
            <p:cNvSpPr/>
            <p:nvPr/>
          </p:nvSpPr>
          <p:spPr>
            <a:xfrm rot="19917839">
              <a:off x="8568444" y="620688"/>
              <a:ext cx="360040" cy="39604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9" name="Rectangle 8"/>
            <p:cNvSpPr/>
            <p:nvPr/>
          </p:nvSpPr>
          <p:spPr>
            <a:xfrm rot="2750389">
              <a:off x="8100392" y="368660"/>
              <a:ext cx="360040" cy="396044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632340" y="116632"/>
              <a:ext cx="360040" cy="3960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7" name="TextBox 16"/>
            <p:cNvSpPr txBox="1"/>
            <p:nvPr/>
          </p:nvSpPr>
          <p:spPr>
            <a:xfrm rot="20639895">
              <a:off x="8532440" y="512676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FF00"/>
                  </a:solidFill>
                </a:rPr>
                <a:t>C</a:t>
              </a:r>
              <a:endParaRPr lang="sl-SI" sz="3200" b="1" dirty="0">
                <a:solidFill>
                  <a:srgbClr val="FFFF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2253938">
              <a:off x="8064388" y="260648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C000"/>
                  </a:solidFill>
                </a:rPr>
                <a:t>B</a:t>
              </a:r>
              <a:endParaRPr lang="sl-SI" sz="3200" b="1" dirty="0">
                <a:solidFill>
                  <a:srgbClr val="FFC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60332" y="0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6600"/>
                  </a:solidFill>
                </a:rPr>
                <a:t>A</a:t>
              </a:r>
              <a:endParaRPr lang="sl-SI" sz="3200" b="1" dirty="0">
                <a:solidFill>
                  <a:srgbClr val="FF6600"/>
                </a:solidFill>
              </a:endParaRPr>
            </a:p>
          </p:txBody>
        </p:sp>
      </p:grp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08" y="188640"/>
            <a:ext cx="8856984" cy="743744"/>
          </a:xfrm>
        </p:spPr>
        <p:txBody>
          <a:bodyPr/>
          <a:lstStyle/>
          <a:p>
            <a:pPr eaLnBrk="1" hangingPunct="1">
              <a:defRPr/>
            </a:pPr>
            <a:r>
              <a:rPr lang="sl-SI" sz="3200" b="1" dirty="0" smtClean="0">
                <a:solidFill>
                  <a:srgbClr val="C00000"/>
                </a:solidFill>
              </a:rPr>
              <a:t>PISA 2009 </a:t>
            </a:r>
            <a:r>
              <a:rPr lang="sl-SI" sz="3200" b="1" dirty="0" smtClean="0">
                <a:solidFill>
                  <a:srgbClr val="FFFF00"/>
                </a:solidFill>
              </a:rPr>
              <a:t>‘pisna’ </a:t>
            </a:r>
            <a:r>
              <a:rPr lang="sl-SI" sz="3200" b="1" dirty="0" smtClean="0">
                <a:solidFill>
                  <a:srgbClr val="C00000"/>
                </a:solidFill>
              </a:rPr>
              <a:t>bralna pismenost</a:t>
            </a:r>
            <a:endParaRPr lang="en-GB" sz="3200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18" name="Chart 17"/>
          <p:cNvGraphicFramePr/>
          <p:nvPr/>
        </p:nvGraphicFramePr>
        <p:xfrm>
          <a:off x="0" y="944724"/>
          <a:ext cx="9144000" cy="5387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359532" y="3104964"/>
            <a:ext cx="8784468" cy="0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535996" y="5229200"/>
            <a:ext cx="108012" cy="104411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3" name="Rounded Rectangular Callout 32"/>
          <p:cNvSpPr/>
          <p:nvPr/>
        </p:nvSpPr>
        <p:spPr>
          <a:xfrm>
            <a:off x="5688124" y="980728"/>
            <a:ext cx="3240360" cy="1116124"/>
          </a:xfrm>
          <a:prstGeom prst="wedgeRoundRectCallout">
            <a:avLst>
              <a:gd name="adj1" fmla="val -81825"/>
              <a:gd name="adj2" fmla="val -911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200" dirty="0" smtClean="0"/>
              <a:t>5. raven: Učenci  izkazujejo podrobno razumevanje besedila, katerega vsebina ali oblika sta jim neznana, poiščejo in organizirajo več delov informacije, z uporabo specifičnega znanja kritično ovrednotijo besedilo in oblikujejo hipoteze.  </a:t>
            </a:r>
            <a:endParaRPr lang="sl-SI" sz="1200" dirty="0"/>
          </a:p>
        </p:txBody>
      </p:sp>
      <p:sp>
        <p:nvSpPr>
          <p:cNvPr id="34" name="Rounded Rectangular Callout 33"/>
          <p:cNvSpPr/>
          <p:nvPr/>
        </p:nvSpPr>
        <p:spPr>
          <a:xfrm>
            <a:off x="899592" y="1736812"/>
            <a:ext cx="2736304" cy="1152128"/>
          </a:xfrm>
          <a:prstGeom prst="wedgeRoundRectCallout">
            <a:avLst>
              <a:gd name="adj1" fmla="val 81819"/>
              <a:gd name="adj2" fmla="val 44862"/>
              <a:gd name="adj3" fmla="val 16667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200" dirty="0" smtClean="0"/>
              <a:t>2. (temeljna) raven: učenci prepoznajo osnovne informacije, izpeljejo preproste sklepe in prepoznajo glavno idejo v dobro označenem delu besedila.</a:t>
            </a:r>
            <a:endParaRPr lang="sl-SI" sz="1200" dirty="0"/>
          </a:p>
        </p:txBody>
      </p:sp>
      <p:sp>
        <p:nvSpPr>
          <p:cNvPr id="35" name="Rounded Rectangular Callout 34"/>
          <p:cNvSpPr/>
          <p:nvPr/>
        </p:nvSpPr>
        <p:spPr>
          <a:xfrm>
            <a:off x="5148064" y="3717032"/>
            <a:ext cx="2256251" cy="1368152"/>
          </a:xfrm>
          <a:prstGeom prst="wedgeRoundRectCallout">
            <a:avLst>
              <a:gd name="adj1" fmla="val -71652"/>
              <a:gd name="adj2" fmla="val -75787"/>
              <a:gd name="adj3" fmla="val 16667"/>
            </a:avLst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200" dirty="0" smtClean="0"/>
              <a:t>1. a raven: Učenci rešijo le zelo lahke naloge, v katerih prepoznajo glavno temo besedila in povežejo informacije z vsakdanjim splošnim znanjem.</a:t>
            </a:r>
            <a:endParaRPr lang="sl-SI" sz="1200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6995C-2ECA-47A0-8AF8-2ABDA425C5BF}" type="slidenum">
              <a:rPr lang="sl-SI" smtClean="0"/>
              <a:pPr>
                <a:defRPr/>
              </a:pPr>
              <a:t>12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>
          <a:xfrm>
            <a:off x="7560332" y="0"/>
            <a:ext cx="1404156" cy="1097451"/>
            <a:chOff x="7560332" y="0"/>
            <a:chExt cx="1404156" cy="1097451"/>
          </a:xfrm>
        </p:grpSpPr>
        <p:sp>
          <p:nvSpPr>
            <p:cNvPr id="10" name="Rectangle 9"/>
            <p:cNvSpPr/>
            <p:nvPr/>
          </p:nvSpPr>
          <p:spPr>
            <a:xfrm rot="19917839">
              <a:off x="8568444" y="620688"/>
              <a:ext cx="360040" cy="39604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9" name="Rectangle 8"/>
            <p:cNvSpPr/>
            <p:nvPr/>
          </p:nvSpPr>
          <p:spPr>
            <a:xfrm rot="2750389">
              <a:off x="8100392" y="368660"/>
              <a:ext cx="360040" cy="396044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632340" y="116632"/>
              <a:ext cx="360040" cy="3960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7" name="TextBox 16"/>
            <p:cNvSpPr txBox="1"/>
            <p:nvPr/>
          </p:nvSpPr>
          <p:spPr>
            <a:xfrm rot="20639895">
              <a:off x="8532440" y="512676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FF00"/>
                  </a:solidFill>
                </a:rPr>
                <a:t>C</a:t>
              </a:r>
              <a:endParaRPr lang="sl-SI" sz="3200" b="1" dirty="0">
                <a:solidFill>
                  <a:srgbClr val="FFFF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2253938">
              <a:off x="8064388" y="260648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C000"/>
                  </a:solidFill>
                </a:rPr>
                <a:t>B</a:t>
              </a:r>
              <a:endParaRPr lang="sl-SI" sz="3200" b="1" dirty="0">
                <a:solidFill>
                  <a:srgbClr val="FFC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60332" y="0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6600"/>
                  </a:solidFill>
                </a:rPr>
                <a:t>A</a:t>
              </a:r>
              <a:endParaRPr lang="sl-SI" sz="3200" b="1" dirty="0">
                <a:solidFill>
                  <a:srgbClr val="FF6600"/>
                </a:solidFill>
              </a:endParaRPr>
            </a:p>
          </p:txBody>
        </p:sp>
      </p:grp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08" y="188640"/>
            <a:ext cx="8856984" cy="743744"/>
          </a:xfrm>
        </p:spPr>
        <p:txBody>
          <a:bodyPr/>
          <a:lstStyle/>
          <a:p>
            <a:pPr eaLnBrk="1" hangingPunct="1">
              <a:defRPr/>
            </a:pPr>
            <a:r>
              <a:rPr lang="sl-SI" sz="3200" b="1" dirty="0" smtClean="0">
                <a:solidFill>
                  <a:srgbClr val="C00000"/>
                </a:solidFill>
              </a:rPr>
              <a:t>PISA 2009 </a:t>
            </a:r>
            <a:r>
              <a:rPr lang="sl-SI" sz="3200" b="1" dirty="0" smtClean="0">
                <a:solidFill>
                  <a:srgbClr val="FFFF00"/>
                </a:solidFill>
              </a:rPr>
              <a:t>‘pisna’ </a:t>
            </a:r>
            <a:r>
              <a:rPr lang="sl-SI" sz="3200" b="1" dirty="0" smtClean="0">
                <a:solidFill>
                  <a:srgbClr val="C00000"/>
                </a:solidFill>
              </a:rPr>
              <a:t>bralna pismenost</a:t>
            </a:r>
            <a:endParaRPr lang="en-GB" sz="3200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18" name="Chart 17"/>
          <p:cNvGraphicFramePr/>
          <p:nvPr/>
        </p:nvGraphicFramePr>
        <p:xfrm>
          <a:off x="0" y="944724"/>
          <a:ext cx="9144000" cy="5387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359532" y="3104964"/>
            <a:ext cx="8784468" cy="0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47564" y="5229200"/>
            <a:ext cx="108012" cy="1044116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Rectangle 23"/>
          <p:cNvSpPr/>
          <p:nvPr/>
        </p:nvSpPr>
        <p:spPr>
          <a:xfrm>
            <a:off x="1187624" y="5229200"/>
            <a:ext cx="108012" cy="1044116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5" name="Rectangle 24"/>
          <p:cNvSpPr/>
          <p:nvPr/>
        </p:nvSpPr>
        <p:spPr>
          <a:xfrm>
            <a:off x="1979712" y="5229200"/>
            <a:ext cx="108012" cy="1044116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6" name="Rectangle 25"/>
          <p:cNvSpPr/>
          <p:nvPr/>
        </p:nvSpPr>
        <p:spPr>
          <a:xfrm>
            <a:off x="1583668" y="5229200"/>
            <a:ext cx="108012" cy="1044116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Rectangle 26"/>
          <p:cNvSpPr/>
          <p:nvPr/>
        </p:nvSpPr>
        <p:spPr>
          <a:xfrm>
            <a:off x="5904148" y="5229200"/>
            <a:ext cx="108012" cy="1044116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8" name="Rectangle 27"/>
          <p:cNvSpPr/>
          <p:nvPr/>
        </p:nvSpPr>
        <p:spPr>
          <a:xfrm>
            <a:off x="3995936" y="5229200"/>
            <a:ext cx="108012" cy="1044116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9" name="Rectangle 28"/>
          <p:cNvSpPr/>
          <p:nvPr/>
        </p:nvSpPr>
        <p:spPr>
          <a:xfrm>
            <a:off x="3203848" y="5229200"/>
            <a:ext cx="108012" cy="1044116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0" name="Rectangle 29"/>
          <p:cNvSpPr/>
          <p:nvPr/>
        </p:nvSpPr>
        <p:spPr>
          <a:xfrm>
            <a:off x="4535996" y="5229200"/>
            <a:ext cx="108012" cy="104411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1" name="Rectangle 30"/>
          <p:cNvSpPr/>
          <p:nvPr/>
        </p:nvSpPr>
        <p:spPr>
          <a:xfrm>
            <a:off x="5076056" y="5229200"/>
            <a:ext cx="108012" cy="1044116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2" name="Rectangle 31"/>
          <p:cNvSpPr/>
          <p:nvPr/>
        </p:nvSpPr>
        <p:spPr>
          <a:xfrm>
            <a:off x="4824028" y="5229200"/>
            <a:ext cx="108012" cy="1044116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35" name="Straight Connector 34"/>
          <p:cNvCxnSpPr/>
          <p:nvPr/>
        </p:nvCxnSpPr>
        <p:spPr>
          <a:xfrm rot="5400000" flipH="1" flipV="1">
            <a:off x="-194029" y="4234590"/>
            <a:ext cx="1791199" cy="0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 flipV="1">
            <a:off x="373034" y="4279595"/>
            <a:ext cx="1701189" cy="0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 flipV="1">
            <a:off x="1223628" y="4293096"/>
            <a:ext cx="1656184" cy="0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2461266" y="4324600"/>
            <a:ext cx="1611179" cy="0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3226351" y="4324600"/>
            <a:ext cx="1611179" cy="0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4103948" y="4365104"/>
            <a:ext cx="1512168" cy="0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4391980" y="4365104"/>
            <a:ext cx="1512168" cy="0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5256076" y="4437112"/>
            <a:ext cx="1368152" cy="0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ular Callout 48"/>
          <p:cNvSpPr/>
          <p:nvPr/>
        </p:nvSpPr>
        <p:spPr>
          <a:xfrm>
            <a:off x="3851920" y="3681028"/>
            <a:ext cx="540060" cy="216024"/>
          </a:xfrm>
          <a:prstGeom prst="wedgeRoundRectCallout">
            <a:avLst>
              <a:gd name="adj1" fmla="val 75870"/>
              <a:gd name="adj2" fmla="val -138984"/>
              <a:gd name="adj3" fmla="val 16667"/>
            </a:avLst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l-SI" sz="800" b="1" dirty="0" smtClean="0"/>
              <a:t>do 6 %</a:t>
            </a:r>
            <a:endParaRPr lang="sl-SI" sz="800" b="1" dirty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6995C-2ECA-47A0-8AF8-2ABDA425C5BF}" type="slidenum">
              <a:rPr lang="sl-SI" smtClean="0"/>
              <a:pPr>
                <a:defRPr/>
              </a:pPr>
              <a:t>13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71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611560" y="1052736"/>
            <a:ext cx="8208912" cy="5148572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Clr>
                <a:srgbClr val="FF6600"/>
              </a:buClr>
              <a:buSzPct val="75000"/>
              <a:buFont typeface="Wingdings" pitchFamily="2" charset="2"/>
              <a:buChar char=""/>
              <a:defRPr/>
            </a:pPr>
            <a:r>
              <a:rPr lang="sl-SI" sz="2400" b="1" dirty="0" smtClean="0">
                <a:solidFill>
                  <a:schemeClr val="accent4">
                    <a:lumMod val="50000"/>
                  </a:schemeClr>
                </a:solidFill>
              </a:rPr>
              <a:t>Digitalno besedilo v raziskavi PISA 2009: vključuje grafične elemente (</a:t>
            </a:r>
            <a:r>
              <a:rPr lang="sl-SI" sz="2400" b="1" dirty="0" err="1" smtClean="0">
                <a:solidFill>
                  <a:schemeClr val="accent4">
                    <a:lumMod val="50000"/>
                  </a:schemeClr>
                </a:solidFill>
              </a:rPr>
              <a:t>hipertekst</a:t>
            </a:r>
            <a:r>
              <a:rPr lang="sl-SI" sz="2400" b="1" dirty="0" smtClean="0">
                <a:solidFill>
                  <a:schemeClr val="accent4">
                    <a:lumMod val="50000"/>
                  </a:schemeClr>
                </a:solidFill>
              </a:rPr>
              <a:t>), ne vključuje pa avdio informacij</a:t>
            </a: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SzPct val="75000"/>
              <a:buFont typeface="Wingdings" pitchFamily="2" charset="2"/>
              <a:buChar char=""/>
              <a:defRPr/>
            </a:pPr>
            <a:r>
              <a:rPr lang="sl-SI" sz="2400" b="1" dirty="0" smtClean="0">
                <a:solidFill>
                  <a:schemeClr val="accent4">
                    <a:lumMod val="50000"/>
                  </a:schemeClr>
                </a:solidFill>
              </a:rPr>
              <a:t>29 nalog; vsak učenec reševal 2/3 nalog za skupaj 40 minut</a:t>
            </a: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SzPct val="75000"/>
              <a:buFont typeface="Wingdings" pitchFamily="2" charset="2"/>
              <a:buChar char=""/>
              <a:defRPr/>
            </a:pPr>
            <a:r>
              <a:rPr lang="sl-SI" sz="2400" b="1" dirty="0" smtClean="0">
                <a:solidFill>
                  <a:schemeClr val="accent4">
                    <a:lumMod val="50000"/>
                  </a:schemeClr>
                </a:solidFill>
              </a:rPr>
              <a:t>4 ravni dosežkov na lestvici digitalnega branja</a:t>
            </a: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SzPct val="75000"/>
              <a:buFont typeface="Wingdings" pitchFamily="2" charset="2"/>
              <a:buChar char=""/>
              <a:defRPr/>
            </a:pPr>
            <a:r>
              <a:rPr lang="sl-SI" sz="2400" b="1" dirty="0" smtClean="0">
                <a:solidFill>
                  <a:schemeClr val="accent4">
                    <a:lumMod val="50000"/>
                  </a:schemeClr>
                </a:solidFill>
              </a:rPr>
              <a:t>Dejavniki težavnosti nalog:</a:t>
            </a: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SzPct val="75000"/>
              <a:buFont typeface="Wingdings" pitchFamily="2" charset="2"/>
              <a:buChar char=""/>
              <a:defRPr/>
            </a:pPr>
            <a:r>
              <a:rPr lang="sl-SI" sz="2000" b="1" dirty="0" smtClean="0">
                <a:solidFill>
                  <a:schemeClr val="accent4">
                    <a:lumMod val="50000"/>
                  </a:schemeClr>
                </a:solidFill>
              </a:rPr>
              <a:t>značilnosti besedila </a:t>
            </a:r>
            <a:r>
              <a:rPr lang="sl-SI" sz="1400" b="1" dirty="0" smtClean="0">
                <a:solidFill>
                  <a:schemeClr val="accent4">
                    <a:lumMod val="50000"/>
                  </a:schemeClr>
                </a:solidFill>
              </a:rPr>
              <a:t>(poznavanje vsebine, zahtevnost jezika, postavitev besedila, količina besedila)</a:t>
            </a: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SzPct val="75000"/>
              <a:buFont typeface="Wingdings" pitchFamily="2" charset="2"/>
              <a:buChar char=""/>
              <a:defRPr/>
            </a:pPr>
            <a:r>
              <a:rPr lang="sl-SI" sz="2000" b="1" dirty="0" smtClean="0">
                <a:solidFill>
                  <a:schemeClr val="accent4">
                    <a:lumMod val="50000"/>
                  </a:schemeClr>
                </a:solidFill>
              </a:rPr>
              <a:t>kompleksnost navigacije </a:t>
            </a:r>
            <a:r>
              <a:rPr lang="sl-SI" sz="1400" b="1" dirty="0" smtClean="0">
                <a:solidFill>
                  <a:schemeClr val="accent4">
                    <a:lumMod val="50000"/>
                  </a:schemeClr>
                </a:solidFill>
              </a:rPr>
              <a:t>(premikanje po strani, med več stranmi, konvencionalnost in količina navigacijskih orodij, med katerimi je treba izbrati)</a:t>
            </a: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SzPct val="75000"/>
              <a:buFont typeface="Wingdings" pitchFamily="2" charset="2"/>
              <a:buChar char=""/>
              <a:defRPr/>
            </a:pPr>
            <a:r>
              <a:rPr lang="sl-SI" sz="2000" b="1" dirty="0" smtClean="0">
                <a:solidFill>
                  <a:schemeClr val="accent4">
                    <a:lumMod val="50000"/>
                  </a:schemeClr>
                </a:solidFill>
              </a:rPr>
              <a:t>eksplicitnost zahtev v nalogi </a:t>
            </a:r>
            <a:r>
              <a:rPr lang="sl-SI" sz="1400" b="1" dirty="0" smtClean="0">
                <a:solidFill>
                  <a:schemeClr val="accent4">
                    <a:lumMod val="50000"/>
                  </a:schemeClr>
                </a:solidFill>
              </a:rPr>
              <a:t>(ali vprašanje uporablja iste izraze kot so v besedilu, ali je odgovor treba izbrati ali napisati)</a:t>
            </a: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SzPct val="75000"/>
              <a:buFont typeface="Wingdings" pitchFamily="2" charset="2"/>
              <a:buChar char=""/>
              <a:defRPr/>
            </a:pPr>
            <a:r>
              <a:rPr lang="sl-SI" sz="2000" b="1" dirty="0" smtClean="0">
                <a:solidFill>
                  <a:schemeClr val="accent4">
                    <a:lumMod val="50000"/>
                  </a:schemeClr>
                </a:solidFill>
              </a:rPr>
              <a:t>postopek odgovarjanja </a:t>
            </a:r>
            <a:r>
              <a:rPr lang="sl-SI" sz="1400" b="1" dirty="0" smtClean="0">
                <a:solidFill>
                  <a:schemeClr val="accent4">
                    <a:lumMod val="50000"/>
                  </a:schemeClr>
                </a:solidFill>
              </a:rPr>
              <a:t>(ali je treba opraviti več zahtevnih miselnih premostitev, generirati nove koncepte na podlagi besedila, prepoznati odnose med koncepti, ali besedilo vključuje abstraktne koncepte)</a:t>
            </a: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SzPct val="75000"/>
              <a:buFont typeface="Wingdings" pitchFamily="2" charset="2"/>
              <a:buChar char=""/>
              <a:defRPr/>
            </a:pPr>
            <a:endParaRPr lang="sl-SI" sz="20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7560332" y="0"/>
            <a:ext cx="1404156" cy="1097451"/>
            <a:chOff x="7560332" y="0"/>
            <a:chExt cx="1404156" cy="1097451"/>
          </a:xfrm>
        </p:grpSpPr>
        <p:sp>
          <p:nvSpPr>
            <p:cNvPr id="9" name="Rectangle 8"/>
            <p:cNvSpPr/>
            <p:nvPr/>
          </p:nvSpPr>
          <p:spPr>
            <a:xfrm rot="19917839">
              <a:off x="8568444" y="620688"/>
              <a:ext cx="360040" cy="39604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0" name="Rectangle 9"/>
            <p:cNvSpPr/>
            <p:nvPr/>
          </p:nvSpPr>
          <p:spPr>
            <a:xfrm rot="2750389">
              <a:off x="8100392" y="368660"/>
              <a:ext cx="360040" cy="396044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32340" y="116632"/>
              <a:ext cx="360040" cy="3960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5" name="TextBox 14"/>
            <p:cNvSpPr txBox="1"/>
            <p:nvPr/>
          </p:nvSpPr>
          <p:spPr>
            <a:xfrm rot="20639895">
              <a:off x="8532440" y="512676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FF00"/>
                  </a:solidFill>
                </a:rPr>
                <a:t>C</a:t>
              </a:r>
              <a:endParaRPr lang="sl-SI" sz="3200" b="1" dirty="0">
                <a:solidFill>
                  <a:srgbClr val="FFFF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2253938">
              <a:off x="8064388" y="260648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C000"/>
                  </a:solidFill>
                </a:rPr>
                <a:t>B</a:t>
              </a:r>
              <a:endParaRPr lang="sl-SI" sz="3200" b="1" dirty="0">
                <a:solidFill>
                  <a:srgbClr val="FFC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60332" y="0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6600"/>
                  </a:solidFill>
                </a:rPr>
                <a:t>A</a:t>
              </a:r>
              <a:endParaRPr lang="sl-SI" sz="3200" b="1" dirty="0">
                <a:solidFill>
                  <a:srgbClr val="FF6600"/>
                </a:solidFill>
              </a:endParaRPr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6995C-2ECA-47A0-8AF8-2ABDA425C5BF}" type="slidenum">
              <a:rPr lang="sl-SI" smtClean="0"/>
              <a:pPr>
                <a:defRPr/>
              </a:pPr>
              <a:t>14</a:t>
            </a:fld>
            <a:endParaRPr lang="sl-SI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08" y="188640"/>
            <a:ext cx="8856984" cy="743744"/>
          </a:xfrm>
        </p:spPr>
        <p:txBody>
          <a:bodyPr/>
          <a:lstStyle/>
          <a:p>
            <a:pPr eaLnBrk="1" hangingPunct="1">
              <a:defRPr/>
            </a:pPr>
            <a:r>
              <a:rPr lang="sl-SI" sz="3200" b="1" dirty="0" smtClean="0">
                <a:solidFill>
                  <a:srgbClr val="C00000"/>
                </a:solidFill>
              </a:rPr>
              <a:t>PISA 2009 </a:t>
            </a:r>
            <a:r>
              <a:rPr lang="sl-SI" sz="3200" b="1" dirty="0" smtClean="0">
                <a:solidFill>
                  <a:srgbClr val="FFFF00"/>
                </a:solidFill>
              </a:rPr>
              <a:t>‘digitalna’ </a:t>
            </a:r>
            <a:r>
              <a:rPr lang="sl-SI" sz="3200" b="1" dirty="0" smtClean="0">
                <a:solidFill>
                  <a:srgbClr val="C00000"/>
                </a:solidFill>
              </a:rPr>
              <a:t>bralna pismenost</a:t>
            </a:r>
            <a:endParaRPr lang="en-GB" sz="32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71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611560" y="1628800"/>
            <a:ext cx="8208912" cy="4572508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Clr>
                <a:srgbClr val="FF6600"/>
              </a:buClr>
              <a:buSzPct val="75000"/>
              <a:buFont typeface="Wingdings" pitchFamily="2" charset="2"/>
              <a:buChar char=""/>
              <a:defRPr/>
            </a:pPr>
            <a:r>
              <a:rPr lang="sl-SI" sz="2400" b="1" dirty="0" smtClean="0">
                <a:solidFill>
                  <a:schemeClr val="accent4">
                    <a:lumMod val="50000"/>
                  </a:schemeClr>
                </a:solidFill>
              </a:rPr>
              <a:t>Primeri nalog</a:t>
            </a: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SzPct val="75000"/>
              <a:buFont typeface="Wingdings" pitchFamily="2" charset="2"/>
              <a:buChar char=""/>
              <a:defRPr/>
            </a:pPr>
            <a:endParaRPr lang="sl-SI" sz="2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SzPct val="75000"/>
              <a:buNone/>
              <a:defRPr/>
            </a:pPr>
            <a:r>
              <a:rPr lang="sl-SI" sz="2400" dirty="0" smtClean="0">
                <a:hlinkClick r:id="rId2"/>
              </a:rPr>
              <a:t>http://cbasq.acer.edu.au</a:t>
            </a:r>
            <a:r>
              <a:rPr lang="sl-SI" sz="2400" dirty="0" smtClean="0"/>
              <a:t>  </a:t>
            </a: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SzPct val="75000"/>
              <a:buFont typeface="Wingdings" pitchFamily="2" charset="2"/>
              <a:buChar char=""/>
              <a:defRPr/>
            </a:pPr>
            <a:endParaRPr lang="sl-SI" sz="24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7560332" y="0"/>
            <a:ext cx="1404156" cy="1097451"/>
            <a:chOff x="7560332" y="0"/>
            <a:chExt cx="1404156" cy="1097451"/>
          </a:xfrm>
        </p:grpSpPr>
        <p:sp>
          <p:nvSpPr>
            <p:cNvPr id="9" name="Rectangle 8"/>
            <p:cNvSpPr/>
            <p:nvPr/>
          </p:nvSpPr>
          <p:spPr>
            <a:xfrm rot="19917839">
              <a:off x="8568444" y="620688"/>
              <a:ext cx="360040" cy="39604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0" name="Rectangle 9"/>
            <p:cNvSpPr/>
            <p:nvPr/>
          </p:nvSpPr>
          <p:spPr>
            <a:xfrm rot="2750389">
              <a:off x="8100392" y="368660"/>
              <a:ext cx="360040" cy="396044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32340" y="116632"/>
              <a:ext cx="360040" cy="3960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5" name="TextBox 14"/>
            <p:cNvSpPr txBox="1"/>
            <p:nvPr/>
          </p:nvSpPr>
          <p:spPr>
            <a:xfrm rot="20639895">
              <a:off x="8532440" y="512676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FF00"/>
                  </a:solidFill>
                </a:rPr>
                <a:t>C</a:t>
              </a:r>
              <a:endParaRPr lang="sl-SI" sz="3200" b="1" dirty="0">
                <a:solidFill>
                  <a:srgbClr val="FFFF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2253938">
              <a:off x="8064388" y="260648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C000"/>
                  </a:solidFill>
                </a:rPr>
                <a:t>B</a:t>
              </a:r>
              <a:endParaRPr lang="sl-SI" sz="3200" b="1" dirty="0">
                <a:solidFill>
                  <a:srgbClr val="FFC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60332" y="0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6600"/>
                  </a:solidFill>
                </a:rPr>
                <a:t>A</a:t>
              </a:r>
              <a:endParaRPr lang="sl-SI" sz="3200" b="1" dirty="0">
                <a:solidFill>
                  <a:srgbClr val="FF6600"/>
                </a:solidFill>
              </a:endParaRPr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6995C-2ECA-47A0-8AF8-2ABDA425C5BF}" type="slidenum">
              <a:rPr lang="sl-SI" smtClean="0"/>
              <a:pPr>
                <a:defRPr/>
              </a:pPr>
              <a:t>15</a:t>
            </a:fld>
            <a:endParaRPr lang="sl-SI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08" y="188640"/>
            <a:ext cx="8856984" cy="743744"/>
          </a:xfrm>
        </p:spPr>
        <p:txBody>
          <a:bodyPr/>
          <a:lstStyle/>
          <a:p>
            <a:pPr eaLnBrk="1" hangingPunct="1">
              <a:defRPr/>
            </a:pPr>
            <a:r>
              <a:rPr lang="sl-SI" sz="3200" b="1" dirty="0" smtClean="0">
                <a:solidFill>
                  <a:srgbClr val="C00000"/>
                </a:solidFill>
              </a:rPr>
              <a:t>PISA 2009 </a:t>
            </a:r>
            <a:r>
              <a:rPr lang="sl-SI" sz="3200" b="1" dirty="0" smtClean="0">
                <a:solidFill>
                  <a:srgbClr val="FFFF00"/>
                </a:solidFill>
              </a:rPr>
              <a:t>‘digitalna’ </a:t>
            </a:r>
            <a:r>
              <a:rPr lang="sl-SI" sz="3200" b="1" dirty="0" smtClean="0">
                <a:solidFill>
                  <a:srgbClr val="C00000"/>
                </a:solidFill>
              </a:rPr>
              <a:t>bralna pismenost</a:t>
            </a:r>
            <a:endParaRPr lang="en-GB" sz="32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>
          <a:xfrm>
            <a:off x="7560332" y="0"/>
            <a:ext cx="1404156" cy="1097451"/>
            <a:chOff x="7560332" y="0"/>
            <a:chExt cx="1404156" cy="1097451"/>
          </a:xfrm>
        </p:grpSpPr>
        <p:sp>
          <p:nvSpPr>
            <p:cNvPr id="10" name="Rectangle 9"/>
            <p:cNvSpPr/>
            <p:nvPr/>
          </p:nvSpPr>
          <p:spPr>
            <a:xfrm rot="19917839">
              <a:off x="8568444" y="620688"/>
              <a:ext cx="360040" cy="39604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9" name="Rectangle 8"/>
            <p:cNvSpPr/>
            <p:nvPr/>
          </p:nvSpPr>
          <p:spPr>
            <a:xfrm rot="2750389">
              <a:off x="8100392" y="368660"/>
              <a:ext cx="360040" cy="396044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632340" y="116632"/>
              <a:ext cx="360040" cy="3960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7" name="TextBox 16"/>
            <p:cNvSpPr txBox="1"/>
            <p:nvPr/>
          </p:nvSpPr>
          <p:spPr>
            <a:xfrm rot="20639895">
              <a:off x="8532440" y="512676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FF00"/>
                  </a:solidFill>
                </a:rPr>
                <a:t>C</a:t>
              </a:r>
              <a:endParaRPr lang="sl-SI" sz="3200" b="1" dirty="0">
                <a:solidFill>
                  <a:srgbClr val="FFFF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2253938">
              <a:off x="8064388" y="260648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C000"/>
                  </a:solidFill>
                </a:rPr>
                <a:t>B</a:t>
              </a:r>
              <a:endParaRPr lang="sl-SI" sz="3200" b="1" dirty="0">
                <a:solidFill>
                  <a:srgbClr val="FFC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60332" y="0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6600"/>
                  </a:solidFill>
                </a:rPr>
                <a:t>A</a:t>
              </a:r>
              <a:endParaRPr lang="sl-SI" sz="3200" b="1" dirty="0">
                <a:solidFill>
                  <a:srgbClr val="FF6600"/>
                </a:solidFill>
              </a:endParaRPr>
            </a:p>
          </p:txBody>
        </p:sp>
      </p:grp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08" y="188640"/>
            <a:ext cx="8856984" cy="743744"/>
          </a:xfrm>
        </p:spPr>
        <p:txBody>
          <a:bodyPr/>
          <a:lstStyle/>
          <a:p>
            <a:pPr eaLnBrk="1" hangingPunct="1">
              <a:defRPr/>
            </a:pPr>
            <a:r>
              <a:rPr lang="sl-SI" sz="3200" b="1" dirty="0" smtClean="0">
                <a:solidFill>
                  <a:srgbClr val="C00000"/>
                </a:solidFill>
              </a:rPr>
              <a:t>PISA 2009 ERA – Digitalno branje</a:t>
            </a:r>
            <a:endParaRPr lang="en-GB" sz="3200" b="1" dirty="0" smtClean="0">
              <a:solidFill>
                <a:srgbClr val="C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6995C-2ECA-47A0-8AF8-2ABDA425C5BF}" type="slidenum">
              <a:rPr lang="sl-SI" smtClean="0"/>
              <a:pPr>
                <a:defRPr/>
              </a:pPr>
              <a:t>16</a:t>
            </a:fld>
            <a:endParaRPr lang="sl-SI"/>
          </a:p>
        </p:txBody>
      </p:sp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0" y="1196752"/>
          <a:ext cx="914400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>
          <a:xfrm>
            <a:off x="7560332" y="0"/>
            <a:ext cx="1404156" cy="1097451"/>
            <a:chOff x="7560332" y="0"/>
            <a:chExt cx="1404156" cy="1097451"/>
          </a:xfrm>
        </p:grpSpPr>
        <p:sp>
          <p:nvSpPr>
            <p:cNvPr id="10" name="Rectangle 9"/>
            <p:cNvSpPr/>
            <p:nvPr/>
          </p:nvSpPr>
          <p:spPr>
            <a:xfrm rot="19917839">
              <a:off x="8568444" y="620688"/>
              <a:ext cx="360040" cy="39604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9" name="Rectangle 8"/>
            <p:cNvSpPr/>
            <p:nvPr/>
          </p:nvSpPr>
          <p:spPr>
            <a:xfrm rot="2750389">
              <a:off x="8100392" y="368660"/>
              <a:ext cx="360040" cy="396044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632340" y="116632"/>
              <a:ext cx="360040" cy="3960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7" name="TextBox 16"/>
            <p:cNvSpPr txBox="1"/>
            <p:nvPr/>
          </p:nvSpPr>
          <p:spPr>
            <a:xfrm rot="20639895">
              <a:off x="8532440" y="512676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FF00"/>
                  </a:solidFill>
                </a:rPr>
                <a:t>C</a:t>
              </a:r>
              <a:endParaRPr lang="sl-SI" sz="3200" b="1" dirty="0">
                <a:solidFill>
                  <a:srgbClr val="FFFF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2253938">
              <a:off x="8064388" y="260648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C000"/>
                  </a:solidFill>
                </a:rPr>
                <a:t>B</a:t>
              </a:r>
              <a:endParaRPr lang="sl-SI" sz="3200" b="1" dirty="0">
                <a:solidFill>
                  <a:srgbClr val="FFC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60332" y="0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6600"/>
                  </a:solidFill>
                </a:rPr>
                <a:t>A</a:t>
              </a:r>
              <a:endParaRPr lang="sl-SI" sz="3200" b="1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3" name="Group 93"/>
          <p:cNvGrpSpPr/>
          <p:nvPr/>
        </p:nvGrpSpPr>
        <p:grpSpPr>
          <a:xfrm>
            <a:off x="359532" y="0"/>
            <a:ext cx="4248472" cy="7029400"/>
            <a:chOff x="359532" y="0"/>
            <a:chExt cx="4248472" cy="7029400"/>
          </a:xfrm>
        </p:grpSpPr>
        <p:sp>
          <p:nvSpPr>
            <p:cNvPr id="16" name="TextBox 15"/>
            <p:cNvSpPr txBox="1"/>
            <p:nvPr/>
          </p:nvSpPr>
          <p:spPr>
            <a:xfrm>
              <a:off x="359532" y="316186"/>
              <a:ext cx="1512168" cy="206477"/>
            </a:xfrm>
            <a:prstGeom prst="rect">
              <a:avLst/>
            </a:prstGeom>
            <a:noFill/>
          </p:spPr>
          <p:txBody>
            <a:bodyPr wrap="square" lIns="18000" tIns="10800" rIns="18000" bIns="10800" rtlCol="0">
              <a:spAutoFit/>
            </a:bodyPr>
            <a:lstStyle/>
            <a:p>
              <a:pPr algn="r"/>
              <a:r>
                <a:rPr lang="sl-SI" sz="1200" b="1" dirty="0" smtClean="0">
                  <a:solidFill>
                    <a:srgbClr val="006600"/>
                  </a:solidFill>
                  <a:latin typeface="Calibri" pitchFamily="34" charset="0"/>
                  <a:cs typeface="Calibri" pitchFamily="34" charset="0"/>
                </a:rPr>
                <a:t>Šanghaj - Kitajska</a:t>
              </a:r>
              <a:endParaRPr lang="sl-SI" sz="12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5536" y="1812802"/>
              <a:ext cx="1512168" cy="206477"/>
            </a:xfrm>
            <a:prstGeom prst="rect">
              <a:avLst/>
            </a:prstGeom>
            <a:noFill/>
          </p:spPr>
          <p:txBody>
            <a:bodyPr wrap="square" lIns="18000" tIns="10800" rIns="18000" bIns="10800" rtlCol="0">
              <a:spAutoFit/>
            </a:bodyPr>
            <a:lstStyle/>
            <a:p>
              <a:pPr algn="r"/>
              <a:r>
                <a:rPr lang="sl-SI" sz="1200" b="1" dirty="0" smtClean="0">
                  <a:solidFill>
                    <a:srgbClr val="006600"/>
                  </a:solidFill>
                  <a:latin typeface="Calibri" pitchFamily="34" charset="0"/>
                  <a:cs typeface="Calibri" pitchFamily="34" charset="0"/>
                </a:rPr>
                <a:t>Hongkong</a:t>
              </a:r>
              <a:endParaRPr lang="sl-SI" sz="12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5536" y="2311674"/>
              <a:ext cx="1512168" cy="206477"/>
            </a:xfrm>
            <a:prstGeom prst="rect">
              <a:avLst/>
            </a:prstGeom>
            <a:noFill/>
          </p:spPr>
          <p:txBody>
            <a:bodyPr wrap="square" lIns="18000" tIns="10800" rIns="18000" bIns="10800" rtlCol="0">
              <a:spAutoFit/>
            </a:bodyPr>
            <a:lstStyle/>
            <a:p>
              <a:pPr algn="r"/>
              <a:r>
                <a:rPr lang="sl-SI" sz="1200" b="1" dirty="0" smtClean="0">
                  <a:solidFill>
                    <a:srgbClr val="006600"/>
                  </a:solidFill>
                  <a:latin typeface="Calibri" pitchFamily="34" charset="0"/>
                  <a:cs typeface="Calibri" pitchFamily="34" charset="0"/>
                </a:rPr>
                <a:t>Singapur</a:t>
              </a:r>
              <a:endParaRPr lang="sl-SI" sz="12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5536" y="2618672"/>
              <a:ext cx="1512168" cy="220073"/>
            </a:xfrm>
            <a:prstGeom prst="rect">
              <a:avLst/>
            </a:prstGeom>
            <a:noFill/>
          </p:spPr>
          <p:txBody>
            <a:bodyPr wrap="square" lIns="18000" tIns="10800" rIns="18000" bIns="10800" rtlCol="0">
              <a:spAutoFit/>
            </a:bodyPr>
            <a:lstStyle/>
            <a:p>
              <a:pPr algn="r"/>
              <a:r>
                <a:rPr lang="sl-SI" sz="1200" b="1" dirty="0" smtClean="0">
                  <a:solidFill>
                    <a:schemeClr val="accent4">
                      <a:lumMod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Nova Zelandija</a:t>
              </a:r>
              <a:endParaRPr lang="sl-SI" sz="1200" b="1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5536" y="3654791"/>
              <a:ext cx="1512168" cy="206477"/>
            </a:xfrm>
            <a:prstGeom prst="rect">
              <a:avLst/>
            </a:prstGeom>
            <a:noFill/>
          </p:spPr>
          <p:txBody>
            <a:bodyPr wrap="square" lIns="18000" tIns="10800" rIns="18000" bIns="10800" rtlCol="0">
              <a:spAutoFit/>
            </a:bodyPr>
            <a:lstStyle/>
            <a:p>
              <a:pPr algn="r"/>
              <a:r>
                <a:rPr lang="sl-SI" sz="1200" b="1" dirty="0" smtClean="0">
                  <a:solidFill>
                    <a:srgbClr val="FF6600"/>
                  </a:solidFill>
                  <a:latin typeface="Calibri" pitchFamily="34" charset="0"/>
                  <a:cs typeface="Calibri" pitchFamily="34" charset="0"/>
                </a:rPr>
                <a:t>Belgija</a:t>
              </a:r>
              <a:endParaRPr lang="sl-SI" sz="120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5536" y="3846665"/>
              <a:ext cx="1512168" cy="206477"/>
            </a:xfrm>
            <a:prstGeom prst="rect">
              <a:avLst/>
            </a:prstGeom>
            <a:noFill/>
          </p:spPr>
          <p:txBody>
            <a:bodyPr wrap="square" lIns="18000" tIns="10800" rIns="18000" bIns="10800" rtlCol="0">
              <a:spAutoFit/>
            </a:bodyPr>
            <a:lstStyle/>
            <a:p>
              <a:pPr algn="r"/>
              <a:r>
                <a:rPr lang="sl-SI" sz="1200" b="1" dirty="0" smtClean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Norveška</a:t>
              </a:r>
              <a:endParaRPr lang="sl-SI" sz="1200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95536" y="4257092"/>
              <a:ext cx="1512168" cy="206477"/>
            </a:xfrm>
            <a:prstGeom prst="rect">
              <a:avLst/>
            </a:prstGeom>
            <a:noFill/>
          </p:spPr>
          <p:txBody>
            <a:bodyPr wrap="square" lIns="18000" tIns="10800" rIns="18000" bIns="10800" rtlCol="0">
              <a:spAutoFit/>
            </a:bodyPr>
            <a:lstStyle/>
            <a:p>
              <a:pPr algn="r"/>
              <a:r>
                <a:rPr lang="sl-SI" sz="1200" b="1" dirty="0" smtClean="0">
                  <a:solidFill>
                    <a:srgbClr val="FF6600"/>
                  </a:solidFill>
                  <a:latin typeface="Calibri" pitchFamily="34" charset="0"/>
                  <a:cs typeface="Calibri" pitchFamily="34" charset="0"/>
                </a:rPr>
                <a:t>Švedska    Nemčija</a:t>
              </a:r>
              <a:endParaRPr lang="sl-SI" sz="120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5536" y="5049180"/>
              <a:ext cx="1512168" cy="206477"/>
            </a:xfrm>
            <a:prstGeom prst="rect">
              <a:avLst/>
            </a:prstGeom>
            <a:noFill/>
          </p:spPr>
          <p:txBody>
            <a:bodyPr wrap="square" lIns="18000" tIns="10800" rIns="18000" bIns="10800" rtlCol="0">
              <a:spAutoFit/>
            </a:bodyPr>
            <a:lstStyle/>
            <a:p>
              <a:pPr algn="r"/>
              <a:r>
                <a:rPr lang="sl-SI" sz="1200" b="1" dirty="0" smtClean="0">
                  <a:solidFill>
                    <a:srgbClr val="FF6600"/>
                  </a:solidFill>
                  <a:latin typeface="Calibri" pitchFamily="34" charset="0"/>
                  <a:cs typeface="Calibri" pitchFamily="34" charset="0"/>
                </a:rPr>
                <a:t>Italija</a:t>
              </a:r>
              <a:endParaRPr lang="sl-SI" sz="120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87724" y="3079169"/>
              <a:ext cx="1512168" cy="220073"/>
            </a:xfrm>
            <a:prstGeom prst="rect">
              <a:avLst/>
            </a:prstGeom>
            <a:noFill/>
          </p:spPr>
          <p:txBody>
            <a:bodyPr wrap="square" lIns="18000" tIns="10800" rIns="18000" bIns="10800" rtlCol="0">
              <a:spAutoFit/>
            </a:bodyPr>
            <a:lstStyle/>
            <a:p>
              <a:r>
                <a:rPr lang="sl-SI" sz="1200" b="1" dirty="0" smtClean="0">
                  <a:solidFill>
                    <a:schemeClr val="accent4">
                      <a:lumMod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Avstralija</a:t>
              </a:r>
              <a:endParaRPr lang="sl-SI" sz="1200" b="1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87724" y="4149080"/>
              <a:ext cx="1944216" cy="206477"/>
            </a:xfrm>
            <a:prstGeom prst="rect">
              <a:avLst/>
            </a:prstGeom>
            <a:noFill/>
          </p:spPr>
          <p:txBody>
            <a:bodyPr wrap="square" lIns="18000" tIns="10800" rIns="18000" bIns="10800" rtlCol="0">
              <a:spAutoFit/>
            </a:bodyPr>
            <a:lstStyle/>
            <a:p>
              <a:r>
                <a:rPr lang="sl-SI" sz="1200" b="1" dirty="0" smtClean="0">
                  <a:solidFill>
                    <a:srgbClr val="FF6600"/>
                  </a:solidFill>
                  <a:latin typeface="Calibri" pitchFamily="34" charset="0"/>
                  <a:cs typeface="Calibri" pitchFamily="34" charset="0"/>
                </a:rPr>
                <a:t>Poljska </a:t>
              </a:r>
              <a:r>
                <a:rPr lang="sl-SI" sz="1200" b="1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   </a:t>
              </a:r>
              <a:r>
                <a:rPr lang="sl-SI" sz="1200" b="1" dirty="0" smtClean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Islandija</a:t>
              </a:r>
              <a:r>
                <a:rPr lang="sl-SI" sz="1200" b="1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sl-SI" sz="1200" b="1" dirty="0" smtClean="0">
                  <a:solidFill>
                    <a:schemeClr val="accent4">
                      <a:lumMod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   ZDA</a:t>
              </a:r>
              <a:endParaRPr lang="sl-SI" sz="1200" b="1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087724" y="4041068"/>
              <a:ext cx="1512168" cy="206477"/>
            </a:xfrm>
            <a:prstGeom prst="rect">
              <a:avLst/>
            </a:prstGeom>
            <a:noFill/>
          </p:spPr>
          <p:txBody>
            <a:bodyPr wrap="square" lIns="18000" tIns="10800" rIns="18000" bIns="10800" rtlCol="0">
              <a:spAutoFit/>
            </a:bodyPr>
            <a:lstStyle/>
            <a:p>
              <a:r>
                <a:rPr lang="sl-SI" sz="1200" b="1" dirty="0" smtClean="0">
                  <a:solidFill>
                    <a:srgbClr val="FF6600"/>
                  </a:solidFill>
                  <a:latin typeface="Calibri" pitchFamily="34" charset="0"/>
                  <a:cs typeface="Calibri" pitchFamily="34" charset="0"/>
                </a:rPr>
                <a:t>Estonija    </a:t>
              </a:r>
              <a:r>
                <a:rPr lang="sl-SI" sz="1200" b="1" dirty="0" smtClean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Švica</a:t>
              </a:r>
              <a:endParaRPr lang="sl-SI" sz="1200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087724" y="1659303"/>
              <a:ext cx="1512168" cy="206477"/>
            </a:xfrm>
            <a:prstGeom prst="rect">
              <a:avLst/>
            </a:prstGeom>
            <a:noFill/>
          </p:spPr>
          <p:txBody>
            <a:bodyPr wrap="square" lIns="18000" tIns="10800" rIns="18000" bIns="10800" rtlCol="0">
              <a:spAutoFit/>
            </a:bodyPr>
            <a:lstStyle/>
            <a:p>
              <a:r>
                <a:rPr lang="sl-SI" sz="1200" b="1" dirty="0" smtClean="0">
                  <a:solidFill>
                    <a:srgbClr val="FF6600"/>
                  </a:solidFill>
                  <a:latin typeface="Calibri" pitchFamily="34" charset="0"/>
                  <a:cs typeface="Calibri" pitchFamily="34" charset="0"/>
                </a:rPr>
                <a:t>Finska</a:t>
              </a:r>
              <a:endParaRPr lang="sl-SI" sz="120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87724" y="2426798"/>
              <a:ext cx="1512168" cy="220073"/>
            </a:xfrm>
            <a:prstGeom prst="rect">
              <a:avLst/>
            </a:prstGeom>
            <a:noFill/>
          </p:spPr>
          <p:txBody>
            <a:bodyPr wrap="square" lIns="18000" tIns="10800" rIns="18000" bIns="10800" rtlCol="0">
              <a:spAutoFit/>
            </a:bodyPr>
            <a:lstStyle/>
            <a:p>
              <a:r>
                <a:rPr lang="sl-SI" sz="1200" b="1" dirty="0" smtClean="0">
                  <a:solidFill>
                    <a:schemeClr val="accent4">
                      <a:lumMod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Kanada</a:t>
              </a:r>
              <a:endParaRPr lang="sl-SI" sz="1200" b="1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087724" y="2772171"/>
              <a:ext cx="1512168" cy="206477"/>
            </a:xfrm>
            <a:prstGeom prst="rect">
              <a:avLst/>
            </a:prstGeom>
            <a:noFill/>
          </p:spPr>
          <p:txBody>
            <a:bodyPr wrap="square" lIns="18000" tIns="10800" rIns="18000" bIns="10800" rtlCol="0">
              <a:spAutoFit/>
            </a:bodyPr>
            <a:lstStyle/>
            <a:p>
              <a:r>
                <a:rPr lang="sl-SI" sz="1200" b="1" dirty="0" smtClean="0">
                  <a:solidFill>
                    <a:srgbClr val="006600"/>
                  </a:solidFill>
                  <a:latin typeface="Calibri" pitchFamily="34" charset="0"/>
                  <a:cs typeface="Calibri" pitchFamily="34" charset="0"/>
                </a:rPr>
                <a:t>Japonska</a:t>
              </a:r>
              <a:endParaRPr lang="sl-SI" sz="12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87724" y="3462917"/>
              <a:ext cx="1512168" cy="206477"/>
            </a:xfrm>
            <a:prstGeom prst="rect">
              <a:avLst/>
            </a:prstGeom>
            <a:noFill/>
          </p:spPr>
          <p:txBody>
            <a:bodyPr wrap="square" lIns="18000" tIns="10800" rIns="18000" bIns="10800" rtlCol="0">
              <a:spAutoFit/>
            </a:bodyPr>
            <a:lstStyle/>
            <a:p>
              <a:r>
                <a:rPr lang="sl-SI" sz="1200" b="1" dirty="0" smtClean="0">
                  <a:solidFill>
                    <a:srgbClr val="FF6600"/>
                  </a:solidFill>
                  <a:latin typeface="Calibri" pitchFamily="34" charset="0"/>
                  <a:cs typeface="Calibri" pitchFamily="34" charset="0"/>
                </a:rPr>
                <a:t>Nizozemska</a:t>
              </a:r>
              <a:endParaRPr lang="sl-SI" sz="120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087724" y="1429054"/>
              <a:ext cx="1512168" cy="206477"/>
            </a:xfrm>
            <a:prstGeom prst="rect">
              <a:avLst/>
            </a:prstGeom>
            <a:noFill/>
          </p:spPr>
          <p:txBody>
            <a:bodyPr wrap="square" lIns="18000" tIns="10800" rIns="18000" bIns="10800" rtlCol="0">
              <a:spAutoFit/>
            </a:bodyPr>
            <a:lstStyle/>
            <a:p>
              <a:r>
                <a:rPr lang="sl-SI" sz="1200" b="1" dirty="0" smtClean="0">
                  <a:solidFill>
                    <a:srgbClr val="006600"/>
                  </a:solidFill>
                  <a:latin typeface="Calibri" pitchFamily="34" charset="0"/>
                  <a:cs typeface="Calibri" pitchFamily="34" charset="0"/>
                </a:rPr>
                <a:t>Koreja</a:t>
              </a:r>
              <a:endParaRPr lang="sl-SI" sz="12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087724" y="4365104"/>
              <a:ext cx="1512168" cy="206477"/>
            </a:xfrm>
            <a:prstGeom prst="rect">
              <a:avLst/>
            </a:prstGeom>
            <a:noFill/>
          </p:spPr>
          <p:txBody>
            <a:bodyPr wrap="square" lIns="18000" tIns="10800" rIns="18000" bIns="10800" rtlCol="0">
              <a:spAutoFit/>
            </a:bodyPr>
            <a:lstStyle/>
            <a:p>
              <a:r>
                <a:rPr lang="sl-SI" sz="1200" b="1" dirty="0" smtClean="0">
                  <a:solidFill>
                    <a:srgbClr val="FF6600"/>
                  </a:solidFill>
                  <a:latin typeface="Calibri" pitchFamily="34" charset="0"/>
                  <a:cs typeface="Calibri" pitchFamily="34" charset="0"/>
                </a:rPr>
                <a:t>Irska    Francija</a:t>
              </a:r>
              <a:endParaRPr lang="sl-SI" sz="120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1540" y="5229200"/>
              <a:ext cx="1512168" cy="237255"/>
            </a:xfrm>
            <a:prstGeom prst="rect">
              <a:avLst/>
            </a:prstGeom>
            <a:noFill/>
          </p:spPr>
          <p:txBody>
            <a:bodyPr wrap="square" lIns="18000" tIns="10800" rIns="18000" bIns="10800" rtlCol="0">
              <a:spAutoFit/>
            </a:bodyPr>
            <a:lstStyle/>
            <a:p>
              <a:pPr algn="r"/>
              <a:r>
                <a:rPr lang="sl-SI" sz="1200" b="1" dirty="0" smtClean="0">
                  <a:solidFill>
                    <a:srgbClr val="FF6600"/>
                  </a:solidFill>
                  <a:latin typeface="Calibri" pitchFamily="34" charset="0"/>
                  <a:cs typeface="Calibri" pitchFamily="34" charset="0"/>
                </a:rPr>
                <a:t>Grčija</a:t>
              </a:r>
              <a:r>
                <a:rPr lang="sl-SI" sz="1200" b="1" dirty="0" smtClean="0">
                  <a:solidFill>
                    <a:schemeClr val="accent4">
                      <a:lumMod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    </a:t>
              </a:r>
              <a:r>
                <a:rPr lang="sl-SI" sz="1400" b="1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Slovenija</a:t>
              </a:r>
              <a:r>
                <a:rPr lang="sl-SI" sz="1200" b="1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endParaRPr lang="sl-SI" sz="1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87724" y="4767659"/>
              <a:ext cx="1512168" cy="206477"/>
            </a:xfrm>
            <a:prstGeom prst="rect">
              <a:avLst/>
            </a:prstGeom>
            <a:noFill/>
          </p:spPr>
          <p:txBody>
            <a:bodyPr wrap="square" lIns="18000" tIns="10800" rIns="18000" bIns="10800" rtlCol="0">
              <a:spAutoFit/>
            </a:bodyPr>
            <a:lstStyle/>
            <a:p>
              <a:r>
                <a:rPr lang="sl-SI" sz="1200" b="1" dirty="0" smtClean="0">
                  <a:solidFill>
                    <a:srgbClr val="FF6600"/>
                  </a:solidFill>
                  <a:latin typeface="Calibri" pitchFamily="34" charset="0"/>
                  <a:cs typeface="Calibri" pitchFamily="34" charset="0"/>
                </a:rPr>
                <a:t>Portugalska</a:t>
              </a:r>
              <a:endParaRPr lang="sl-SI" sz="120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087724" y="4509120"/>
              <a:ext cx="2520280" cy="206477"/>
            </a:xfrm>
            <a:prstGeom prst="rect">
              <a:avLst/>
            </a:prstGeom>
            <a:noFill/>
          </p:spPr>
          <p:txBody>
            <a:bodyPr wrap="square" lIns="18000" tIns="10800" rIns="18000" bIns="10800" rtlCol="0">
              <a:spAutoFit/>
            </a:bodyPr>
            <a:lstStyle/>
            <a:p>
              <a:r>
                <a:rPr lang="sl-SI" sz="1200" b="1" dirty="0" smtClean="0">
                  <a:solidFill>
                    <a:srgbClr val="FF6600"/>
                  </a:solidFill>
                  <a:latin typeface="Calibri" pitchFamily="34" charset="0"/>
                  <a:cs typeface="Calibri" pitchFamily="34" charset="0"/>
                </a:rPr>
                <a:t>Velika Britanija    Madžarska</a:t>
              </a:r>
              <a:endParaRPr lang="sl-SI" sz="120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95536" y="4401108"/>
              <a:ext cx="1512168" cy="206477"/>
            </a:xfrm>
            <a:prstGeom prst="rect">
              <a:avLst/>
            </a:prstGeom>
            <a:noFill/>
          </p:spPr>
          <p:txBody>
            <a:bodyPr wrap="square" lIns="18000" tIns="10800" rIns="18000" bIns="10800" rtlCol="0">
              <a:spAutoFit/>
            </a:bodyPr>
            <a:lstStyle/>
            <a:p>
              <a:pPr algn="r"/>
              <a:r>
                <a:rPr lang="sl-SI" sz="1200" b="1" dirty="0" smtClean="0">
                  <a:solidFill>
                    <a:srgbClr val="006600"/>
                  </a:solidFill>
                  <a:latin typeface="Calibri" pitchFamily="34" charset="0"/>
                  <a:cs typeface="Calibri" pitchFamily="34" charset="0"/>
                </a:rPr>
                <a:t>Tajvan </a:t>
              </a:r>
              <a:r>
                <a:rPr lang="sl-SI" sz="1200" b="1" dirty="0" smtClean="0">
                  <a:solidFill>
                    <a:srgbClr val="FF6600"/>
                  </a:solidFill>
                  <a:latin typeface="Calibri" pitchFamily="34" charset="0"/>
                  <a:cs typeface="Calibri" pitchFamily="34" charset="0"/>
                </a:rPr>
                <a:t> Danska</a:t>
              </a:r>
              <a:endParaRPr lang="sl-SI" sz="120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087724" y="5343281"/>
              <a:ext cx="1512168" cy="206477"/>
            </a:xfrm>
            <a:prstGeom prst="rect">
              <a:avLst/>
            </a:prstGeom>
            <a:noFill/>
          </p:spPr>
          <p:txBody>
            <a:bodyPr wrap="square" lIns="18000" tIns="10800" rIns="18000" bIns="10800" rtlCol="0">
              <a:spAutoFit/>
            </a:bodyPr>
            <a:lstStyle/>
            <a:p>
              <a:r>
                <a:rPr lang="sl-SI" sz="1200" b="1" dirty="0" smtClean="0">
                  <a:solidFill>
                    <a:srgbClr val="FF6600"/>
                  </a:solidFill>
                  <a:latin typeface="Calibri" pitchFamily="34" charset="0"/>
                  <a:cs typeface="Calibri" pitchFamily="34" charset="0"/>
                </a:rPr>
                <a:t>Španija</a:t>
              </a:r>
              <a:endParaRPr lang="sl-SI" sz="120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087724" y="5625244"/>
              <a:ext cx="1512168" cy="206477"/>
            </a:xfrm>
            <a:prstGeom prst="rect">
              <a:avLst/>
            </a:prstGeom>
            <a:noFill/>
          </p:spPr>
          <p:txBody>
            <a:bodyPr wrap="square" lIns="18000" tIns="10800" rIns="18000" bIns="10800" rtlCol="0">
              <a:spAutoFit/>
            </a:bodyPr>
            <a:lstStyle/>
            <a:p>
              <a:r>
                <a:rPr lang="sl-SI" sz="1200" b="1" dirty="0" smtClean="0">
                  <a:solidFill>
                    <a:srgbClr val="FF6600"/>
                  </a:solidFill>
                  <a:latin typeface="Calibri" pitchFamily="34" charset="0"/>
                  <a:cs typeface="Calibri" pitchFamily="34" charset="0"/>
                </a:rPr>
                <a:t>Slovaška</a:t>
              </a:r>
              <a:endParaRPr lang="sl-SI" sz="120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087724" y="5841268"/>
              <a:ext cx="1512168" cy="220073"/>
            </a:xfrm>
            <a:prstGeom prst="rect">
              <a:avLst/>
            </a:prstGeom>
            <a:noFill/>
          </p:spPr>
          <p:txBody>
            <a:bodyPr wrap="square" lIns="18000" tIns="10800" rIns="18000" bIns="10800" rtlCol="0">
              <a:spAutoFit/>
            </a:bodyPr>
            <a:lstStyle/>
            <a:p>
              <a:r>
                <a:rPr lang="sl-SI" sz="1200" b="1" dirty="0" smtClean="0">
                  <a:solidFill>
                    <a:schemeClr val="accent4">
                      <a:lumMod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Izrael</a:t>
              </a:r>
              <a:endParaRPr lang="sl-SI" sz="1200" b="1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087724" y="6093296"/>
              <a:ext cx="1512168" cy="206477"/>
            </a:xfrm>
            <a:prstGeom prst="rect">
              <a:avLst/>
            </a:prstGeom>
            <a:noFill/>
          </p:spPr>
          <p:txBody>
            <a:bodyPr wrap="square" lIns="18000" tIns="10800" rIns="18000" bIns="10800" rtlCol="0">
              <a:spAutoFit/>
            </a:bodyPr>
            <a:lstStyle/>
            <a:p>
              <a:r>
                <a:rPr lang="sl-SI" sz="1200" b="1" dirty="0" smtClean="0">
                  <a:solidFill>
                    <a:srgbClr val="FF6600"/>
                  </a:solidFill>
                  <a:latin typeface="Calibri" pitchFamily="34" charset="0"/>
                  <a:cs typeface="Calibri" pitchFamily="34" charset="0"/>
                </a:rPr>
                <a:t>Avstrija</a:t>
              </a:r>
              <a:endParaRPr lang="sl-SI" sz="120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95536" y="5553236"/>
              <a:ext cx="1512168" cy="206477"/>
            </a:xfrm>
            <a:prstGeom prst="rect">
              <a:avLst/>
            </a:prstGeom>
            <a:noFill/>
          </p:spPr>
          <p:txBody>
            <a:bodyPr wrap="square" lIns="18000" tIns="10800" rIns="18000" bIns="10800" rtlCol="0">
              <a:spAutoFit/>
            </a:bodyPr>
            <a:lstStyle/>
            <a:p>
              <a:pPr algn="r"/>
              <a:r>
                <a:rPr lang="sl-SI" sz="1200" b="1" dirty="0" smtClean="0">
                  <a:solidFill>
                    <a:srgbClr val="FF6600"/>
                  </a:solidFill>
                  <a:latin typeface="Calibri" pitchFamily="34" charset="0"/>
                  <a:cs typeface="Calibri" pitchFamily="34" charset="0"/>
                </a:rPr>
                <a:t>Češka</a:t>
              </a:r>
              <a:endParaRPr lang="sl-SI" sz="120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95536" y="5733256"/>
              <a:ext cx="1512168" cy="206477"/>
            </a:xfrm>
            <a:prstGeom prst="rect">
              <a:avLst/>
            </a:prstGeom>
            <a:noFill/>
          </p:spPr>
          <p:txBody>
            <a:bodyPr wrap="square" lIns="18000" tIns="10800" rIns="18000" bIns="10800" rtlCol="0">
              <a:spAutoFit/>
            </a:bodyPr>
            <a:lstStyle/>
            <a:p>
              <a:pPr algn="r"/>
              <a:r>
                <a:rPr lang="sl-SI" sz="1200" b="1" dirty="0" smtClean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Hrvaška</a:t>
              </a:r>
              <a:endParaRPr lang="sl-SI" sz="1200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5536" y="5949280"/>
              <a:ext cx="1512168" cy="206477"/>
            </a:xfrm>
            <a:prstGeom prst="rect">
              <a:avLst/>
            </a:prstGeom>
            <a:noFill/>
          </p:spPr>
          <p:txBody>
            <a:bodyPr wrap="square" lIns="18000" tIns="10800" rIns="18000" bIns="10800" rtlCol="0">
              <a:spAutoFit/>
            </a:bodyPr>
            <a:lstStyle/>
            <a:p>
              <a:pPr algn="r"/>
              <a:r>
                <a:rPr lang="sl-SI" sz="1200" b="1" dirty="0" smtClean="0">
                  <a:solidFill>
                    <a:srgbClr val="FF6600"/>
                  </a:solidFill>
                  <a:latin typeface="Calibri" pitchFamily="34" charset="0"/>
                  <a:cs typeface="Calibri" pitchFamily="34" charset="0"/>
                </a:rPr>
                <a:t>Luksemburg</a:t>
              </a:r>
              <a:endParaRPr lang="sl-SI" sz="120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724" y="5157192"/>
              <a:ext cx="1512168" cy="206477"/>
            </a:xfrm>
            <a:prstGeom prst="rect">
              <a:avLst/>
            </a:prstGeom>
            <a:noFill/>
          </p:spPr>
          <p:txBody>
            <a:bodyPr wrap="square" lIns="18000" tIns="10800" rIns="18000" bIns="10800" rtlCol="0">
              <a:spAutoFit/>
            </a:bodyPr>
            <a:lstStyle/>
            <a:p>
              <a:r>
                <a:rPr lang="sl-SI" sz="1200" b="1" dirty="0" smtClean="0">
                  <a:solidFill>
                    <a:srgbClr val="FF6600"/>
                  </a:solidFill>
                  <a:latin typeface="Calibri" pitchFamily="34" charset="0"/>
                  <a:cs typeface="Calibri" pitchFamily="34" charset="0"/>
                </a:rPr>
                <a:t>Latvija</a:t>
              </a:r>
              <a:endParaRPr lang="sl-SI" sz="120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85" name="Chart 84"/>
            <p:cNvGraphicFramePr/>
            <p:nvPr/>
          </p:nvGraphicFramePr>
          <p:xfrm>
            <a:off x="1583668" y="0"/>
            <a:ext cx="542925" cy="7029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6" name="TextBox 85"/>
            <p:cNvSpPr txBox="1"/>
            <p:nvPr/>
          </p:nvSpPr>
          <p:spPr>
            <a:xfrm>
              <a:off x="2087724" y="4977172"/>
              <a:ext cx="1512168" cy="206477"/>
            </a:xfrm>
            <a:prstGeom prst="rect">
              <a:avLst/>
            </a:prstGeom>
            <a:noFill/>
          </p:spPr>
          <p:txBody>
            <a:bodyPr wrap="square" lIns="18000" tIns="10800" rIns="18000" bIns="10800" rtlCol="0">
              <a:spAutoFit/>
            </a:bodyPr>
            <a:lstStyle/>
            <a:p>
              <a:r>
                <a:rPr lang="sl-SI" sz="1200" b="1" dirty="0" smtClean="0">
                  <a:solidFill>
                    <a:srgbClr val="006600"/>
                  </a:solidFill>
                  <a:latin typeface="Calibri" pitchFamily="34" charset="0"/>
                  <a:cs typeface="Calibri" pitchFamily="34" charset="0"/>
                </a:rPr>
                <a:t>Makao Kitajska</a:t>
              </a:r>
              <a:endParaRPr lang="sl-SI" sz="12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95536" y="6201308"/>
              <a:ext cx="1512168" cy="206477"/>
            </a:xfrm>
            <a:prstGeom prst="rect">
              <a:avLst/>
            </a:prstGeom>
            <a:noFill/>
          </p:spPr>
          <p:txBody>
            <a:bodyPr wrap="square" lIns="18000" tIns="10800" rIns="18000" bIns="10800" rtlCol="0">
              <a:spAutoFit/>
            </a:bodyPr>
            <a:lstStyle/>
            <a:p>
              <a:pPr algn="r"/>
              <a:r>
                <a:rPr lang="sl-SI" sz="1200" b="1" dirty="0" smtClean="0">
                  <a:solidFill>
                    <a:srgbClr val="FF6600"/>
                  </a:solidFill>
                  <a:latin typeface="Calibri" pitchFamily="34" charset="0"/>
                  <a:cs typeface="Calibri" pitchFamily="34" charset="0"/>
                </a:rPr>
                <a:t>Litva</a:t>
              </a:r>
              <a:endParaRPr lang="sl-SI" sz="120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2015716" y="6457890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chemeClr val="accent4">
                    <a:lumMod val="90000"/>
                  </a:schemeClr>
                </a:solidFill>
              </a:rPr>
              <a:t>… </a:t>
            </a:r>
            <a:endParaRPr lang="sl-SI" sz="2000" b="1" dirty="0">
              <a:solidFill>
                <a:schemeClr val="accent4">
                  <a:lumMod val="90000"/>
                </a:schemeClr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059832" y="116632"/>
            <a:ext cx="2412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accent4">
                    <a:lumMod val="25000"/>
                  </a:schemeClr>
                </a:solidFill>
              </a:rPr>
              <a:t>Bralna pismenost povprečni dosežki</a:t>
            </a:r>
          </a:p>
          <a:p>
            <a:r>
              <a:rPr lang="sl-SI" b="1" dirty="0" smtClean="0">
                <a:solidFill>
                  <a:schemeClr val="accent4">
                    <a:lumMod val="25000"/>
                  </a:schemeClr>
                </a:solidFill>
              </a:rPr>
              <a:t>PISA 2009</a:t>
            </a:r>
            <a:endParaRPr lang="sl-SI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6995C-2ECA-47A0-8AF8-2ABDA425C5BF}" type="slidenum">
              <a:rPr lang="sl-SI" smtClean="0"/>
              <a:pPr>
                <a:defRPr/>
              </a:pPr>
              <a:t>17</a:t>
            </a:fld>
            <a:endParaRPr lang="sl-SI"/>
          </a:p>
        </p:txBody>
      </p:sp>
      <p:graphicFrame>
        <p:nvGraphicFramePr>
          <p:cNvPr id="52" name="Chart 51"/>
          <p:cNvGraphicFramePr/>
          <p:nvPr/>
        </p:nvGraphicFramePr>
        <p:xfrm>
          <a:off x="6444208" y="188640"/>
          <a:ext cx="542925" cy="6772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5220072" y="2739827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pPr algn="r"/>
            <a:r>
              <a:rPr lang="sl-SI" sz="12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Hongkong</a:t>
            </a:r>
            <a:endParaRPr lang="sl-SI" sz="12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948264" y="3135871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Belgija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220072" y="1767719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pPr algn="r"/>
            <a:r>
              <a:rPr lang="sl-SI" sz="12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Nova Zelandija</a:t>
            </a:r>
            <a:endParaRPr lang="sl-SI" sz="1200" b="1" dirty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912260" y="1767719"/>
            <a:ext cx="1944216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Avstralija</a:t>
            </a:r>
            <a:endParaRPr lang="sl-SI" sz="1200" b="1" dirty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948264" y="2559807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Japonska</a:t>
            </a:r>
            <a:endParaRPr lang="sl-SI" sz="12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948264" y="327559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Koreja</a:t>
            </a:r>
            <a:endParaRPr lang="sl-SI" sz="12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948264" y="4612035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Španija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20072" y="5152095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pPr algn="r"/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Poljska</a:t>
            </a:r>
            <a:endParaRPr lang="sl-SI" sz="12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220072" y="3063863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pPr algn="r"/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Irska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948264" y="4936071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Madžarska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948264" y="2955851"/>
            <a:ext cx="828092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Švedska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48264" y="5404123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Avstrija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948264" y="3495911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Norveška</a:t>
            </a:r>
            <a:endParaRPr lang="sl-SI" sz="1200" b="1" dirty="0">
              <a:solidFill>
                <a:schemeClr val="bg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184068" y="6484243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pPr algn="r"/>
            <a:r>
              <a:rPr lang="sl-SI" sz="12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Čile</a:t>
            </a:r>
            <a:endParaRPr lang="sl-SI" sz="1200" b="1" dirty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948264" y="3855951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Makao Kitajska</a:t>
            </a:r>
            <a:endParaRPr lang="sl-SI" sz="12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220072" y="2919847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pPr algn="r"/>
            <a:r>
              <a:rPr lang="sl-SI" sz="12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Islandija</a:t>
            </a:r>
            <a:endParaRPr lang="sl-SI" sz="1200" b="1" dirty="0">
              <a:solidFill>
                <a:schemeClr val="bg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220072" y="3999967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pPr algn="r"/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Danska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220072" y="3747939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pPr algn="r"/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Francija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43508" y="58468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 smtClean="0">
                <a:solidFill>
                  <a:srgbClr val="C00000"/>
                </a:solidFill>
              </a:rPr>
              <a:t>NA PAPIRJU</a:t>
            </a:r>
            <a:endParaRPr lang="sl-SI" sz="1400" b="1" dirty="0">
              <a:solidFill>
                <a:srgbClr val="C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84268" y="656692"/>
            <a:ext cx="1260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 smtClean="0">
                <a:solidFill>
                  <a:srgbClr val="C00000"/>
                </a:solidFill>
              </a:rPr>
              <a:t>DIGITALNO</a:t>
            </a:r>
            <a:endParaRPr lang="sl-SI" sz="1400" b="1" dirty="0">
              <a:solidFill>
                <a:srgbClr val="C00000"/>
              </a:solidFill>
            </a:endParaRPr>
          </a:p>
        </p:txBody>
      </p:sp>
      <p:grpSp>
        <p:nvGrpSpPr>
          <p:cNvPr id="73" name="Group 108"/>
          <p:cNvGrpSpPr/>
          <p:nvPr/>
        </p:nvGrpSpPr>
        <p:grpSpPr>
          <a:xfrm>
            <a:off x="2879812" y="2060848"/>
            <a:ext cx="3024336" cy="1584176"/>
            <a:chOff x="2879812" y="2060848"/>
            <a:chExt cx="3024336" cy="1584176"/>
          </a:xfrm>
        </p:grpSpPr>
        <p:sp>
          <p:nvSpPr>
            <p:cNvPr id="74" name="Left-Right Arrow 73"/>
            <p:cNvSpPr/>
            <p:nvPr/>
          </p:nvSpPr>
          <p:spPr>
            <a:xfrm>
              <a:off x="2879812" y="2060848"/>
              <a:ext cx="3024336" cy="1584176"/>
            </a:xfrm>
            <a:prstGeom prst="leftRightArrow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527884" y="2636912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000" b="1" dirty="0" smtClean="0">
                  <a:solidFill>
                    <a:schemeClr val="tx1">
                      <a:lumMod val="65000"/>
                    </a:schemeClr>
                  </a:solidFill>
                </a:rPr>
                <a:t>LESTVICI NISTA ENAKI</a:t>
              </a:r>
            </a:p>
            <a:p>
              <a:endParaRPr lang="sl-SI" sz="1000" b="1" dirty="0">
                <a:solidFill>
                  <a:schemeClr val="tx1">
                    <a:lumMod val="65000"/>
                  </a:schemeClr>
                </a:solidFill>
              </a:endParaRPr>
            </a:p>
          </p:txBody>
        </p:sp>
      </p:grpSp>
      <p:sp>
        <p:nvSpPr>
          <p:cNvPr id="77" name="Not Equal 76"/>
          <p:cNvSpPr/>
          <p:nvPr/>
        </p:nvSpPr>
        <p:spPr>
          <a:xfrm>
            <a:off x="4103948" y="2924944"/>
            <a:ext cx="612068" cy="288032"/>
          </a:xfrm>
          <a:prstGeom prst="mathNotEqual">
            <a:avLst>
              <a:gd name="adj1" fmla="val 17778"/>
              <a:gd name="adj2" fmla="val 4200000"/>
              <a:gd name="adj3" fmla="val 1683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8"/>
          <p:cNvGrpSpPr/>
          <p:nvPr/>
        </p:nvGrpSpPr>
        <p:grpSpPr>
          <a:xfrm>
            <a:off x="2879812" y="2060848"/>
            <a:ext cx="3024336" cy="1584176"/>
            <a:chOff x="2879812" y="2060848"/>
            <a:chExt cx="3024336" cy="1584176"/>
          </a:xfrm>
        </p:grpSpPr>
        <p:sp>
          <p:nvSpPr>
            <p:cNvPr id="113" name="Left-Right Arrow 112"/>
            <p:cNvSpPr/>
            <p:nvPr/>
          </p:nvSpPr>
          <p:spPr>
            <a:xfrm>
              <a:off x="2879812" y="2060848"/>
              <a:ext cx="3024336" cy="1584176"/>
            </a:xfrm>
            <a:prstGeom prst="leftRightArrow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347864" y="2636912"/>
              <a:ext cx="2448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000" b="1" dirty="0" smtClean="0">
                  <a:solidFill>
                    <a:schemeClr val="tx1">
                      <a:lumMod val="65000"/>
                    </a:schemeClr>
                  </a:solidFill>
                </a:rPr>
                <a:t>LESTVICI STA PRIMERLJIVI</a:t>
              </a:r>
            </a:p>
            <a:p>
              <a:endParaRPr lang="sl-SI" sz="1000" b="1" dirty="0">
                <a:solidFill>
                  <a:schemeClr val="tx1">
                    <a:lumMod val="65000"/>
                  </a:schemeClr>
                </a:solidFill>
              </a:endParaRPr>
            </a:p>
          </p:txBody>
        </p:sp>
        <p:sp>
          <p:nvSpPr>
            <p:cNvPr id="115" name="Equal 114"/>
            <p:cNvSpPr/>
            <p:nvPr/>
          </p:nvSpPr>
          <p:spPr>
            <a:xfrm>
              <a:off x="4103948" y="2852936"/>
              <a:ext cx="648072" cy="324036"/>
            </a:xfrm>
            <a:prstGeom prst="mathEqual">
              <a:avLst/>
            </a:prstGeom>
            <a:solidFill>
              <a:schemeClr val="tx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7560332" y="0"/>
            <a:ext cx="1404156" cy="1097451"/>
            <a:chOff x="7560332" y="0"/>
            <a:chExt cx="1404156" cy="1097451"/>
          </a:xfrm>
        </p:grpSpPr>
        <p:sp>
          <p:nvSpPr>
            <p:cNvPr id="10" name="Rectangle 9"/>
            <p:cNvSpPr/>
            <p:nvPr/>
          </p:nvSpPr>
          <p:spPr>
            <a:xfrm rot="19917839">
              <a:off x="8568444" y="620688"/>
              <a:ext cx="360040" cy="39604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9" name="Rectangle 8"/>
            <p:cNvSpPr/>
            <p:nvPr/>
          </p:nvSpPr>
          <p:spPr>
            <a:xfrm rot="2750389">
              <a:off x="8100392" y="368660"/>
              <a:ext cx="360040" cy="396044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632340" y="116632"/>
              <a:ext cx="360040" cy="3960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7" name="TextBox 16"/>
            <p:cNvSpPr txBox="1"/>
            <p:nvPr/>
          </p:nvSpPr>
          <p:spPr>
            <a:xfrm rot="20639895">
              <a:off x="8532440" y="512676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FF00"/>
                  </a:solidFill>
                </a:rPr>
                <a:t>C</a:t>
              </a:r>
              <a:endParaRPr lang="sl-SI" sz="3200" b="1" dirty="0">
                <a:solidFill>
                  <a:srgbClr val="FFFF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2253938">
              <a:off x="8064388" y="260648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C000"/>
                  </a:solidFill>
                </a:rPr>
                <a:t>B</a:t>
              </a:r>
              <a:endParaRPr lang="sl-SI" sz="3200" b="1" dirty="0">
                <a:solidFill>
                  <a:srgbClr val="FFC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60332" y="0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6600"/>
                  </a:solidFill>
                </a:rPr>
                <a:t>A</a:t>
              </a:r>
              <a:endParaRPr lang="sl-SI" sz="3200" b="1" dirty="0">
                <a:solidFill>
                  <a:srgbClr val="FF660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23528" y="116632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pPr algn="r"/>
            <a:r>
              <a:rPr lang="sl-SI" sz="12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Šanghaj - Kitajska</a:t>
            </a:r>
            <a:endParaRPr lang="sl-SI" sz="12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1720" y="1340768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Hongkong</a:t>
            </a:r>
            <a:endParaRPr lang="sl-SI" sz="12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1720" y="1736812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Singapur   </a:t>
            </a:r>
            <a:r>
              <a:rPr lang="sl-SI" sz="12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Kanada</a:t>
            </a:r>
            <a:endParaRPr lang="sl-SI" sz="1200" b="1" dirty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5536" y="1628800"/>
            <a:ext cx="1512168" cy="220073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pPr algn="r"/>
            <a:r>
              <a:rPr lang="sl-SI" sz="12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Nova Zelandija</a:t>
            </a:r>
            <a:endParaRPr lang="sl-SI" sz="1200" b="1" dirty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1720" y="3573016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Grčija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5536" y="2456892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pPr algn="r"/>
            <a:r>
              <a:rPr lang="sl-SI" sz="12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Norveška</a:t>
            </a:r>
            <a:endParaRPr lang="sl-SI" sz="1200" b="1" dirty="0">
              <a:solidFill>
                <a:schemeClr val="bg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536" y="2960948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pPr algn="r"/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Nemčija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51720" y="3356992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Italija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51720" y="2204864"/>
            <a:ext cx="1512168" cy="220073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Avstralija</a:t>
            </a:r>
            <a:endParaRPr lang="sl-SI" sz="1200" b="1" dirty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51720" y="3140968"/>
            <a:ext cx="1944216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ZDA  </a:t>
            </a:r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Madžarska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87724" y="2888940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Belgija   </a:t>
            </a:r>
            <a:r>
              <a:rPr lang="sl-SI" sz="12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Švica</a:t>
            </a:r>
            <a:endParaRPr lang="sl-SI" sz="1200" b="1" dirty="0">
              <a:solidFill>
                <a:schemeClr val="bg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87724" y="692696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Finska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87724" y="1880828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Japonska</a:t>
            </a:r>
            <a:endParaRPr lang="sl-SI" sz="12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87724" y="2780928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Nizozemska  Švedska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87724" y="980728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Koreja</a:t>
            </a:r>
            <a:endParaRPr lang="sl-SI" sz="12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51720" y="3032956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Irska    Francija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51720" y="3248980"/>
            <a:ext cx="1512168" cy="237255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Slovenija</a:t>
            </a:r>
            <a:r>
              <a:rPr lang="sl-SI" sz="12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sl-SI" sz="12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51720" y="3465004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Portugalska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3501008"/>
            <a:ext cx="1907704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pPr algn="r"/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Velika Britanija    Latvija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5536" y="3392996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pPr algn="r"/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Danska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51720" y="4041068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Španija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51720" y="3681028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Slovaška   </a:t>
            </a:r>
            <a:r>
              <a:rPr lang="sl-SI" sz="12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Hrvaška</a:t>
            </a:r>
            <a:endParaRPr lang="sl-SI" sz="1200" b="1" dirty="0">
              <a:solidFill>
                <a:schemeClr val="bg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051720" y="4293096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Avstrija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3645024"/>
            <a:ext cx="1907704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pPr algn="r"/>
            <a:r>
              <a:rPr lang="sl-SI" sz="12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Makao Kitajska   </a:t>
            </a:r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Češka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5536" y="4185084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pPr algn="r"/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Luksemburg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95536" y="3933056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pPr algn="r"/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Litva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275856" y="58468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chemeClr val="tx1">
                    <a:lumMod val="65000"/>
                  </a:schemeClr>
                </a:solidFill>
              </a:rPr>
              <a:t>PISA 2009</a:t>
            </a:r>
            <a:endParaRPr lang="sl-SI" sz="2800" b="1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203848" y="1088740"/>
            <a:ext cx="2916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tx1">
                    <a:lumMod val="50000"/>
                  </a:schemeClr>
                </a:solidFill>
              </a:rPr>
              <a:t>Bralna pismenost povprečni dosežki</a:t>
            </a:r>
            <a:endParaRPr lang="sl-SI" b="1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52" name="Chart 51"/>
          <p:cNvGraphicFramePr/>
          <p:nvPr/>
        </p:nvGraphicFramePr>
        <p:xfrm>
          <a:off x="6444208" y="-135396"/>
          <a:ext cx="542925" cy="7164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7056276" y="620688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070C0"/>
                </a:solidFill>
              </a:rPr>
              <a:t>UČENCI</a:t>
            </a:r>
            <a:endParaRPr lang="sl-SI" b="1" dirty="0">
              <a:solidFill>
                <a:srgbClr val="0070C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1520" y="6206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UČENKE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051720" y="2564904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Poljska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95536" y="2636912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pPr algn="r"/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Estonija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23628" y="2744924"/>
            <a:ext cx="684076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pPr algn="r"/>
            <a:r>
              <a:rPr lang="sl-SI" sz="12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Islandija</a:t>
            </a:r>
            <a:r>
              <a:rPr lang="sl-SI" sz="1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l-SI" sz="12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sl-SI" sz="1200" b="1" dirty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9532" y="3140968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pPr algn="r"/>
            <a:r>
              <a:rPr lang="sl-SI" sz="12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Tajvan </a:t>
            </a:r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220072" y="2096852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pPr algn="r"/>
            <a:r>
              <a:rPr lang="sl-SI" sz="12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Šanghaj - Kitajska</a:t>
            </a:r>
            <a:endParaRPr lang="sl-SI" sz="12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948264" y="2924944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Hongkong</a:t>
            </a:r>
            <a:endParaRPr lang="sl-SI" sz="12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912260" y="3284984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Singapur</a:t>
            </a:r>
            <a:endParaRPr lang="sl-SI" sz="1200" b="1" dirty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256076" y="3897052"/>
            <a:ext cx="1512168" cy="220073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pPr algn="r"/>
            <a:r>
              <a:rPr lang="sl-SI" sz="12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Nova Zelandija</a:t>
            </a:r>
            <a:endParaRPr lang="sl-SI" sz="1200" b="1" dirty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912260" y="4761148"/>
            <a:ext cx="187220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Norveška </a:t>
            </a:r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Danska</a:t>
            </a:r>
            <a:r>
              <a:rPr lang="sl-SI" sz="12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Estonija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824028" y="5049180"/>
            <a:ext cx="1944216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pPr algn="r"/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Švedska  Madžarska   Francija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912260" y="4005064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Avstralija </a:t>
            </a:r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Nizozemska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948264" y="3429000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Finska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948264" y="3789040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Japonska</a:t>
            </a:r>
            <a:endParaRPr lang="sl-SI" sz="12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948264" y="2708920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Koreja</a:t>
            </a:r>
            <a:endParaRPr lang="sl-SI" sz="12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912260" y="4185084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Belgija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256076" y="5949280"/>
            <a:ext cx="1512168" cy="237255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pPr algn="r"/>
            <a:r>
              <a:rPr lang="sl-SI" sz="1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Slovenija</a:t>
            </a:r>
            <a:r>
              <a:rPr lang="sl-SI" sz="12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sl-SI" sz="12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48264" y="5301208"/>
            <a:ext cx="1908212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Portugalska </a:t>
            </a:r>
            <a:r>
              <a:rPr lang="sl-SI" sz="12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Makao Kitajska 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256076" y="5589240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pPr algn="r"/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Italija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948264" y="5445224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Španija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912260" y="5769260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Latvija</a:t>
            </a:r>
            <a:endParaRPr lang="sl-SI" sz="1200" b="1" dirty="0">
              <a:solidFill>
                <a:schemeClr val="bg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912260" y="6345324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Avstrija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912260" y="5985284"/>
            <a:ext cx="97210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Češka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256076" y="6129300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pPr algn="r"/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Luksemburg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912260" y="4977172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Poljska   Irska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912260" y="4869160"/>
            <a:ext cx="1476164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Islandija   </a:t>
            </a:r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Nemčija</a:t>
            </a:r>
            <a:r>
              <a:rPr lang="sl-SI" sz="1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l-SI" sz="12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sl-SI" sz="1200" b="1" dirty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220072" y="4941168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pPr algn="r"/>
            <a:r>
              <a:rPr lang="sl-SI" sz="12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Tajvan </a:t>
            </a:r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256076" y="3501008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pPr algn="r"/>
            <a:r>
              <a:rPr lang="sl-SI" sz="12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Kanada</a:t>
            </a:r>
            <a:endParaRPr lang="sl-SI" sz="1200" b="1" dirty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948264" y="4437112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ZDA</a:t>
            </a:r>
            <a:endParaRPr lang="sl-SI" sz="1200" b="1" dirty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256076" y="4689140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pPr algn="r"/>
            <a:r>
              <a:rPr lang="sl-SI" sz="12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Švica   </a:t>
            </a:r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Velika Britanija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912260" y="6201308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Slovaška   </a:t>
            </a:r>
            <a:r>
              <a:rPr lang="sl-SI" sz="12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Hrvaška</a:t>
            </a:r>
            <a:endParaRPr lang="sl-SI" sz="1200" b="1" dirty="0">
              <a:solidFill>
                <a:schemeClr val="bg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912260" y="5877272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Grčija</a:t>
            </a:r>
            <a:endParaRPr lang="sl-SI" sz="1200" b="1" dirty="0">
              <a:solidFill>
                <a:schemeClr val="bg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1" name="Chart 50"/>
          <p:cNvGraphicFramePr/>
          <p:nvPr/>
        </p:nvGraphicFramePr>
        <p:xfrm>
          <a:off x="1583668" y="-135396"/>
          <a:ext cx="542925" cy="7164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4" name="TextBox 93"/>
          <p:cNvSpPr txBox="1"/>
          <p:nvPr/>
        </p:nvSpPr>
        <p:spPr>
          <a:xfrm>
            <a:off x="2663788" y="224644"/>
            <a:ext cx="349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 smtClean="0">
                <a:solidFill>
                  <a:srgbClr val="C00000"/>
                </a:solidFill>
              </a:rPr>
              <a:t>RAZLIKE MED SPOLOMA</a:t>
            </a:r>
            <a:endParaRPr lang="sl-SI" b="1" dirty="0">
              <a:solidFill>
                <a:srgbClr val="C00000"/>
              </a:solidFill>
            </a:endParaRPr>
          </a:p>
        </p:txBody>
      </p:sp>
      <p:sp>
        <p:nvSpPr>
          <p:cNvPr id="104" name="Slide Number Placeholder 1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6995C-2ECA-47A0-8AF8-2ABDA425C5BF}" type="slidenum">
              <a:rPr lang="sl-SI" smtClean="0"/>
              <a:pPr>
                <a:defRPr/>
              </a:pPr>
              <a:t>18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Chart 31"/>
          <p:cNvGraphicFramePr/>
          <p:nvPr/>
        </p:nvGraphicFramePr>
        <p:xfrm>
          <a:off x="1583668" y="-57150"/>
          <a:ext cx="542925" cy="691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18"/>
          <p:cNvGrpSpPr/>
          <p:nvPr/>
        </p:nvGrpSpPr>
        <p:grpSpPr>
          <a:xfrm>
            <a:off x="7560332" y="0"/>
            <a:ext cx="1404156" cy="1097451"/>
            <a:chOff x="7560332" y="0"/>
            <a:chExt cx="1404156" cy="1097451"/>
          </a:xfrm>
        </p:grpSpPr>
        <p:sp>
          <p:nvSpPr>
            <p:cNvPr id="10" name="Rectangle 9"/>
            <p:cNvSpPr/>
            <p:nvPr/>
          </p:nvSpPr>
          <p:spPr>
            <a:xfrm rot="19917839">
              <a:off x="8568444" y="620688"/>
              <a:ext cx="360040" cy="39604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9" name="Rectangle 8"/>
            <p:cNvSpPr/>
            <p:nvPr/>
          </p:nvSpPr>
          <p:spPr>
            <a:xfrm rot="2750389">
              <a:off x="8100392" y="368660"/>
              <a:ext cx="360040" cy="396044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632340" y="116632"/>
              <a:ext cx="360040" cy="3960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7" name="TextBox 16"/>
            <p:cNvSpPr txBox="1"/>
            <p:nvPr/>
          </p:nvSpPr>
          <p:spPr>
            <a:xfrm rot="20639895">
              <a:off x="8532440" y="512676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FF00"/>
                  </a:solidFill>
                </a:rPr>
                <a:t>C</a:t>
              </a:r>
              <a:endParaRPr lang="sl-SI" sz="3200" b="1" dirty="0">
                <a:solidFill>
                  <a:srgbClr val="FFFF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2253938">
              <a:off x="8064388" y="260648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C000"/>
                  </a:solidFill>
                </a:rPr>
                <a:t>B</a:t>
              </a:r>
              <a:endParaRPr lang="sl-SI" sz="3200" b="1" dirty="0">
                <a:solidFill>
                  <a:srgbClr val="FFC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60332" y="0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6600"/>
                  </a:solidFill>
                </a:rPr>
                <a:t>A</a:t>
              </a:r>
              <a:endParaRPr lang="sl-SI" sz="3200" b="1" dirty="0">
                <a:solidFill>
                  <a:srgbClr val="FF6600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59532" y="2528900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pPr algn="r"/>
            <a:r>
              <a:rPr lang="sl-SI" sz="12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Hongkong</a:t>
            </a:r>
            <a:endParaRPr lang="sl-SI" sz="12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87724" y="2456892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Belgija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9532" y="872716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pPr algn="r"/>
            <a:r>
              <a:rPr lang="sl-SI" sz="12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Nova Zelandija</a:t>
            </a:r>
            <a:endParaRPr lang="sl-SI" sz="1200" b="1" dirty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87724" y="1232756"/>
            <a:ext cx="1944216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Avstralija</a:t>
            </a:r>
            <a:endParaRPr lang="sl-SI" sz="1200" b="1" dirty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87724" y="2024844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Japonska</a:t>
            </a:r>
            <a:endParaRPr lang="sl-SI" sz="12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87724" y="116632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Koreja</a:t>
            </a:r>
            <a:endParaRPr lang="sl-SI" sz="12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87724" y="3933056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Španija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9532" y="4221088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pPr algn="r"/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Poljska</a:t>
            </a:r>
            <a:endParaRPr lang="sl-SI" sz="12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87724" y="2276872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Irska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87724" y="4185084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Madžarska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43608" y="2312876"/>
            <a:ext cx="828092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pPr algn="r"/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Švedska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087724" y="4545124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Avstrija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087724" y="2564904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Norveška</a:t>
            </a:r>
            <a:endParaRPr lang="sl-SI" sz="1200" b="1" dirty="0">
              <a:solidFill>
                <a:schemeClr val="bg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59532" y="5625244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pPr algn="r"/>
            <a:r>
              <a:rPr lang="sl-SI" sz="12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Čile</a:t>
            </a:r>
            <a:endParaRPr lang="sl-SI" sz="1200" b="1" dirty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843808" y="1196752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tx1">
                    <a:lumMod val="50000"/>
                  </a:schemeClr>
                </a:solidFill>
              </a:rPr>
              <a:t>Digitalna bralna pismenost povprečni dosežki</a:t>
            </a:r>
            <a:endParaRPr lang="sl-SI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087724" y="3356992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Makao Kitajska</a:t>
            </a:r>
            <a:endParaRPr lang="sl-SI" sz="12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59532" y="2168860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pPr algn="r"/>
            <a:r>
              <a:rPr lang="sl-SI" sz="12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Islandija</a:t>
            </a:r>
            <a:endParaRPr lang="sl-SI" sz="1200" b="1" dirty="0">
              <a:solidFill>
                <a:schemeClr val="bg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59532" y="3645024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pPr algn="r"/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Danska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015716" y="6457890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chemeClr val="accent4">
                    <a:lumMod val="90000"/>
                  </a:schemeClr>
                </a:solidFill>
              </a:rPr>
              <a:t>… </a:t>
            </a:r>
            <a:endParaRPr lang="sl-SI" sz="2000" b="1" dirty="0">
              <a:solidFill>
                <a:schemeClr val="accent4">
                  <a:lumMod val="90000"/>
                </a:schemeClr>
              </a:solidFill>
            </a:endParaRPr>
          </a:p>
        </p:txBody>
      </p:sp>
      <p:sp>
        <p:nvSpPr>
          <p:cNvPr id="90" name="Slide Number Placeholder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6995C-2ECA-47A0-8AF8-2ABDA425C5BF}" type="slidenum">
              <a:rPr lang="sl-SI" smtClean="0"/>
              <a:pPr>
                <a:defRPr/>
              </a:pPr>
              <a:t>19</a:t>
            </a:fld>
            <a:endParaRPr lang="sl-SI"/>
          </a:p>
        </p:txBody>
      </p:sp>
      <p:sp>
        <p:nvSpPr>
          <p:cNvPr id="46" name="TextBox 45"/>
          <p:cNvSpPr txBox="1"/>
          <p:nvPr/>
        </p:nvSpPr>
        <p:spPr>
          <a:xfrm>
            <a:off x="359532" y="3104964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pPr algn="r"/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Francija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3" name="Chart 32"/>
          <p:cNvGraphicFramePr/>
          <p:nvPr/>
        </p:nvGraphicFramePr>
        <p:xfrm>
          <a:off x="6372200" y="0"/>
          <a:ext cx="542925" cy="691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876256" y="2852936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Hongkong</a:t>
            </a:r>
            <a:endParaRPr lang="sl-SI" sz="12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76256" y="3537012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Belgija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48064" y="2636912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pPr algn="r"/>
            <a:r>
              <a:rPr lang="sl-SI" sz="12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Nova Zelandija</a:t>
            </a:r>
            <a:endParaRPr lang="sl-SI" sz="1200" b="1" dirty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76256" y="2420888"/>
            <a:ext cx="1944216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Avstralija</a:t>
            </a:r>
            <a:endParaRPr lang="sl-SI" sz="1200" b="1" dirty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76256" y="3032956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Japonska</a:t>
            </a:r>
            <a:endParaRPr lang="sl-SI" sz="12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76256" y="908720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Koreja</a:t>
            </a:r>
            <a:endParaRPr lang="sl-SI" sz="12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76256" y="4761148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Španija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76256" y="5445224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Poljska</a:t>
            </a:r>
            <a:endParaRPr lang="sl-SI" sz="12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48064" y="3609020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pPr algn="r"/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Irska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76256" y="5085184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Madžarska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48064" y="5517232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pPr algn="r"/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Avstrija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76256" y="4077072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Norveška</a:t>
            </a:r>
            <a:endParaRPr lang="sl-SI" sz="1200" b="1" dirty="0">
              <a:solidFill>
                <a:schemeClr val="bg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12060" y="6453336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pPr algn="r"/>
            <a:r>
              <a:rPr lang="sl-SI" sz="12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Čile</a:t>
            </a:r>
            <a:endParaRPr lang="sl-SI" sz="1200" b="1" dirty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76256" y="3933056"/>
            <a:ext cx="169218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Makao Kitajska  </a:t>
            </a:r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 Danska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148064" y="3465004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pPr algn="r"/>
            <a:r>
              <a:rPr lang="sl-SI" sz="12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Islandija    </a:t>
            </a:r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Švedska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184068" y="4041068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pPr algn="r"/>
            <a:r>
              <a:rPr lang="sl-SI" sz="1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Francija</a:t>
            </a:r>
            <a:endParaRPr lang="sl-SI" sz="1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087724" y="2816932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sl-SI" sz="1200" b="1" dirty="0" smtClean="0">
                <a:solidFill>
                  <a:schemeClr val="tx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OECD 16</a:t>
            </a:r>
            <a:endParaRPr lang="sl-SI" sz="1200" b="1" dirty="0">
              <a:solidFill>
                <a:schemeClr val="tx1">
                  <a:lumMod val="6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84068" y="3933056"/>
            <a:ext cx="1512168" cy="206477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pPr algn="r"/>
            <a:r>
              <a:rPr lang="sl-SI" sz="1200" b="1" dirty="0" smtClean="0">
                <a:solidFill>
                  <a:schemeClr val="tx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OECD 16</a:t>
            </a:r>
            <a:endParaRPr lang="sl-SI" sz="1200" b="1" dirty="0">
              <a:solidFill>
                <a:schemeClr val="tx1">
                  <a:lumMod val="6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167844" y="44066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chemeClr val="tx1">
                    <a:lumMod val="65000"/>
                  </a:schemeClr>
                </a:solidFill>
              </a:rPr>
              <a:t>PISA 2009</a:t>
            </a:r>
            <a:endParaRPr lang="sl-SI" sz="2800" b="1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056276" y="620688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070C0"/>
                </a:solidFill>
              </a:rPr>
              <a:t>UČENCI</a:t>
            </a:r>
            <a:endParaRPr lang="sl-SI" b="1" dirty="0">
              <a:solidFill>
                <a:srgbClr val="0070C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51520" y="5126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UČENKE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591780" y="188640"/>
            <a:ext cx="349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 smtClean="0">
                <a:solidFill>
                  <a:srgbClr val="C00000"/>
                </a:solidFill>
              </a:rPr>
              <a:t>RAZLIKE MED SPOLOMA</a:t>
            </a:r>
            <a:endParaRPr lang="sl-SI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08" y="188640"/>
            <a:ext cx="8856984" cy="743744"/>
          </a:xfrm>
        </p:spPr>
        <p:txBody>
          <a:bodyPr/>
          <a:lstStyle/>
          <a:p>
            <a:pPr eaLnBrk="1" hangingPunct="1">
              <a:defRPr/>
            </a:pPr>
            <a:r>
              <a:rPr lang="sl-SI" sz="3200" b="1" dirty="0" smtClean="0">
                <a:solidFill>
                  <a:srgbClr val="C00000"/>
                </a:solidFill>
              </a:rPr>
              <a:t>Raziskava PISA</a:t>
            </a:r>
            <a:endParaRPr lang="en-GB" sz="3200" b="1" dirty="0" smtClean="0">
              <a:solidFill>
                <a:srgbClr val="C00000"/>
              </a:solidFill>
            </a:endParaRPr>
          </a:p>
        </p:txBody>
      </p:sp>
      <p:sp>
        <p:nvSpPr>
          <p:cNvPr id="223271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611560" y="1052736"/>
            <a:ext cx="8208912" cy="5148572"/>
          </a:xfrm>
        </p:spPr>
        <p:txBody>
          <a:bodyPr/>
          <a:lstStyle/>
          <a:p>
            <a:pPr eaLnBrk="1" hangingPunct="1">
              <a:buClr>
                <a:srgbClr val="FF6600"/>
              </a:buClr>
              <a:buSzPct val="75000"/>
              <a:buNone/>
              <a:defRPr/>
            </a:pPr>
            <a:r>
              <a:rPr lang="sl-SI" sz="2400" b="1" dirty="0" smtClean="0">
                <a:solidFill>
                  <a:srgbClr val="C00000"/>
                </a:solidFill>
              </a:rPr>
              <a:t>PISA</a:t>
            </a:r>
            <a:r>
              <a:rPr lang="sl-SI" sz="2400" dirty="0" smtClean="0"/>
              <a:t> </a:t>
            </a:r>
            <a:r>
              <a:rPr lang="sl-SI" sz="2400" dirty="0" smtClean="0">
                <a:solidFill>
                  <a:schemeClr val="accent4">
                    <a:lumMod val="50000"/>
                  </a:schemeClr>
                </a:solidFill>
              </a:rPr>
              <a:t>– </a:t>
            </a:r>
            <a:r>
              <a:rPr lang="sl-SI" sz="2000" dirty="0" smtClean="0">
                <a:solidFill>
                  <a:schemeClr val="accent4">
                    <a:lumMod val="50000"/>
                  </a:schemeClr>
                </a:solidFill>
              </a:rPr>
              <a:t>Program mednarodne primerjave dosežkov učencev </a:t>
            </a:r>
          </a:p>
          <a:p>
            <a:pPr eaLnBrk="1" hangingPunct="1">
              <a:spcBef>
                <a:spcPts val="0"/>
              </a:spcBef>
              <a:buClr>
                <a:srgbClr val="FF6600"/>
              </a:buClr>
              <a:buSzPct val="75000"/>
              <a:buNone/>
              <a:defRPr/>
            </a:pPr>
            <a:r>
              <a:rPr lang="sl-SI" sz="1600" dirty="0" smtClean="0"/>
              <a:t>		   </a:t>
            </a:r>
            <a:r>
              <a:rPr lang="sl-SI" sz="1600" i="1" dirty="0" err="1" smtClean="0">
                <a:solidFill>
                  <a:srgbClr val="C00000"/>
                </a:solidFill>
              </a:rPr>
              <a:t>P</a:t>
            </a:r>
            <a:r>
              <a:rPr lang="sl-SI" sz="1600" i="1" dirty="0" err="1" smtClean="0"/>
              <a:t>rogramme</a:t>
            </a:r>
            <a:r>
              <a:rPr lang="sl-SI" sz="1600" i="1" dirty="0" smtClean="0"/>
              <a:t> for </a:t>
            </a:r>
            <a:r>
              <a:rPr lang="sl-SI" sz="1600" i="1" dirty="0" smtClean="0">
                <a:solidFill>
                  <a:srgbClr val="C00000"/>
                </a:solidFill>
              </a:rPr>
              <a:t>I</a:t>
            </a:r>
            <a:r>
              <a:rPr lang="sl-SI" sz="1600" i="1" dirty="0" smtClean="0"/>
              <a:t>nternational </a:t>
            </a:r>
            <a:r>
              <a:rPr lang="sl-SI" sz="1600" i="1" dirty="0" smtClean="0">
                <a:solidFill>
                  <a:srgbClr val="C00000"/>
                </a:solidFill>
              </a:rPr>
              <a:t>S</a:t>
            </a:r>
            <a:r>
              <a:rPr lang="sl-SI" sz="1600" i="1" dirty="0" smtClean="0"/>
              <a:t>tudent </a:t>
            </a:r>
            <a:r>
              <a:rPr lang="sl-SI" sz="1600" i="1" dirty="0" smtClean="0">
                <a:solidFill>
                  <a:srgbClr val="C00000"/>
                </a:solidFill>
              </a:rPr>
              <a:t>A</a:t>
            </a:r>
            <a:r>
              <a:rPr lang="sl-SI" sz="1600" i="1" dirty="0" smtClean="0"/>
              <a:t>ssessment</a:t>
            </a:r>
          </a:p>
          <a:p>
            <a:pPr eaLnBrk="1" hangingPunct="1">
              <a:buClr>
                <a:srgbClr val="FF6600"/>
              </a:buClr>
              <a:buSzPct val="75000"/>
              <a:buFont typeface="Wingdings" pitchFamily="2" charset="2"/>
              <a:buChar char=""/>
              <a:defRPr/>
            </a:pPr>
            <a:endParaRPr lang="sl-SI" sz="900" i="1" dirty="0" smtClean="0"/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SzPct val="75000"/>
              <a:buFont typeface="Wingdings" pitchFamily="2" charset="2"/>
              <a:buChar char=""/>
              <a:defRPr/>
            </a:pPr>
            <a:r>
              <a:rPr lang="sl-SI" sz="2400" b="1" dirty="0" smtClean="0">
                <a:solidFill>
                  <a:schemeClr val="accent4">
                    <a:lumMod val="50000"/>
                  </a:schemeClr>
                </a:solidFill>
              </a:rPr>
              <a:t>2009:  </a:t>
            </a:r>
            <a:r>
              <a:rPr lang="sl-SI" sz="2400" dirty="0" smtClean="0"/>
              <a:t>	</a:t>
            </a:r>
            <a:r>
              <a:rPr lang="sl-SI" sz="2000" b="1" dirty="0" smtClean="0">
                <a:solidFill>
                  <a:srgbClr val="C00000"/>
                </a:solidFill>
              </a:rPr>
              <a:t>bralna pismenost </a:t>
            </a:r>
            <a:r>
              <a:rPr lang="sl-SI" sz="2000" b="1" dirty="0" smtClean="0"/>
              <a:t> </a:t>
            </a:r>
            <a:r>
              <a:rPr lang="sl-SI" sz="2000" dirty="0" smtClean="0"/>
              <a:t>		</a:t>
            </a:r>
            <a:r>
              <a:rPr lang="sl-SI" sz="2000" dirty="0" smtClean="0">
                <a:solidFill>
                  <a:schemeClr val="tx1">
                    <a:lumMod val="65000"/>
                  </a:schemeClr>
                </a:solidFill>
              </a:rPr>
              <a:t>2/3 nalog </a:t>
            </a: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SzPct val="75000"/>
              <a:buNone/>
              <a:defRPr/>
            </a:pPr>
            <a:r>
              <a:rPr lang="sl-SI" sz="2000" dirty="0" smtClean="0">
                <a:solidFill>
                  <a:srgbClr val="C00000"/>
                </a:solidFill>
              </a:rPr>
              <a:t>			</a:t>
            </a:r>
            <a:r>
              <a:rPr lang="sl-SI" sz="2000" b="1" dirty="0" smtClean="0">
                <a:solidFill>
                  <a:srgbClr val="C00000"/>
                </a:solidFill>
              </a:rPr>
              <a:t>matematična pismenost</a:t>
            </a:r>
            <a:r>
              <a:rPr lang="sl-SI" sz="2000" b="1" dirty="0" smtClean="0">
                <a:solidFill>
                  <a:srgbClr val="FFC000"/>
                </a:solidFill>
              </a:rPr>
              <a:t> </a:t>
            </a:r>
            <a:r>
              <a:rPr lang="sl-SI" sz="2000" dirty="0" smtClean="0">
                <a:solidFill>
                  <a:srgbClr val="FFC000"/>
                </a:solidFill>
              </a:rPr>
              <a:t>	</a:t>
            </a:r>
            <a:r>
              <a:rPr lang="sl-SI" sz="2000" dirty="0" smtClean="0">
                <a:solidFill>
                  <a:schemeClr val="tx1">
                    <a:lumMod val="65000"/>
                  </a:schemeClr>
                </a:solidFill>
              </a:rPr>
              <a:t>1/6 nalog </a:t>
            </a: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SzPct val="75000"/>
              <a:buNone/>
              <a:defRPr/>
            </a:pPr>
            <a:r>
              <a:rPr lang="sl-SI" sz="2000" dirty="0" smtClean="0">
                <a:solidFill>
                  <a:srgbClr val="C00000"/>
                </a:solidFill>
              </a:rPr>
              <a:t>			</a:t>
            </a:r>
            <a:r>
              <a:rPr lang="sl-SI" sz="2000" b="1" dirty="0" smtClean="0">
                <a:solidFill>
                  <a:srgbClr val="C00000"/>
                </a:solidFill>
              </a:rPr>
              <a:t>naravoslovna pismenost</a:t>
            </a:r>
            <a:r>
              <a:rPr lang="sl-SI" sz="2000" b="1" dirty="0" smtClean="0"/>
              <a:t> 	</a:t>
            </a:r>
            <a:r>
              <a:rPr lang="sl-SI" sz="2000" dirty="0" smtClean="0">
                <a:solidFill>
                  <a:schemeClr val="tx1">
                    <a:lumMod val="65000"/>
                  </a:schemeClr>
                </a:solidFill>
              </a:rPr>
              <a:t>1/6 nalog </a:t>
            </a: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SzPct val="75000"/>
              <a:buNone/>
              <a:defRPr/>
            </a:pPr>
            <a:r>
              <a:rPr lang="sl-SI" sz="1400" b="1" dirty="0" smtClean="0">
                <a:solidFill>
                  <a:schemeClr val="tx1">
                    <a:lumMod val="65000"/>
                  </a:schemeClr>
                </a:solidFill>
              </a:rPr>
              <a:t>(pismenost = ni nujno le šolsko znanje)</a:t>
            </a:r>
          </a:p>
          <a:p>
            <a:pPr eaLnBrk="1" hangingPunct="1">
              <a:spcBef>
                <a:spcPts val="1800"/>
              </a:spcBef>
              <a:buClr>
                <a:srgbClr val="FF6600"/>
              </a:buClr>
              <a:buSzPct val="75000"/>
              <a:buFont typeface="Wingdings" pitchFamily="2" charset="2"/>
              <a:buChar char=""/>
              <a:defRPr/>
            </a:pPr>
            <a:r>
              <a:rPr lang="sl-SI" sz="2400" dirty="0" smtClean="0">
                <a:solidFill>
                  <a:schemeClr val="accent4">
                    <a:lumMod val="50000"/>
                  </a:schemeClr>
                </a:solidFill>
              </a:rPr>
              <a:t>Ciljna populacija: </a:t>
            </a:r>
            <a:r>
              <a:rPr lang="sl-SI" sz="2400" dirty="0" smtClean="0">
                <a:solidFill>
                  <a:srgbClr val="C00000"/>
                </a:solidFill>
              </a:rPr>
              <a:t>15-letniki</a:t>
            </a:r>
            <a:r>
              <a:rPr lang="sl-SI" sz="2400" dirty="0" smtClean="0"/>
              <a:t> </a:t>
            </a:r>
            <a:r>
              <a:rPr lang="sl-SI" sz="2400" dirty="0" smtClean="0">
                <a:solidFill>
                  <a:schemeClr val="accent4">
                    <a:lumMod val="50000"/>
                  </a:schemeClr>
                </a:solidFill>
              </a:rPr>
              <a:t>v izobraževalnem sistemu</a:t>
            </a:r>
          </a:p>
          <a:p>
            <a:pPr lvl="1" eaLnBrk="1" hangingPunct="1">
              <a:buClr>
                <a:srgbClr val="FF6600"/>
              </a:buClr>
              <a:buSzPct val="75000"/>
              <a:buFont typeface="Wingdings" pitchFamily="2" charset="2"/>
              <a:buChar char=""/>
              <a:defRPr/>
            </a:pPr>
            <a:r>
              <a:rPr lang="sl-SI" sz="2000" dirty="0" smtClean="0">
                <a:solidFill>
                  <a:schemeClr val="accent4">
                    <a:lumMod val="50000"/>
                  </a:schemeClr>
                </a:solidFill>
              </a:rPr>
              <a:t>65 držav: 470 000 učenk in učencev, dijakinj in dijakov</a:t>
            </a:r>
          </a:p>
          <a:p>
            <a:pPr lvl="1" eaLnBrk="1" hangingPunct="1">
              <a:buClr>
                <a:srgbClr val="FF6600"/>
              </a:buClr>
              <a:buSzPct val="75000"/>
              <a:buFont typeface="Wingdings" pitchFamily="2" charset="2"/>
              <a:buChar char=""/>
              <a:defRPr/>
            </a:pPr>
            <a:r>
              <a:rPr lang="sl-SI" sz="2000" dirty="0" smtClean="0">
                <a:solidFill>
                  <a:schemeClr val="accent4">
                    <a:lumMod val="50000"/>
                  </a:schemeClr>
                </a:solidFill>
              </a:rPr>
              <a:t>pokritost za 26 milijonov 15-letnikov </a:t>
            </a:r>
            <a:r>
              <a:rPr lang="sl-SI" sz="1600" dirty="0" smtClean="0">
                <a:solidFill>
                  <a:schemeClr val="accent4">
                    <a:lumMod val="50000"/>
                  </a:schemeClr>
                </a:solidFill>
              </a:rPr>
              <a:t>(90 % svetovnega gospodarstva)</a:t>
            </a:r>
          </a:p>
          <a:p>
            <a:pPr lvl="1" eaLnBrk="1" hangingPunct="1">
              <a:buClr>
                <a:srgbClr val="FF6600"/>
              </a:buClr>
              <a:buSzPct val="75000"/>
              <a:buFont typeface="Wingdings" pitchFamily="2" charset="2"/>
              <a:buChar char=""/>
              <a:defRPr/>
            </a:pPr>
            <a:r>
              <a:rPr lang="sl-SI" sz="2000" dirty="0" smtClean="0">
                <a:solidFill>
                  <a:schemeClr val="accent4">
                    <a:lumMod val="50000"/>
                  </a:schemeClr>
                </a:solidFill>
              </a:rPr>
              <a:t>Slovenija: </a:t>
            </a:r>
            <a:r>
              <a:rPr lang="sl-SI" sz="2000" dirty="0" smtClean="0">
                <a:solidFill>
                  <a:srgbClr val="C00000"/>
                </a:solidFill>
              </a:rPr>
              <a:t>vse srednje šole in gimnazije </a:t>
            </a:r>
            <a:r>
              <a:rPr lang="sl-SI" sz="1400" dirty="0" smtClean="0">
                <a:solidFill>
                  <a:schemeClr val="tx1">
                    <a:lumMod val="50000"/>
                  </a:schemeClr>
                </a:solidFill>
              </a:rPr>
              <a:t>(333 izobraževalnih programov)</a:t>
            </a:r>
          </a:p>
          <a:p>
            <a:pPr lvl="1" eaLnBrk="1" hangingPunct="1">
              <a:buClr>
                <a:srgbClr val="FF6600"/>
              </a:buClr>
              <a:buSzPct val="75000"/>
              <a:buNone/>
              <a:defRPr/>
            </a:pPr>
            <a:r>
              <a:rPr lang="sl-SI" sz="1800" dirty="0" smtClean="0">
                <a:solidFill>
                  <a:schemeClr val="tx1">
                    <a:lumMod val="50000"/>
                  </a:schemeClr>
                </a:solidFill>
              </a:rPr>
              <a:t>			 7764 dijakinj in dijakov in 46 učencev iz osnovnih šol</a:t>
            </a:r>
          </a:p>
          <a:p>
            <a:pPr eaLnBrk="1" hangingPunct="1">
              <a:buClr>
                <a:srgbClr val="FF6600"/>
              </a:buClr>
              <a:buSzPct val="75000"/>
              <a:buFont typeface="Wingdings" pitchFamily="2" charset="2"/>
              <a:buChar char="£"/>
              <a:defRPr/>
            </a:pPr>
            <a:r>
              <a:rPr lang="sl-SI" sz="2400" dirty="0" smtClean="0">
                <a:solidFill>
                  <a:schemeClr val="accent4">
                    <a:lumMod val="50000"/>
                  </a:schemeClr>
                </a:solidFill>
              </a:rPr>
              <a:t>19 držav sodelovalo v dodatni raziskavi </a:t>
            </a:r>
            <a:r>
              <a:rPr lang="sl-SI" sz="2400" b="1" dirty="0" smtClean="0">
                <a:solidFill>
                  <a:srgbClr val="C00000"/>
                </a:solidFill>
              </a:rPr>
              <a:t>digitalnega branja PISA 2009 ERA </a:t>
            </a:r>
            <a:r>
              <a:rPr lang="sl-SI" sz="1800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sl-SI" sz="1800" dirty="0" err="1" smtClean="0">
                <a:solidFill>
                  <a:schemeClr val="accent4">
                    <a:lumMod val="50000"/>
                  </a:schemeClr>
                </a:solidFill>
              </a:rPr>
              <a:t>Electronic</a:t>
            </a:r>
            <a:r>
              <a:rPr lang="sl-SI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sl-SI" sz="1800" dirty="0" err="1" smtClean="0">
                <a:solidFill>
                  <a:schemeClr val="accent4">
                    <a:lumMod val="50000"/>
                  </a:schemeClr>
                </a:solidFill>
              </a:rPr>
              <a:t>Reading</a:t>
            </a:r>
            <a:r>
              <a:rPr lang="sl-SI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sl-SI" sz="1800" dirty="0" err="1" smtClean="0">
                <a:solidFill>
                  <a:schemeClr val="accent4">
                    <a:lumMod val="50000"/>
                  </a:schemeClr>
                </a:solidFill>
              </a:rPr>
              <a:t>Assessment</a:t>
            </a:r>
            <a:r>
              <a:rPr lang="sl-SI" sz="1800" dirty="0" smtClean="0">
                <a:solidFill>
                  <a:schemeClr val="accent4">
                    <a:lumMod val="50000"/>
                  </a:schemeClr>
                </a:solidFill>
              </a:rPr>
              <a:t>; Slovenija ni sodelovala)</a:t>
            </a:r>
          </a:p>
        </p:txBody>
      </p:sp>
      <p:grpSp>
        <p:nvGrpSpPr>
          <p:cNvPr id="2" name="Group 7"/>
          <p:cNvGrpSpPr/>
          <p:nvPr/>
        </p:nvGrpSpPr>
        <p:grpSpPr>
          <a:xfrm>
            <a:off x="7560332" y="0"/>
            <a:ext cx="1404156" cy="1097451"/>
            <a:chOff x="7560332" y="0"/>
            <a:chExt cx="1404156" cy="1097451"/>
          </a:xfrm>
        </p:grpSpPr>
        <p:sp>
          <p:nvSpPr>
            <p:cNvPr id="9" name="Rectangle 8"/>
            <p:cNvSpPr/>
            <p:nvPr/>
          </p:nvSpPr>
          <p:spPr>
            <a:xfrm rot="19917839">
              <a:off x="8568444" y="620688"/>
              <a:ext cx="360040" cy="39604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0" name="Rectangle 9"/>
            <p:cNvSpPr/>
            <p:nvPr/>
          </p:nvSpPr>
          <p:spPr>
            <a:xfrm rot="2750389">
              <a:off x="8100392" y="368660"/>
              <a:ext cx="360040" cy="396044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32340" y="116632"/>
              <a:ext cx="360040" cy="3960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5" name="TextBox 14"/>
            <p:cNvSpPr txBox="1"/>
            <p:nvPr/>
          </p:nvSpPr>
          <p:spPr>
            <a:xfrm rot="20639895">
              <a:off x="8532440" y="512676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FF00"/>
                  </a:solidFill>
                </a:rPr>
                <a:t>C</a:t>
              </a:r>
              <a:endParaRPr lang="sl-SI" sz="3200" b="1" dirty="0">
                <a:solidFill>
                  <a:srgbClr val="FFFF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2253938">
              <a:off x="8064388" y="260648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C000"/>
                  </a:solidFill>
                </a:rPr>
                <a:t>B</a:t>
              </a:r>
              <a:endParaRPr lang="sl-SI" sz="3200" b="1" dirty="0">
                <a:solidFill>
                  <a:srgbClr val="FFC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60332" y="0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6600"/>
                  </a:solidFill>
                </a:rPr>
                <a:t>A</a:t>
              </a:r>
              <a:endParaRPr lang="sl-SI" sz="3200" b="1" dirty="0">
                <a:solidFill>
                  <a:srgbClr val="FF6600"/>
                </a:solidFill>
              </a:endParaRPr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6995C-2ECA-47A0-8AF8-2ABDA425C5BF}" type="slidenum">
              <a:rPr lang="sl-SI" smtClean="0"/>
              <a:pPr>
                <a:defRPr/>
              </a:pPr>
              <a:t>2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>
            <a:graphicFrameLocks/>
          </p:cNvGraphicFramePr>
          <p:nvPr/>
        </p:nvGraphicFramePr>
        <p:xfrm>
          <a:off x="107504" y="1484784"/>
          <a:ext cx="8898731" cy="3929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/>
        </p:nvGraphicFramePr>
        <p:xfrm>
          <a:off x="-828600" y="1556792"/>
          <a:ext cx="12606535" cy="4851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8"/>
          <p:cNvGrpSpPr/>
          <p:nvPr/>
        </p:nvGrpSpPr>
        <p:grpSpPr>
          <a:xfrm>
            <a:off x="7560332" y="0"/>
            <a:ext cx="1404156" cy="1097451"/>
            <a:chOff x="7560332" y="0"/>
            <a:chExt cx="1404156" cy="1097451"/>
          </a:xfrm>
        </p:grpSpPr>
        <p:sp>
          <p:nvSpPr>
            <p:cNvPr id="10" name="Rectangle 9"/>
            <p:cNvSpPr/>
            <p:nvPr/>
          </p:nvSpPr>
          <p:spPr>
            <a:xfrm rot="19917839">
              <a:off x="8568444" y="620688"/>
              <a:ext cx="360040" cy="39604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9" name="Rectangle 8"/>
            <p:cNvSpPr/>
            <p:nvPr/>
          </p:nvSpPr>
          <p:spPr>
            <a:xfrm rot="2750389">
              <a:off x="8100392" y="368660"/>
              <a:ext cx="360040" cy="396044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632340" y="116632"/>
              <a:ext cx="360040" cy="3960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7" name="TextBox 16"/>
            <p:cNvSpPr txBox="1"/>
            <p:nvPr/>
          </p:nvSpPr>
          <p:spPr>
            <a:xfrm rot="20639895">
              <a:off x="8532440" y="512676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FF00"/>
                  </a:solidFill>
                </a:rPr>
                <a:t>C</a:t>
              </a:r>
              <a:endParaRPr lang="sl-SI" sz="3200" b="1" dirty="0">
                <a:solidFill>
                  <a:srgbClr val="FFFF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2253938">
              <a:off x="8064388" y="260648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C000"/>
                  </a:solidFill>
                </a:rPr>
                <a:t>B</a:t>
              </a:r>
              <a:endParaRPr lang="sl-SI" sz="3200" b="1" dirty="0">
                <a:solidFill>
                  <a:srgbClr val="FFC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60332" y="0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6600"/>
                  </a:solidFill>
                </a:rPr>
                <a:t>A</a:t>
              </a:r>
              <a:endParaRPr lang="sl-SI" sz="3200" b="1" dirty="0">
                <a:solidFill>
                  <a:srgbClr val="FF6600"/>
                </a:solidFill>
              </a:endParaRPr>
            </a:p>
          </p:txBody>
        </p:sp>
      </p:grp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08" y="188640"/>
            <a:ext cx="8856984" cy="743744"/>
          </a:xfrm>
        </p:spPr>
        <p:txBody>
          <a:bodyPr/>
          <a:lstStyle/>
          <a:p>
            <a:pPr eaLnBrk="1" hangingPunct="1">
              <a:defRPr/>
            </a:pPr>
            <a:r>
              <a:rPr lang="sl-SI" sz="3200" b="1" dirty="0" smtClean="0">
                <a:solidFill>
                  <a:srgbClr val="C00000"/>
                </a:solidFill>
              </a:rPr>
              <a:t>Povezave med digitalnim branjem in branjem na papirju</a:t>
            </a:r>
            <a:endParaRPr lang="en-GB" sz="3200" b="1" dirty="0" smtClean="0">
              <a:solidFill>
                <a:srgbClr val="C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6995C-2ECA-47A0-8AF8-2ABDA425C5BF}" type="slidenum">
              <a:rPr lang="sl-SI" smtClean="0"/>
              <a:pPr>
                <a:defRPr/>
              </a:pPr>
              <a:t>20</a:t>
            </a:fld>
            <a:endParaRPr lang="sl-SI"/>
          </a:p>
        </p:txBody>
      </p:sp>
      <p:sp>
        <p:nvSpPr>
          <p:cNvPr id="13" name="TextBox 12"/>
          <p:cNvSpPr txBox="1"/>
          <p:nvPr/>
        </p:nvSpPr>
        <p:spPr>
          <a:xfrm>
            <a:off x="0" y="130476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>
                <a:solidFill>
                  <a:schemeClr val="accent4">
                    <a:lumMod val="25000"/>
                  </a:schemeClr>
                </a:solidFill>
              </a:rPr>
              <a:t>digitalno</a:t>
            </a:r>
            <a:endParaRPr lang="sl-SI" sz="120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1232756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>
                <a:solidFill>
                  <a:schemeClr val="accent4">
                    <a:lumMod val="25000"/>
                  </a:schemeClr>
                </a:solidFill>
              </a:rPr>
              <a:t>na papirju</a:t>
            </a:r>
            <a:endParaRPr lang="sl-SI" sz="1200" dirty="0">
              <a:solidFill>
                <a:schemeClr val="accent4">
                  <a:lumMod val="25000"/>
                </a:schemeClr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6200000" flipH="1">
            <a:off x="503548" y="1520788"/>
            <a:ext cx="180020" cy="180020"/>
          </a:xfrm>
          <a:prstGeom prst="straightConnector1">
            <a:avLst/>
          </a:prstGeom>
          <a:ln w="19050">
            <a:solidFill>
              <a:schemeClr val="accent4">
                <a:lumMod val="2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845586" y="1538790"/>
            <a:ext cx="180020" cy="72008"/>
          </a:xfrm>
          <a:prstGeom prst="straightConnector1">
            <a:avLst/>
          </a:prstGeom>
          <a:ln w="19050">
            <a:solidFill>
              <a:schemeClr val="accent4">
                <a:lumMod val="2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>
            <a:graphicFrameLocks/>
          </p:cNvGraphicFramePr>
          <p:nvPr/>
        </p:nvGraphicFramePr>
        <p:xfrm>
          <a:off x="107504" y="1484784"/>
          <a:ext cx="8898731" cy="3929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/>
        </p:nvGraphicFramePr>
        <p:xfrm>
          <a:off x="-828600" y="1556792"/>
          <a:ext cx="12606535" cy="4851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8"/>
          <p:cNvGrpSpPr/>
          <p:nvPr/>
        </p:nvGrpSpPr>
        <p:grpSpPr>
          <a:xfrm>
            <a:off x="7560332" y="0"/>
            <a:ext cx="1404156" cy="1097451"/>
            <a:chOff x="7560332" y="0"/>
            <a:chExt cx="1404156" cy="1097451"/>
          </a:xfrm>
        </p:grpSpPr>
        <p:sp>
          <p:nvSpPr>
            <p:cNvPr id="10" name="Rectangle 9"/>
            <p:cNvSpPr/>
            <p:nvPr/>
          </p:nvSpPr>
          <p:spPr>
            <a:xfrm rot="19917839">
              <a:off x="8568444" y="620688"/>
              <a:ext cx="360040" cy="39604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9" name="Rectangle 8"/>
            <p:cNvSpPr/>
            <p:nvPr/>
          </p:nvSpPr>
          <p:spPr>
            <a:xfrm rot="2750389">
              <a:off x="8100392" y="368660"/>
              <a:ext cx="360040" cy="396044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632340" y="116632"/>
              <a:ext cx="360040" cy="3960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7" name="TextBox 16"/>
            <p:cNvSpPr txBox="1"/>
            <p:nvPr/>
          </p:nvSpPr>
          <p:spPr>
            <a:xfrm rot="20639895">
              <a:off x="8532440" y="512676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FF00"/>
                  </a:solidFill>
                </a:rPr>
                <a:t>C</a:t>
              </a:r>
              <a:endParaRPr lang="sl-SI" sz="3200" b="1" dirty="0">
                <a:solidFill>
                  <a:srgbClr val="FFFF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2253938">
              <a:off x="8064388" y="260648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C000"/>
                  </a:solidFill>
                </a:rPr>
                <a:t>B</a:t>
              </a:r>
              <a:endParaRPr lang="sl-SI" sz="3200" b="1" dirty="0">
                <a:solidFill>
                  <a:srgbClr val="FFC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60332" y="0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6600"/>
                  </a:solidFill>
                </a:rPr>
                <a:t>A</a:t>
              </a:r>
              <a:endParaRPr lang="sl-SI" sz="3200" b="1" dirty="0">
                <a:solidFill>
                  <a:srgbClr val="FF6600"/>
                </a:solidFill>
              </a:endParaRPr>
            </a:p>
          </p:txBody>
        </p:sp>
      </p:grp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08" y="188640"/>
            <a:ext cx="8856984" cy="743744"/>
          </a:xfrm>
        </p:spPr>
        <p:txBody>
          <a:bodyPr/>
          <a:lstStyle/>
          <a:p>
            <a:pPr eaLnBrk="1" hangingPunct="1">
              <a:defRPr/>
            </a:pPr>
            <a:r>
              <a:rPr lang="sl-SI" sz="3200" b="1" dirty="0" smtClean="0">
                <a:solidFill>
                  <a:srgbClr val="C00000"/>
                </a:solidFill>
              </a:rPr>
              <a:t>Povezave med digitalnim branjem in branjem na papirju</a:t>
            </a:r>
            <a:endParaRPr lang="en-GB" sz="3200" b="1" dirty="0" smtClean="0">
              <a:solidFill>
                <a:srgbClr val="C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6995C-2ECA-47A0-8AF8-2ABDA425C5BF}" type="slidenum">
              <a:rPr lang="sl-SI" smtClean="0"/>
              <a:pPr>
                <a:defRPr/>
              </a:pPr>
              <a:t>21</a:t>
            </a:fld>
            <a:endParaRPr lang="sl-SI"/>
          </a:p>
        </p:txBody>
      </p:sp>
      <p:sp>
        <p:nvSpPr>
          <p:cNvPr id="13" name="TextBox 12"/>
          <p:cNvSpPr txBox="1"/>
          <p:nvPr/>
        </p:nvSpPr>
        <p:spPr>
          <a:xfrm>
            <a:off x="0" y="130476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>
                <a:solidFill>
                  <a:schemeClr val="accent4">
                    <a:lumMod val="25000"/>
                  </a:schemeClr>
                </a:solidFill>
              </a:rPr>
              <a:t>digitalno</a:t>
            </a:r>
            <a:endParaRPr lang="sl-SI" sz="120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1232756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>
                <a:solidFill>
                  <a:schemeClr val="accent4">
                    <a:lumMod val="25000"/>
                  </a:schemeClr>
                </a:solidFill>
              </a:rPr>
              <a:t>na papirju</a:t>
            </a:r>
            <a:endParaRPr lang="sl-SI" sz="1200" dirty="0">
              <a:solidFill>
                <a:schemeClr val="accent4">
                  <a:lumMod val="25000"/>
                </a:schemeClr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6200000" flipH="1">
            <a:off x="503548" y="1520788"/>
            <a:ext cx="180020" cy="180020"/>
          </a:xfrm>
          <a:prstGeom prst="straightConnector1">
            <a:avLst/>
          </a:prstGeom>
          <a:ln w="19050">
            <a:solidFill>
              <a:schemeClr val="accent4">
                <a:lumMod val="2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845586" y="1538790"/>
            <a:ext cx="180020" cy="72008"/>
          </a:xfrm>
          <a:prstGeom prst="straightConnector1">
            <a:avLst/>
          </a:prstGeom>
          <a:ln w="19050">
            <a:solidFill>
              <a:schemeClr val="accent4">
                <a:lumMod val="2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ft Brace 21"/>
          <p:cNvSpPr/>
          <p:nvPr/>
        </p:nvSpPr>
        <p:spPr>
          <a:xfrm rot="16200000">
            <a:off x="7236296" y="3789040"/>
            <a:ext cx="468052" cy="1188132"/>
          </a:xfrm>
          <a:prstGeom prst="leftBrace">
            <a:avLst>
              <a:gd name="adj1" fmla="val 8333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71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611560" y="1052736"/>
            <a:ext cx="8208912" cy="5148572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Clr>
                <a:srgbClr val="FF6600"/>
              </a:buClr>
              <a:buSzPct val="75000"/>
              <a:buFont typeface="Wingdings" pitchFamily="2" charset="2"/>
              <a:buChar char=""/>
              <a:defRPr/>
            </a:pPr>
            <a:r>
              <a:rPr lang="sl-SI" sz="2400" b="1" dirty="0" smtClean="0">
                <a:solidFill>
                  <a:schemeClr val="accent4">
                    <a:lumMod val="50000"/>
                  </a:schemeClr>
                </a:solidFill>
              </a:rPr>
              <a:t>Povezave </a:t>
            </a:r>
            <a:r>
              <a:rPr lang="sl-SI" sz="2400" b="1" dirty="0" smtClean="0">
                <a:solidFill>
                  <a:schemeClr val="accent4">
                    <a:lumMod val="50000"/>
                  </a:schemeClr>
                </a:solidFill>
              </a:rPr>
              <a:t>z socialno-ekonomsko-kulturnim ozadjem (indeks ESCS):</a:t>
            </a: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SzPct val="75000"/>
              <a:buFont typeface="Wingdings" pitchFamily="2" charset="2"/>
              <a:buChar char=""/>
              <a:defRPr/>
            </a:pPr>
            <a:r>
              <a:rPr lang="sl-SI" sz="2000" b="1" dirty="0" smtClean="0">
                <a:solidFill>
                  <a:schemeClr val="accent4">
                    <a:lumMod val="50000"/>
                  </a:schemeClr>
                </a:solidFill>
              </a:rPr>
              <a:t>uspešni digitalni bralci imajo v povprečju visok indeks ESCS in manj uspešni nizek</a:t>
            </a: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SzPct val="75000"/>
              <a:buFont typeface="Wingdings" pitchFamily="2" charset="2"/>
              <a:buChar char=""/>
              <a:defRPr/>
            </a:pPr>
            <a:r>
              <a:rPr lang="sl-SI" sz="2000" b="1" dirty="0" smtClean="0">
                <a:solidFill>
                  <a:schemeClr val="accent4">
                    <a:lumMod val="50000"/>
                  </a:schemeClr>
                </a:solidFill>
              </a:rPr>
              <a:t>razlika med dosežkom digitalnega branja med zgornjo in spodnjo četrtino učencev (OECD 16) po indeksu ESCS je 85 točk; </a:t>
            </a: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SzPct val="75000"/>
              <a:buFont typeface="Wingdings" pitchFamily="2" charset="2"/>
              <a:buChar char=""/>
              <a:defRPr/>
            </a:pPr>
            <a:r>
              <a:rPr lang="sl-SI" sz="2000" b="1" dirty="0" smtClean="0">
                <a:solidFill>
                  <a:schemeClr val="accent4">
                    <a:lumMod val="50000"/>
                  </a:schemeClr>
                </a:solidFill>
              </a:rPr>
              <a:t>razlika med dosežkom pisnega branja med zgornjo in spodnjo četrtino učencev (OECD 16) po indeksu ESCS je 89 točk; </a:t>
            </a: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SzPct val="75000"/>
              <a:buFont typeface="Wingdings" pitchFamily="2" charset="2"/>
              <a:buChar char=""/>
              <a:defRPr/>
            </a:pPr>
            <a:r>
              <a:rPr lang="sl-SI" sz="2000" b="1" dirty="0" smtClean="0">
                <a:solidFill>
                  <a:schemeClr val="accent4">
                    <a:lumMod val="50000"/>
                  </a:schemeClr>
                </a:solidFill>
              </a:rPr>
              <a:t>obe razliki predstavljata približno dve leti šolanja (eno leto je približno 39 točk)</a:t>
            </a: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SzPct val="75000"/>
              <a:buFont typeface="Wingdings" pitchFamily="2" charset="2"/>
              <a:buChar char=""/>
              <a:defRPr/>
            </a:pPr>
            <a:endParaRPr lang="sl-SI" sz="20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7560332" y="0"/>
            <a:ext cx="1404156" cy="1097451"/>
            <a:chOff x="7560332" y="0"/>
            <a:chExt cx="1404156" cy="1097451"/>
          </a:xfrm>
        </p:grpSpPr>
        <p:sp>
          <p:nvSpPr>
            <p:cNvPr id="9" name="Rectangle 8"/>
            <p:cNvSpPr/>
            <p:nvPr/>
          </p:nvSpPr>
          <p:spPr>
            <a:xfrm rot="19917839">
              <a:off x="8568444" y="620688"/>
              <a:ext cx="360040" cy="39604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0" name="Rectangle 9"/>
            <p:cNvSpPr/>
            <p:nvPr/>
          </p:nvSpPr>
          <p:spPr>
            <a:xfrm rot="2750389">
              <a:off x="8100392" y="368660"/>
              <a:ext cx="360040" cy="396044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32340" y="116632"/>
              <a:ext cx="360040" cy="3960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5" name="TextBox 14"/>
            <p:cNvSpPr txBox="1"/>
            <p:nvPr/>
          </p:nvSpPr>
          <p:spPr>
            <a:xfrm rot="20639895">
              <a:off x="8532440" y="512676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FF00"/>
                  </a:solidFill>
                </a:rPr>
                <a:t>C</a:t>
              </a:r>
              <a:endParaRPr lang="sl-SI" sz="3200" b="1" dirty="0">
                <a:solidFill>
                  <a:srgbClr val="FFFF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2253938">
              <a:off x="8064388" y="260648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C000"/>
                  </a:solidFill>
                </a:rPr>
                <a:t>B</a:t>
              </a:r>
              <a:endParaRPr lang="sl-SI" sz="3200" b="1" dirty="0">
                <a:solidFill>
                  <a:srgbClr val="FFC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60332" y="0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6600"/>
                  </a:solidFill>
                </a:rPr>
                <a:t>A</a:t>
              </a:r>
              <a:endParaRPr lang="sl-SI" sz="3200" b="1" dirty="0">
                <a:solidFill>
                  <a:srgbClr val="FF6600"/>
                </a:solidFill>
              </a:endParaRPr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6995C-2ECA-47A0-8AF8-2ABDA425C5BF}" type="slidenum">
              <a:rPr lang="sl-SI" smtClean="0"/>
              <a:pPr>
                <a:defRPr/>
              </a:pPr>
              <a:t>22</a:t>
            </a:fld>
            <a:endParaRPr lang="sl-SI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08" y="188640"/>
            <a:ext cx="8856984" cy="743744"/>
          </a:xfrm>
        </p:spPr>
        <p:txBody>
          <a:bodyPr/>
          <a:lstStyle/>
          <a:p>
            <a:pPr eaLnBrk="1" hangingPunct="1">
              <a:defRPr/>
            </a:pPr>
            <a:r>
              <a:rPr lang="sl-SI" sz="3200" b="1" dirty="0" err="1" smtClean="0">
                <a:solidFill>
                  <a:srgbClr val="C00000"/>
                </a:solidFill>
              </a:rPr>
              <a:t>Ozadenjski</a:t>
            </a:r>
            <a:r>
              <a:rPr lang="sl-SI" sz="3200" b="1" dirty="0" smtClean="0">
                <a:solidFill>
                  <a:srgbClr val="C00000"/>
                </a:solidFill>
              </a:rPr>
              <a:t> dejavniki</a:t>
            </a:r>
            <a:endParaRPr lang="en-GB" sz="32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71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611560" y="1052736"/>
            <a:ext cx="8208912" cy="5148572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Clr>
                <a:srgbClr val="FF6600"/>
              </a:buClr>
              <a:buSzPct val="75000"/>
              <a:buFont typeface="Wingdings" pitchFamily="2" charset="2"/>
              <a:buChar char=""/>
              <a:defRPr/>
            </a:pPr>
            <a:r>
              <a:rPr lang="sl-SI" sz="2400" b="1" dirty="0" err="1" smtClean="0">
                <a:solidFill>
                  <a:schemeClr val="accent4">
                    <a:lumMod val="50000"/>
                  </a:schemeClr>
                </a:solidFill>
              </a:rPr>
              <a:t>Socio</a:t>
            </a:r>
            <a:r>
              <a:rPr lang="sl-SI" sz="2400" b="1" dirty="0" smtClean="0">
                <a:solidFill>
                  <a:schemeClr val="accent4">
                    <a:lumMod val="50000"/>
                  </a:schemeClr>
                </a:solidFill>
              </a:rPr>
              <a:t>-ekonomski gradient:</a:t>
            </a: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SzPct val="75000"/>
              <a:buFont typeface="Wingdings" pitchFamily="2" charset="2"/>
              <a:buChar char=""/>
              <a:defRPr/>
            </a:pPr>
            <a:r>
              <a:rPr lang="sl-SI" sz="2000" b="1" dirty="0" smtClean="0">
                <a:solidFill>
                  <a:schemeClr val="accent4">
                    <a:lumMod val="50000"/>
                  </a:schemeClr>
                </a:solidFill>
              </a:rPr>
              <a:t>za OECD 16 je </a:t>
            </a:r>
            <a:r>
              <a:rPr lang="sl-SI" sz="2000" b="1" dirty="0" smtClean="0">
                <a:solidFill>
                  <a:schemeClr val="accent4">
                    <a:lumMod val="50000"/>
                  </a:schemeClr>
                </a:solidFill>
              </a:rPr>
              <a:t>gradient za digitalno branje 38 </a:t>
            </a:r>
            <a:r>
              <a:rPr lang="sl-SI" sz="2000" b="1" dirty="0" smtClean="0">
                <a:solidFill>
                  <a:schemeClr val="accent4">
                    <a:lumMod val="50000"/>
                  </a:schemeClr>
                </a:solidFill>
              </a:rPr>
              <a:t>točk </a:t>
            </a:r>
            <a:r>
              <a:rPr lang="sl-SI" sz="2000" b="1" dirty="0" smtClean="0">
                <a:solidFill>
                  <a:schemeClr val="accent4">
                    <a:lumMod val="50000"/>
                  </a:schemeClr>
                </a:solidFill>
              </a:rPr>
              <a:t>   (</a:t>
            </a:r>
            <a:r>
              <a:rPr lang="sl-SI" sz="2000" b="1" dirty="0" smtClean="0">
                <a:solidFill>
                  <a:schemeClr val="accent4">
                    <a:lumMod val="50000"/>
                  </a:schemeClr>
                </a:solidFill>
              </a:rPr>
              <a:t>14,1 % pojasnjene variance), </a:t>
            </a:r>
            <a:r>
              <a:rPr lang="sl-SI" sz="2000" b="1" dirty="0" smtClean="0">
                <a:solidFill>
                  <a:schemeClr val="accent4">
                    <a:lumMod val="50000"/>
                  </a:schemeClr>
                </a:solidFill>
              </a:rPr>
              <a:t>za pisno branje 40 </a:t>
            </a:r>
            <a:r>
              <a:rPr lang="sl-SI" sz="2000" b="1" dirty="0" smtClean="0">
                <a:solidFill>
                  <a:schemeClr val="accent4">
                    <a:lumMod val="50000"/>
                  </a:schemeClr>
                </a:solidFill>
              </a:rPr>
              <a:t>točk (14,4 % pojasnjene variance)</a:t>
            </a: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SzPct val="75000"/>
              <a:buFont typeface="Wingdings" pitchFamily="2" charset="2"/>
              <a:buChar char=""/>
              <a:defRPr/>
            </a:pPr>
            <a:r>
              <a:rPr lang="sl-SI" sz="2000" b="1" dirty="0" smtClean="0">
                <a:solidFill>
                  <a:schemeClr val="accent4">
                    <a:lumMod val="50000"/>
                  </a:schemeClr>
                </a:solidFill>
              </a:rPr>
              <a:t>Madžarska: digitalno 54 točk, pisno 48 točk</a:t>
            </a: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SzPct val="75000"/>
              <a:buFont typeface="Wingdings" pitchFamily="2" charset="2"/>
              <a:buChar char=""/>
              <a:defRPr/>
            </a:pPr>
            <a:r>
              <a:rPr lang="sl-SI" sz="2000" b="1" dirty="0" smtClean="0">
                <a:solidFill>
                  <a:schemeClr val="accent4">
                    <a:lumMod val="50000"/>
                  </a:schemeClr>
                </a:solidFill>
              </a:rPr>
              <a:t>Avstrija: digitalno 49 točk, pisno 48 točk</a:t>
            </a: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SzPct val="75000"/>
              <a:buFont typeface="Wingdings" pitchFamily="2" charset="2"/>
              <a:buChar char=""/>
              <a:defRPr/>
            </a:pPr>
            <a:r>
              <a:rPr lang="sl-SI" sz="2000" b="1" dirty="0" smtClean="0">
                <a:solidFill>
                  <a:schemeClr val="accent4">
                    <a:lumMod val="50000"/>
                  </a:schemeClr>
                </a:solidFill>
              </a:rPr>
              <a:t>Slovenija: pisno </a:t>
            </a:r>
            <a:r>
              <a:rPr lang="sl-SI" sz="2000" b="1" dirty="0" smtClean="0">
                <a:solidFill>
                  <a:schemeClr val="accent4">
                    <a:lumMod val="50000"/>
                  </a:schemeClr>
                </a:solidFill>
              </a:rPr>
              <a:t>39</a:t>
            </a:r>
            <a:r>
              <a:rPr lang="sl-SI" sz="2000" b="1" dirty="0" smtClean="0">
                <a:solidFill>
                  <a:schemeClr val="accent4">
                    <a:lumMod val="50000"/>
                  </a:schemeClr>
                </a:solidFill>
              </a:rPr>
              <a:t> točk</a:t>
            </a: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SzPct val="75000"/>
              <a:buFont typeface="Wingdings" pitchFamily="2" charset="2"/>
              <a:buChar char=""/>
              <a:defRPr/>
            </a:pPr>
            <a:r>
              <a:rPr lang="sl-SI" sz="2000" b="1" dirty="0" smtClean="0">
                <a:solidFill>
                  <a:schemeClr val="accent4">
                    <a:lumMod val="50000"/>
                  </a:schemeClr>
                </a:solidFill>
              </a:rPr>
              <a:t>povprečje OECD 34: pisno 38 točk</a:t>
            </a: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SzPct val="75000"/>
              <a:buFont typeface="Wingdings" pitchFamily="2" charset="2"/>
              <a:buChar char=""/>
              <a:defRPr/>
            </a:pPr>
            <a:endParaRPr lang="sl-SI" sz="2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SzPct val="75000"/>
              <a:buFont typeface="Wingdings" pitchFamily="2" charset="2"/>
              <a:buChar char=""/>
              <a:defRPr/>
            </a:pPr>
            <a:r>
              <a:rPr lang="sl-SI" sz="2400" b="1" dirty="0" smtClean="0">
                <a:solidFill>
                  <a:schemeClr val="accent4">
                    <a:lumMod val="50000"/>
                  </a:schemeClr>
                </a:solidFill>
              </a:rPr>
              <a:t> Veselje do branja:</a:t>
            </a: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SzPct val="75000"/>
              <a:buFont typeface="Wingdings" pitchFamily="2" charset="2"/>
              <a:buChar char=""/>
              <a:defRPr/>
            </a:pPr>
            <a:r>
              <a:rPr lang="sl-SI" sz="2000" b="1" dirty="0" smtClean="0">
                <a:solidFill>
                  <a:schemeClr val="accent4">
                    <a:lumMod val="50000"/>
                  </a:schemeClr>
                </a:solidFill>
              </a:rPr>
              <a:t>razlika med zgornjo in spodnjo četrtino po veselju do branja je 88 točk; 14 % pojasnjene variance v digitalnem branju, 20 % v pisnem branju</a:t>
            </a:r>
          </a:p>
        </p:txBody>
      </p:sp>
      <p:grpSp>
        <p:nvGrpSpPr>
          <p:cNvPr id="2" name="Group 7"/>
          <p:cNvGrpSpPr/>
          <p:nvPr/>
        </p:nvGrpSpPr>
        <p:grpSpPr>
          <a:xfrm>
            <a:off x="7560332" y="0"/>
            <a:ext cx="1404156" cy="1097451"/>
            <a:chOff x="7560332" y="0"/>
            <a:chExt cx="1404156" cy="1097451"/>
          </a:xfrm>
        </p:grpSpPr>
        <p:sp>
          <p:nvSpPr>
            <p:cNvPr id="9" name="Rectangle 8"/>
            <p:cNvSpPr/>
            <p:nvPr/>
          </p:nvSpPr>
          <p:spPr>
            <a:xfrm rot="19917839">
              <a:off x="8568444" y="620688"/>
              <a:ext cx="360040" cy="39604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0" name="Rectangle 9"/>
            <p:cNvSpPr/>
            <p:nvPr/>
          </p:nvSpPr>
          <p:spPr>
            <a:xfrm rot="2750389">
              <a:off x="8100392" y="368660"/>
              <a:ext cx="360040" cy="396044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32340" y="116632"/>
              <a:ext cx="360040" cy="3960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5" name="TextBox 14"/>
            <p:cNvSpPr txBox="1"/>
            <p:nvPr/>
          </p:nvSpPr>
          <p:spPr>
            <a:xfrm rot="20639895">
              <a:off x="8532440" y="512676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FF00"/>
                  </a:solidFill>
                </a:rPr>
                <a:t>C</a:t>
              </a:r>
              <a:endParaRPr lang="sl-SI" sz="3200" b="1" dirty="0">
                <a:solidFill>
                  <a:srgbClr val="FFFF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2253938">
              <a:off x="8064388" y="260648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C000"/>
                  </a:solidFill>
                </a:rPr>
                <a:t>B</a:t>
              </a:r>
              <a:endParaRPr lang="sl-SI" sz="3200" b="1" dirty="0">
                <a:solidFill>
                  <a:srgbClr val="FFC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60332" y="0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6600"/>
                  </a:solidFill>
                </a:rPr>
                <a:t>A</a:t>
              </a:r>
              <a:endParaRPr lang="sl-SI" sz="3200" b="1" dirty="0">
                <a:solidFill>
                  <a:srgbClr val="FF6600"/>
                </a:solidFill>
              </a:endParaRPr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6995C-2ECA-47A0-8AF8-2ABDA425C5BF}" type="slidenum">
              <a:rPr lang="sl-SI" smtClean="0"/>
              <a:pPr>
                <a:defRPr/>
              </a:pPr>
              <a:t>23</a:t>
            </a:fld>
            <a:endParaRPr lang="sl-SI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08" y="188640"/>
            <a:ext cx="8856984" cy="743744"/>
          </a:xfrm>
        </p:spPr>
        <p:txBody>
          <a:bodyPr/>
          <a:lstStyle/>
          <a:p>
            <a:pPr eaLnBrk="1" hangingPunct="1">
              <a:defRPr/>
            </a:pPr>
            <a:r>
              <a:rPr lang="sl-SI" sz="3200" b="1" dirty="0" err="1" smtClean="0">
                <a:solidFill>
                  <a:srgbClr val="C00000"/>
                </a:solidFill>
              </a:rPr>
              <a:t>Ozadenjski</a:t>
            </a:r>
            <a:r>
              <a:rPr lang="sl-SI" sz="3200" b="1" dirty="0" smtClean="0">
                <a:solidFill>
                  <a:srgbClr val="C00000"/>
                </a:solidFill>
              </a:rPr>
              <a:t> dejavniki</a:t>
            </a:r>
            <a:endParaRPr lang="en-GB" sz="32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71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611560" y="1052736"/>
            <a:ext cx="8208912" cy="5148572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Clr>
                <a:srgbClr val="FF6600"/>
              </a:buClr>
              <a:buSzPct val="75000"/>
              <a:buFont typeface="Wingdings" pitchFamily="2" charset="2"/>
              <a:buChar char=""/>
              <a:defRPr/>
            </a:pPr>
            <a:r>
              <a:rPr lang="sl-SI" sz="2400" b="1" dirty="0" smtClean="0">
                <a:solidFill>
                  <a:schemeClr val="accent4">
                    <a:lumMod val="50000"/>
                  </a:schemeClr>
                </a:solidFill>
              </a:rPr>
              <a:t>On-line aktivnosti</a:t>
            </a: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SzPct val="75000"/>
              <a:buFont typeface="Wingdings" pitchFamily="2" charset="2"/>
              <a:buChar char=""/>
              <a:defRPr/>
            </a:pPr>
            <a:r>
              <a:rPr lang="sl-SI" sz="2000" b="1" dirty="0" smtClean="0">
                <a:solidFill>
                  <a:schemeClr val="accent4">
                    <a:lumMod val="50000"/>
                  </a:schemeClr>
                </a:solidFill>
              </a:rPr>
              <a:t>iskanje informacij (51 % </a:t>
            </a:r>
            <a:r>
              <a:rPr lang="sl-SI" sz="2000" b="1" dirty="0" smtClean="0">
                <a:solidFill>
                  <a:schemeClr val="accent4">
                    <a:lumMod val="50000"/>
                  </a:schemeClr>
                </a:solidFill>
              </a:rPr>
              <a:t>učencev odgovorilo</a:t>
            </a:r>
            <a:r>
              <a:rPr lang="sl-SI" sz="2000" b="1" dirty="0" smtClean="0">
                <a:solidFill>
                  <a:schemeClr val="accent4">
                    <a:lumMod val="50000"/>
                  </a:schemeClr>
                </a:solidFill>
              </a:rPr>
              <a:t>, da večkrat na teden)</a:t>
            </a: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SzPct val="75000"/>
              <a:buFont typeface="Wingdings" pitchFamily="2" charset="2"/>
              <a:buChar char=""/>
              <a:defRPr/>
            </a:pPr>
            <a:r>
              <a:rPr lang="sl-SI" sz="2000" b="1" dirty="0" smtClean="0">
                <a:solidFill>
                  <a:schemeClr val="accent4">
                    <a:lumMod val="50000"/>
                  </a:schemeClr>
                </a:solidFill>
              </a:rPr>
              <a:t>pogovori (</a:t>
            </a:r>
            <a:r>
              <a:rPr lang="sl-SI" sz="2000" b="1" dirty="0" err="1" smtClean="0">
                <a:solidFill>
                  <a:schemeClr val="accent4">
                    <a:lumMod val="50000"/>
                  </a:schemeClr>
                </a:solidFill>
              </a:rPr>
              <a:t>chatting</a:t>
            </a:r>
            <a:r>
              <a:rPr lang="sl-SI" sz="2000" b="1" dirty="0" smtClean="0">
                <a:solidFill>
                  <a:schemeClr val="accent4">
                    <a:lumMod val="50000"/>
                  </a:schemeClr>
                </a:solidFill>
              </a:rPr>
              <a:t>) (75 % večkrat na teden)</a:t>
            </a: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SzPct val="75000"/>
              <a:buFont typeface="Wingdings" pitchFamily="2" charset="2"/>
              <a:buChar char=""/>
              <a:defRPr/>
            </a:pPr>
            <a:r>
              <a:rPr lang="sl-SI" sz="2000" b="1" dirty="0" smtClean="0">
                <a:solidFill>
                  <a:schemeClr val="accent4">
                    <a:lumMod val="50000"/>
                  </a:schemeClr>
                </a:solidFill>
              </a:rPr>
              <a:t>elektronska pošta (64 % večkrat na teden)</a:t>
            </a: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SzPct val="75000"/>
              <a:buFont typeface="Wingdings" pitchFamily="2" charset="2"/>
              <a:buChar char=""/>
              <a:defRPr/>
            </a:pPr>
            <a:r>
              <a:rPr lang="sl-SI" sz="2400" b="1" dirty="0" smtClean="0">
                <a:solidFill>
                  <a:schemeClr val="accent4">
                    <a:lumMod val="50000"/>
                  </a:schemeClr>
                </a:solidFill>
              </a:rPr>
              <a:t>Iskanje informacij močneje povezano z digitalnim branjem </a:t>
            </a:r>
            <a:r>
              <a:rPr lang="sl-SI" sz="1400" b="1" dirty="0" smtClean="0">
                <a:solidFill>
                  <a:schemeClr val="accent4">
                    <a:lumMod val="50000"/>
                  </a:schemeClr>
                </a:solidFill>
              </a:rPr>
              <a:t>(7,5 % pojasnjene variance) </a:t>
            </a:r>
            <a:r>
              <a:rPr lang="sl-SI" sz="2400" b="1" dirty="0" smtClean="0">
                <a:solidFill>
                  <a:schemeClr val="accent4">
                    <a:lumMod val="50000"/>
                  </a:schemeClr>
                </a:solidFill>
              </a:rPr>
              <a:t>kot socialne aktivnosti </a:t>
            </a:r>
            <a:r>
              <a:rPr lang="sl-SI" sz="1400" b="1" dirty="0" smtClean="0">
                <a:solidFill>
                  <a:schemeClr val="accent4">
                    <a:lumMod val="50000"/>
                  </a:schemeClr>
                </a:solidFill>
              </a:rPr>
              <a:t>(1,4 % pojasnjene variance)</a:t>
            </a: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SzPct val="75000"/>
              <a:buFont typeface="Wingdings" pitchFamily="2" charset="2"/>
              <a:buChar char=""/>
              <a:defRPr/>
            </a:pPr>
            <a:r>
              <a:rPr lang="sl-SI" sz="2400" b="1" dirty="0" smtClean="0">
                <a:solidFill>
                  <a:schemeClr val="accent4">
                    <a:lumMod val="50000"/>
                  </a:schemeClr>
                </a:solidFill>
              </a:rPr>
              <a:t>Povezava ni linearna – zmerni iskalci imajo skoraj tako dobre dosežke kot intenzivni iskalci informacij; redki iskalci </a:t>
            </a:r>
            <a:r>
              <a:rPr lang="sl-SI" sz="2400" b="1" dirty="0" smtClean="0">
                <a:solidFill>
                  <a:schemeClr val="accent4">
                    <a:lumMod val="50000"/>
                  </a:schemeClr>
                </a:solidFill>
              </a:rPr>
              <a:t>pa zelo </a:t>
            </a:r>
            <a:r>
              <a:rPr lang="sl-SI" sz="2400" b="1" dirty="0" smtClean="0">
                <a:solidFill>
                  <a:schemeClr val="accent4">
                    <a:lumMod val="50000"/>
                  </a:schemeClr>
                </a:solidFill>
              </a:rPr>
              <a:t>nizke dosežke</a:t>
            </a: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SzPct val="75000"/>
              <a:buFont typeface="Wingdings" pitchFamily="2" charset="2"/>
              <a:buChar char=""/>
              <a:defRPr/>
            </a:pPr>
            <a:r>
              <a:rPr lang="sl-SI" sz="2400" b="1" dirty="0" smtClean="0">
                <a:solidFill>
                  <a:schemeClr val="accent4">
                    <a:lumMod val="50000"/>
                  </a:schemeClr>
                </a:solidFill>
              </a:rPr>
              <a:t>Dostop do računalnika doma se pozitivno povezuje z digitalnimi dosežki, dostop v šoli pa ne, tudi ko upoštevamo ESCS.</a:t>
            </a: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SzPct val="75000"/>
              <a:buFont typeface="Wingdings" pitchFamily="2" charset="2"/>
              <a:buChar char=""/>
              <a:defRPr/>
            </a:pPr>
            <a:endParaRPr lang="sl-SI" sz="24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7560332" y="0"/>
            <a:ext cx="1404156" cy="1097451"/>
            <a:chOff x="7560332" y="0"/>
            <a:chExt cx="1404156" cy="1097451"/>
          </a:xfrm>
        </p:grpSpPr>
        <p:sp>
          <p:nvSpPr>
            <p:cNvPr id="9" name="Rectangle 8"/>
            <p:cNvSpPr/>
            <p:nvPr/>
          </p:nvSpPr>
          <p:spPr>
            <a:xfrm rot="19917839">
              <a:off x="8568444" y="620688"/>
              <a:ext cx="360040" cy="39604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0" name="Rectangle 9"/>
            <p:cNvSpPr/>
            <p:nvPr/>
          </p:nvSpPr>
          <p:spPr>
            <a:xfrm rot="2750389">
              <a:off x="8100392" y="368660"/>
              <a:ext cx="360040" cy="396044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32340" y="116632"/>
              <a:ext cx="360040" cy="3960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5" name="TextBox 14"/>
            <p:cNvSpPr txBox="1"/>
            <p:nvPr/>
          </p:nvSpPr>
          <p:spPr>
            <a:xfrm rot="20639895">
              <a:off x="8532440" y="512676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FF00"/>
                  </a:solidFill>
                </a:rPr>
                <a:t>C</a:t>
              </a:r>
              <a:endParaRPr lang="sl-SI" sz="3200" b="1" dirty="0">
                <a:solidFill>
                  <a:srgbClr val="FFFF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2253938">
              <a:off x="8064388" y="260648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C000"/>
                  </a:solidFill>
                </a:rPr>
                <a:t>B</a:t>
              </a:r>
              <a:endParaRPr lang="sl-SI" sz="3200" b="1" dirty="0">
                <a:solidFill>
                  <a:srgbClr val="FFC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60332" y="0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6600"/>
                  </a:solidFill>
                </a:rPr>
                <a:t>A</a:t>
              </a:r>
              <a:endParaRPr lang="sl-SI" sz="3200" b="1" dirty="0">
                <a:solidFill>
                  <a:srgbClr val="FF6600"/>
                </a:solidFill>
              </a:endParaRPr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6995C-2ECA-47A0-8AF8-2ABDA425C5BF}" type="slidenum">
              <a:rPr lang="sl-SI" smtClean="0"/>
              <a:pPr>
                <a:defRPr/>
              </a:pPr>
              <a:t>24</a:t>
            </a:fld>
            <a:endParaRPr lang="sl-SI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08" y="188640"/>
            <a:ext cx="8856984" cy="743744"/>
          </a:xfrm>
        </p:spPr>
        <p:txBody>
          <a:bodyPr/>
          <a:lstStyle/>
          <a:p>
            <a:pPr eaLnBrk="1" hangingPunct="1">
              <a:defRPr/>
            </a:pPr>
            <a:r>
              <a:rPr lang="sl-SI" sz="3200" b="1" dirty="0" err="1" smtClean="0">
                <a:solidFill>
                  <a:srgbClr val="C00000"/>
                </a:solidFill>
              </a:rPr>
              <a:t>Ozadenjski</a:t>
            </a:r>
            <a:r>
              <a:rPr lang="sl-SI" sz="3200" b="1" dirty="0" smtClean="0">
                <a:solidFill>
                  <a:srgbClr val="C00000"/>
                </a:solidFill>
              </a:rPr>
              <a:t> dejavniki</a:t>
            </a:r>
            <a:endParaRPr lang="en-GB" sz="32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>
          <a:xfrm>
            <a:off x="7560332" y="0"/>
            <a:ext cx="1404156" cy="1097451"/>
            <a:chOff x="7560332" y="0"/>
            <a:chExt cx="1404156" cy="1097451"/>
          </a:xfrm>
        </p:grpSpPr>
        <p:sp>
          <p:nvSpPr>
            <p:cNvPr id="10" name="Rectangle 9"/>
            <p:cNvSpPr/>
            <p:nvPr/>
          </p:nvSpPr>
          <p:spPr>
            <a:xfrm rot="19917839">
              <a:off x="8568444" y="620688"/>
              <a:ext cx="360040" cy="39604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9" name="Rectangle 8"/>
            <p:cNvSpPr/>
            <p:nvPr/>
          </p:nvSpPr>
          <p:spPr>
            <a:xfrm rot="2750389">
              <a:off x="8100392" y="368660"/>
              <a:ext cx="360040" cy="396044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632340" y="116632"/>
              <a:ext cx="360040" cy="3960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7" name="TextBox 16"/>
            <p:cNvSpPr txBox="1"/>
            <p:nvPr/>
          </p:nvSpPr>
          <p:spPr>
            <a:xfrm rot="20639895">
              <a:off x="8532440" y="512676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FF00"/>
                  </a:solidFill>
                </a:rPr>
                <a:t>C</a:t>
              </a:r>
              <a:endParaRPr lang="sl-SI" sz="3200" b="1" dirty="0">
                <a:solidFill>
                  <a:srgbClr val="FFFF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2253938">
              <a:off x="8064388" y="260648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C000"/>
                  </a:solidFill>
                </a:rPr>
                <a:t>B</a:t>
              </a:r>
              <a:endParaRPr lang="sl-SI" sz="3200" b="1" dirty="0">
                <a:solidFill>
                  <a:srgbClr val="FFC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60332" y="0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6600"/>
                  </a:solidFill>
                </a:rPr>
                <a:t>A</a:t>
              </a:r>
              <a:endParaRPr lang="sl-SI" sz="3200" b="1" dirty="0">
                <a:solidFill>
                  <a:srgbClr val="FF6600"/>
                </a:solidFill>
              </a:endParaRPr>
            </a:p>
          </p:txBody>
        </p:sp>
      </p:grp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08" y="188640"/>
            <a:ext cx="8856984" cy="743744"/>
          </a:xfrm>
        </p:spPr>
        <p:txBody>
          <a:bodyPr/>
          <a:lstStyle/>
          <a:p>
            <a:pPr eaLnBrk="1" hangingPunct="1">
              <a:defRPr/>
            </a:pPr>
            <a:endParaRPr lang="en-GB" sz="3200" b="1" dirty="0" smtClean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7704" y="2456892"/>
            <a:ext cx="52925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>
                <a:solidFill>
                  <a:srgbClr val="C00000"/>
                </a:solidFill>
              </a:rPr>
              <a:t>Hvala za pozornost!</a:t>
            </a:r>
          </a:p>
          <a:p>
            <a:endParaRPr lang="sl-SI" sz="3600" b="1" dirty="0" smtClean="0">
              <a:solidFill>
                <a:srgbClr val="C00000"/>
              </a:solidFill>
            </a:endParaRPr>
          </a:p>
          <a:p>
            <a:r>
              <a:rPr lang="sl-SI" sz="3600" b="1" dirty="0" err="1" smtClean="0">
                <a:solidFill>
                  <a:srgbClr val="006600"/>
                </a:solidFill>
              </a:rPr>
              <a:t>mojca.straus@pei.si</a:t>
            </a:r>
            <a:endParaRPr lang="sl-SI" sz="3600" b="1" dirty="0" smtClean="0">
              <a:solidFill>
                <a:srgbClr val="006600"/>
              </a:solidFill>
            </a:endParaRPr>
          </a:p>
          <a:p>
            <a:r>
              <a:rPr lang="sl-SI" sz="3600" b="1" dirty="0" err="1" smtClean="0">
                <a:solidFill>
                  <a:srgbClr val="006600"/>
                </a:solidFill>
              </a:rPr>
              <a:t>pisa@pei.si</a:t>
            </a:r>
            <a:endParaRPr lang="sl-SI" sz="3600" b="1" dirty="0" smtClean="0">
              <a:solidFill>
                <a:srgbClr val="006600"/>
              </a:solidFill>
            </a:endParaRPr>
          </a:p>
          <a:p>
            <a:endParaRPr lang="sl-SI" sz="3600" b="1" dirty="0" smtClean="0">
              <a:solidFill>
                <a:srgbClr val="C00000"/>
              </a:solidFill>
            </a:endParaRPr>
          </a:p>
          <a:p>
            <a:r>
              <a:rPr lang="sl-SI" sz="3600" b="1" dirty="0" err="1" smtClean="0">
                <a:solidFill>
                  <a:srgbClr val="C00000"/>
                </a:solidFill>
              </a:rPr>
              <a:t>www.pei.si</a:t>
            </a:r>
            <a:endParaRPr lang="sl-SI" sz="3600" b="1" dirty="0">
              <a:solidFill>
                <a:srgbClr val="C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6995C-2ECA-47A0-8AF8-2ABDA425C5BF}" type="slidenum">
              <a:rPr lang="sl-SI" smtClean="0"/>
              <a:pPr>
                <a:defRPr/>
              </a:pPr>
              <a:t>25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>
          <a:xfrm>
            <a:off x="7560332" y="0"/>
            <a:ext cx="1404156" cy="1097451"/>
            <a:chOff x="7560332" y="0"/>
            <a:chExt cx="1404156" cy="1097451"/>
          </a:xfrm>
        </p:grpSpPr>
        <p:sp>
          <p:nvSpPr>
            <p:cNvPr id="10" name="Rectangle 9"/>
            <p:cNvSpPr/>
            <p:nvPr/>
          </p:nvSpPr>
          <p:spPr>
            <a:xfrm rot="19917839">
              <a:off x="8568444" y="620688"/>
              <a:ext cx="360040" cy="39604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9" name="Rectangle 8"/>
            <p:cNvSpPr/>
            <p:nvPr/>
          </p:nvSpPr>
          <p:spPr>
            <a:xfrm rot="2750389">
              <a:off x="8100392" y="368660"/>
              <a:ext cx="360040" cy="396044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632340" y="116632"/>
              <a:ext cx="360040" cy="3960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7" name="TextBox 16"/>
            <p:cNvSpPr txBox="1"/>
            <p:nvPr/>
          </p:nvSpPr>
          <p:spPr>
            <a:xfrm rot="20639895">
              <a:off x="8532440" y="512676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FF00"/>
                  </a:solidFill>
                </a:rPr>
                <a:t>C</a:t>
              </a:r>
              <a:endParaRPr lang="sl-SI" sz="3200" b="1" dirty="0">
                <a:solidFill>
                  <a:srgbClr val="FFFF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2253938">
              <a:off x="8064388" y="260648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C000"/>
                  </a:solidFill>
                </a:rPr>
                <a:t>B</a:t>
              </a:r>
              <a:endParaRPr lang="sl-SI" sz="3200" b="1" dirty="0">
                <a:solidFill>
                  <a:srgbClr val="FFC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60332" y="0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6600"/>
                  </a:solidFill>
                </a:rPr>
                <a:t>A</a:t>
              </a:r>
              <a:endParaRPr lang="sl-SI" sz="3200" b="1" dirty="0">
                <a:solidFill>
                  <a:srgbClr val="FF6600"/>
                </a:solidFill>
              </a:endParaRP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56176" y="6561348"/>
            <a:ext cx="2987824" cy="296652"/>
          </a:xfrm>
        </p:spPr>
        <p:txBody>
          <a:bodyPr/>
          <a:lstStyle/>
          <a:p>
            <a:pPr>
              <a:defRPr/>
            </a:pPr>
            <a:fld id="{AF1D7894-5A57-4B39-AA2D-BF939FBAE824}" type="slidenum">
              <a:rPr lang="sl-SI" sz="1200" smtClean="0">
                <a:latin typeface="+mj-lt"/>
              </a:rPr>
              <a:pPr>
                <a:defRPr/>
              </a:pPr>
              <a:t>3</a:t>
            </a:fld>
            <a:endParaRPr lang="sl-SI" sz="1200" dirty="0">
              <a:latin typeface="+mj-lt"/>
            </a:endParaRPr>
          </a:p>
        </p:txBody>
      </p:sp>
      <p:pic>
        <p:nvPicPr>
          <p:cNvPr id="18" name="Picture 17" descr="slik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642636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239852" y="4005064"/>
          <a:ext cx="5220579" cy="2912364"/>
        </p:xfrm>
        <a:graphic>
          <a:graphicData uri="http://schemas.openxmlformats.org/drawingml/2006/table">
            <a:tbl>
              <a:tblPr/>
              <a:tblGrid>
                <a:gridCol w="768840"/>
                <a:gridCol w="1429910"/>
                <a:gridCol w="1185626"/>
                <a:gridCol w="1836203"/>
              </a:tblGrid>
              <a:tr h="173551">
                <a:tc gridSpan="2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Pct val="200000"/>
                        <a:buFont typeface="Arial" pitchFamily="34" charset="0"/>
                        <a:buChar char="■"/>
                      </a:pPr>
                      <a:r>
                        <a:rPr lang="sl-SI" sz="8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sl-SI" sz="10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Države OECD</a:t>
                      </a:r>
                      <a:endParaRPr lang="sl-SI" sz="10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buClr>
                          <a:srgbClr val="0070C0"/>
                        </a:buClr>
                        <a:buSzPct val="200000"/>
                        <a:buFont typeface="Arial" pitchFamily="34" charset="0"/>
                        <a:buChar char="■"/>
                      </a:pPr>
                      <a:r>
                        <a:rPr lang="sl-SI" sz="800" b="1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  <a:sym typeface="Wingdings 2"/>
                        </a:rPr>
                        <a:t> </a:t>
                      </a:r>
                      <a:r>
                        <a:rPr lang="sl-SI" sz="10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Države </a:t>
                      </a:r>
                      <a:r>
                        <a:rPr lang="sl-SI" sz="10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partnerice</a:t>
                      </a:r>
                      <a:endParaRPr lang="sl-SI" sz="10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15075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Avstralija</a:t>
                      </a:r>
                      <a:endParaRPr lang="sl-SI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Luksemburg</a:t>
                      </a:r>
                      <a:endParaRPr lang="sl-SI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Albanija</a:t>
                      </a:r>
                      <a:endParaRPr lang="sl-SI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Latvija</a:t>
                      </a:r>
                      <a:endParaRPr lang="sl-SI" sz="8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5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Avstrija</a:t>
                      </a:r>
                      <a:endParaRPr lang="sl-SI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Madžarska</a:t>
                      </a:r>
                      <a:endParaRPr lang="sl-SI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Argentina</a:t>
                      </a:r>
                      <a:endParaRPr lang="sl-SI" sz="8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Lihtenštajn</a:t>
                      </a:r>
                      <a:endParaRPr lang="sl-SI" sz="8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5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Belgija</a:t>
                      </a:r>
                      <a:endParaRPr lang="sl-SI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Mehika</a:t>
                      </a:r>
                      <a:endParaRPr lang="sl-SI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Azerbajdžan</a:t>
                      </a:r>
                      <a:endParaRPr lang="sl-SI" sz="8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Litva</a:t>
                      </a:r>
                      <a:endParaRPr lang="sl-SI" sz="8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5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Češka</a:t>
                      </a:r>
                      <a:endParaRPr lang="sl-SI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Nemčija</a:t>
                      </a:r>
                      <a:endParaRPr lang="sl-SI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Bolgarija</a:t>
                      </a:r>
                      <a:endParaRPr lang="sl-SI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Makao (Kitajska)</a:t>
                      </a:r>
                      <a:endParaRPr lang="sl-SI" sz="8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5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Čile</a:t>
                      </a:r>
                      <a:endParaRPr lang="sl-SI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Nizozemska</a:t>
                      </a:r>
                      <a:endParaRPr lang="sl-SI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Brazilija</a:t>
                      </a:r>
                      <a:endParaRPr lang="sl-SI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Panama</a:t>
                      </a:r>
                      <a:endParaRPr lang="sl-SI" sz="8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5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Danska</a:t>
                      </a:r>
                      <a:endParaRPr lang="sl-SI" sz="8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Norveška</a:t>
                      </a:r>
                      <a:endParaRPr lang="sl-SI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Črna gora</a:t>
                      </a:r>
                      <a:endParaRPr lang="sl-SI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Peru</a:t>
                      </a:r>
                      <a:endParaRPr lang="sl-SI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5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Estonija</a:t>
                      </a:r>
                      <a:endParaRPr lang="sl-SI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Nova Zelandija</a:t>
                      </a:r>
                      <a:endParaRPr lang="sl-SI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Dubaj (UAE)</a:t>
                      </a:r>
                      <a:endParaRPr lang="sl-SI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Romunija</a:t>
                      </a:r>
                      <a:endParaRPr lang="sl-SI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5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Finska</a:t>
                      </a:r>
                      <a:endParaRPr lang="sl-SI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Poljska</a:t>
                      </a:r>
                      <a:endParaRPr lang="sl-SI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Hongkong (Kitajska)</a:t>
                      </a:r>
                      <a:endParaRPr lang="sl-SI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Rusija</a:t>
                      </a:r>
                      <a:endParaRPr lang="sl-SI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5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Francija</a:t>
                      </a:r>
                      <a:endParaRPr lang="sl-SI" sz="8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Portugalska</a:t>
                      </a:r>
                      <a:endParaRPr lang="sl-SI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Hrvaška</a:t>
                      </a:r>
                      <a:endParaRPr lang="sl-SI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Singapur</a:t>
                      </a:r>
                      <a:endParaRPr lang="sl-SI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5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Grčija</a:t>
                      </a:r>
                      <a:endParaRPr lang="sl-SI" sz="8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Slovaška</a:t>
                      </a:r>
                      <a:endParaRPr lang="sl-SI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Indonezija</a:t>
                      </a:r>
                      <a:endParaRPr lang="sl-SI" sz="8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Srbija</a:t>
                      </a:r>
                      <a:endParaRPr lang="sl-SI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5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Irska</a:t>
                      </a:r>
                      <a:endParaRPr lang="sl-SI" sz="8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9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Slovenija</a:t>
                      </a:r>
                      <a:endParaRPr lang="sl-SI" sz="9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Jordanija</a:t>
                      </a:r>
                      <a:endParaRPr lang="sl-SI" sz="8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Šanghaj (Kitajska)</a:t>
                      </a:r>
                      <a:endParaRPr lang="sl-SI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5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Islandija</a:t>
                      </a:r>
                      <a:endParaRPr lang="sl-SI" sz="8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Španija</a:t>
                      </a:r>
                      <a:endParaRPr lang="sl-SI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Katar</a:t>
                      </a:r>
                      <a:endParaRPr lang="sl-SI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Tajska</a:t>
                      </a:r>
                      <a:endParaRPr lang="sl-SI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5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Italija</a:t>
                      </a:r>
                      <a:endParaRPr lang="sl-SI" sz="8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Švedska</a:t>
                      </a:r>
                      <a:endParaRPr lang="sl-SI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Kazahstan</a:t>
                      </a:r>
                      <a:endParaRPr lang="sl-SI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Tajvan</a:t>
                      </a:r>
                      <a:endParaRPr lang="sl-SI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5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Izrael</a:t>
                      </a:r>
                      <a:endParaRPr lang="sl-SI" sz="8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Švica</a:t>
                      </a:r>
                      <a:endParaRPr lang="sl-SI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Kirgizistan</a:t>
                      </a:r>
                      <a:endParaRPr lang="sl-SI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Trinidad</a:t>
                      </a:r>
                      <a:r>
                        <a:rPr lang="sl-SI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 in </a:t>
                      </a:r>
                      <a:r>
                        <a:rPr lang="sl-SI" sz="8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Tobago</a:t>
                      </a:r>
                      <a:endParaRPr lang="sl-SI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5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Japonska</a:t>
                      </a:r>
                      <a:endParaRPr lang="sl-SI" sz="8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Turčija</a:t>
                      </a:r>
                      <a:endParaRPr lang="sl-SI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Kitajski Tajpej </a:t>
                      </a:r>
                      <a:endParaRPr lang="sl-SI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Tunizija</a:t>
                      </a:r>
                      <a:endParaRPr lang="sl-SI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5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Kanada</a:t>
                      </a:r>
                      <a:endParaRPr lang="sl-SI" sz="8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Velika Britanija</a:t>
                      </a:r>
                      <a:endParaRPr lang="sl-SI" sz="8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Kolumbija</a:t>
                      </a:r>
                      <a:endParaRPr lang="sl-SI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Urugvaj</a:t>
                      </a:r>
                      <a:endParaRPr lang="sl-SI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75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Koreja</a:t>
                      </a:r>
                      <a:endParaRPr lang="sl-SI" sz="8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l-SI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ZDA</a:t>
                      </a:r>
                      <a:endParaRPr lang="sl-SI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sl-SI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sl-SI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5748" y="6561348"/>
            <a:ext cx="2268252" cy="296652"/>
          </a:xfrm>
        </p:spPr>
        <p:txBody>
          <a:bodyPr/>
          <a:lstStyle/>
          <a:p>
            <a:pPr>
              <a:defRPr/>
            </a:pPr>
            <a:r>
              <a:rPr lang="sl-SI" sz="1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Ljubljana,  7. 12. 2010         </a:t>
            </a:r>
            <a:fld id="{AF1D7894-5A57-4B39-AA2D-BF939FBAE824}" type="slidenum">
              <a:rPr lang="sl-SI" sz="1200" smtClean="0">
                <a:latin typeface="+mj-lt"/>
              </a:rPr>
              <a:pPr>
                <a:defRPr/>
              </a:pPr>
              <a:t>4</a:t>
            </a:fld>
            <a:endParaRPr lang="sl-SI" sz="1200" dirty="0">
              <a:latin typeface="+mj-lt"/>
            </a:endParaRPr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08" y="188640"/>
            <a:ext cx="8856984" cy="743744"/>
          </a:xfrm>
        </p:spPr>
        <p:txBody>
          <a:bodyPr/>
          <a:lstStyle/>
          <a:p>
            <a:pPr eaLnBrk="1" hangingPunct="1">
              <a:defRPr/>
            </a:pPr>
            <a:r>
              <a:rPr lang="sl-SI" sz="3200" b="1" dirty="0" smtClean="0">
                <a:solidFill>
                  <a:srgbClr val="C00000"/>
                </a:solidFill>
              </a:rPr>
              <a:t>Raziskava PISA</a:t>
            </a:r>
            <a:endParaRPr lang="en-GB" sz="3200" b="1" dirty="0" smtClean="0">
              <a:solidFill>
                <a:srgbClr val="C00000"/>
              </a:solidFill>
            </a:endParaRPr>
          </a:p>
        </p:txBody>
      </p:sp>
      <p:sp>
        <p:nvSpPr>
          <p:cNvPr id="223271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611560" y="1052736"/>
            <a:ext cx="8208912" cy="5148572"/>
          </a:xfrm>
        </p:spPr>
        <p:txBody>
          <a:bodyPr/>
          <a:lstStyle/>
          <a:p>
            <a:pPr eaLnBrk="1" hangingPunct="1">
              <a:buClr>
                <a:srgbClr val="FF6600"/>
              </a:buClr>
              <a:buSzPct val="75000"/>
              <a:buNone/>
              <a:defRPr/>
            </a:pPr>
            <a:endParaRPr lang="sl-SI" sz="18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7560332" y="0"/>
            <a:ext cx="1404156" cy="1097451"/>
            <a:chOff x="7560332" y="0"/>
            <a:chExt cx="1404156" cy="1097451"/>
          </a:xfrm>
        </p:grpSpPr>
        <p:sp>
          <p:nvSpPr>
            <p:cNvPr id="9" name="Rectangle 8"/>
            <p:cNvSpPr/>
            <p:nvPr/>
          </p:nvSpPr>
          <p:spPr>
            <a:xfrm rot="19917839">
              <a:off x="8568444" y="620688"/>
              <a:ext cx="360040" cy="39604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0" name="Rectangle 9"/>
            <p:cNvSpPr/>
            <p:nvPr/>
          </p:nvSpPr>
          <p:spPr>
            <a:xfrm rot="2750389">
              <a:off x="8100392" y="368660"/>
              <a:ext cx="360040" cy="396044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32340" y="116632"/>
              <a:ext cx="360040" cy="3960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5" name="TextBox 14"/>
            <p:cNvSpPr txBox="1"/>
            <p:nvPr/>
          </p:nvSpPr>
          <p:spPr>
            <a:xfrm rot="20639895">
              <a:off x="8532440" y="512676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FF00"/>
                  </a:solidFill>
                </a:rPr>
                <a:t>C</a:t>
              </a:r>
              <a:endParaRPr lang="sl-SI" sz="3200" b="1" dirty="0">
                <a:solidFill>
                  <a:srgbClr val="FFFF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2253938">
              <a:off x="8064388" y="260648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C000"/>
                  </a:solidFill>
                </a:rPr>
                <a:t>B</a:t>
              </a:r>
              <a:endParaRPr lang="sl-SI" sz="3200" b="1" dirty="0">
                <a:solidFill>
                  <a:srgbClr val="FFC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60332" y="0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6600"/>
                  </a:solidFill>
                </a:rPr>
                <a:t>A</a:t>
              </a:r>
              <a:endParaRPr lang="sl-SI" sz="3200" b="1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395536" y="6398262"/>
            <a:ext cx="5128592" cy="459738"/>
            <a:chOff x="395536" y="6398262"/>
            <a:chExt cx="5128592" cy="459738"/>
          </a:xfrm>
        </p:grpSpPr>
        <p:pic>
          <p:nvPicPr>
            <p:cNvPr id="20" name="Picture 3" descr="PIWORD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6417332"/>
              <a:ext cx="1098550" cy="36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6" descr="ES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23928" y="6417332"/>
              <a:ext cx="1600200" cy="36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 descr="2010 logo_MSS_barvni_prozorni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5676" y="6398262"/>
              <a:ext cx="2231740" cy="459738"/>
            </a:xfrm>
            <a:prstGeom prst="rect">
              <a:avLst/>
            </a:prstGeom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8203" t="2226" r="8126" b="2751"/>
          <a:stretch>
            <a:fillRect/>
          </a:stretch>
        </p:blipFill>
        <p:spPr bwMode="auto">
          <a:xfrm>
            <a:off x="0" y="341276"/>
            <a:ext cx="9181020" cy="651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0" y="0"/>
            <a:ext cx="702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FF6600"/>
                </a:solidFill>
              </a:rPr>
              <a:t>Primer naloge iz </a:t>
            </a:r>
            <a:r>
              <a:rPr lang="sl-SI" b="1" dirty="0" smtClean="0">
                <a:solidFill>
                  <a:srgbClr val="FFFF00"/>
                </a:solidFill>
              </a:rPr>
              <a:t>‘pisne’</a:t>
            </a:r>
            <a:r>
              <a:rPr lang="sl-SI" b="1" dirty="0" smtClean="0">
                <a:solidFill>
                  <a:srgbClr val="FF6600"/>
                </a:solidFill>
              </a:rPr>
              <a:t> bralne pismenosti PISA 2009</a:t>
            </a:r>
            <a:endParaRPr lang="sl-SI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5748" y="6561348"/>
            <a:ext cx="2268252" cy="296652"/>
          </a:xfrm>
        </p:spPr>
        <p:txBody>
          <a:bodyPr/>
          <a:lstStyle/>
          <a:p>
            <a:pPr>
              <a:defRPr/>
            </a:pPr>
            <a:r>
              <a:rPr lang="sl-SI" sz="1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Ljubljana,  7. 12. 2010         </a:t>
            </a:r>
            <a:fld id="{AF1D7894-5A57-4B39-AA2D-BF939FBAE824}" type="slidenum">
              <a:rPr lang="sl-SI" sz="1200" smtClean="0">
                <a:latin typeface="+mj-lt"/>
              </a:rPr>
              <a:pPr>
                <a:defRPr/>
              </a:pPr>
              <a:t>5</a:t>
            </a:fld>
            <a:endParaRPr lang="sl-SI" sz="1200" dirty="0">
              <a:latin typeface="+mj-lt"/>
            </a:endParaRPr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08" y="188640"/>
            <a:ext cx="8856984" cy="743744"/>
          </a:xfrm>
        </p:spPr>
        <p:txBody>
          <a:bodyPr/>
          <a:lstStyle/>
          <a:p>
            <a:pPr eaLnBrk="1" hangingPunct="1">
              <a:defRPr/>
            </a:pPr>
            <a:r>
              <a:rPr lang="sl-SI" sz="3200" b="1" dirty="0" smtClean="0">
                <a:solidFill>
                  <a:srgbClr val="C00000"/>
                </a:solidFill>
              </a:rPr>
              <a:t>Raziskava PISA</a:t>
            </a:r>
            <a:endParaRPr lang="en-GB" sz="3200" b="1" dirty="0" smtClean="0">
              <a:solidFill>
                <a:srgbClr val="C00000"/>
              </a:solidFill>
            </a:endParaRPr>
          </a:p>
        </p:txBody>
      </p:sp>
      <p:sp>
        <p:nvSpPr>
          <p:cNvPr id="223271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611560" y="1052736"/>
            <a:ext cx="8208912" cy="5148572"/>
          </a:xfrm>
        </p:spPr>
        <p:txBody>
          <a:bodyPr/>
          <a:lstStyle/>
          <a:p>
            <a:pPr eaLnBrk="1" hangingPunct="1">
              <a:buClr>
                <a:srgbClr val="FF6600"/>
              </a:buClr>
              <a:buSzPct val="75000"/>
              <a:buNone/>
              <a:defRPr/>
            </a:pPr>
            <a:endParaRPr lang="sl-SI" sz="18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7560332" y="0"/>
            <a:ext cx="1404156" cy="1097451"/>
            <a:chOff x="7560332" y="0"/>
            <a:chExt cx="1404156" cy="1097451"/>
          </a:xfrm>
        </p:grpSpPr>
        <p:sp>
          <p:nvSpPr>
            <p:cNvPr id="9" name="Rectangle 8"/>
            <p:cNvSpPr/>
            <p:nvPr/>
          </p:nvSpPr>
          <p:spPr>
            <a:xfrm rot="19917839">
              <a:off x="8568444" y="620688"/>
              <a:ext cx="360040" cy="39604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0" name="Rectangle 9"/>
            <p:cNvSpPr/>
            <p:nvPr/>
          </p:nvSpPr>
          <p:spPr>
            <a:xfrm rot="2750389">
              <a:off x="8100392" y="368660"/>
              <a:ext cx="360040" cy="396044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32340" y="116632"/>
              <a:ext cx="360040" cy="3960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5" name="TextBox 14"/>
            <p:cNvSpPr txBox="1"/>
            <p:nvPr/>
          </p:nvSpPr>
          <p:spPr>
            <a:xfrm rot="20639895">
              <a:off x="8532440" y="512676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FF00"/>
                  </a:solidFill>
                </a:rPr>
                <a:t>C</a:t>
              </a:r>
              <a:endParaRPr lang="sl-SI" sz="3200" b="1" dirty="0">
                <a:solidFill>
                  <a:srgbClr val="FFFF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2253938">
              <a:off x="8064388" y="260648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C000"/>
                  </a:solidFill>
                </a:rPr>
                <a:t>B</a:t>
              </a:r>
              <a:endParaRPr lang="sl-SI" sz="3200" b="1" dirty="0">
                <a:solidFill>
                  <a:srgbClr val="FFC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60332" y="0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6600"/>
                  </a:solidFill>
                </a:rPr>
                <a:t>A</a:t>
              </a:r>
              <a:endParaRPr lang="sl-SI" sz="3200" b="1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395536" y="6398262"/>
            <a:ext cx="5128592" cy="459738"/>
            <a:chOff x="395536" y="6398262"/>
            <a:chExt cx="5128592" cy="459738"/>
          </a:xfrm>
        </p:grpSpPr>
        <p:pic>
          <p:nvPicPr>
            <p:cNvPr id="20" name="Picture 3" descr="PIWORD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6417332"/>
              <a:ext cx="1098550" cy="36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6" descr="ES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23928" y="6417332"/>
              <a:ext cx="1600200" cy="36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 descr="2010 logo_MSS_barvni_prozorni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5676" y="6398262"/>
              <a:ext cx="2231740" cy="459738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8198" t="2226" r="8131" b="2751"/>
          <a:stretch>
            <a:fillRect/>
          </a:stretch>
        </p:blipFill>
        <p:spPr bwMode="auto">
          <a:xfrm>
            <a:off x="0" y="341276"/>
            <a:ext cx="9181020" cy="651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0" y="0"/>
            <a:ext cx="702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FF6600"/>
                </a:solidFill>
              </a:rPr>
              <a:t>Primer naloge iz </a:t>
            </a:r>
            <a:r>
              <a:rPr lang="sl-SI" b="1" dirty="0" smtClean="0">
                <a:solidFill>
                  <a:srgbClr val="FFFF00"/>
                </a:solidFill>
              </a:rPr>
              <a:t>‘pisne’ </a:t>
            </a:r>
            <a:r>
              <a:rPr lang="sl-SI" b="1" dirty="0" smtClean="0">
                <a:solidFill>
                  <a:srgbClr val="FF6600"/>
                </a:solidFill>
              </a:rPr>
              <a:t>bralne pismenosti PISA 2009</a:t>
            </a:r>
            <a:endParaRPr lang="sl-SI" b="1" dirty="0">
              <a:solidFill>
                <a:srgbClr val="FF66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7524" y="2384884"/>
            <a:ext cx="4104456" cy="18722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12060" y="908720"/>
            <a:ext cx="2412268" cy="9721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040052" y="2816932"/>
            <a:ext cx="4103948" cy="35283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03548" y="5445224"/>
            <a:ext cx="3312368" cy="900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5748" y="6561348"/>
            <a:ext cx="2268252" cy="296652"/>
          </a:xfrm>
        </p:spPr>
        <p:txBody>
          <a:bodyPr/>
          <a:lstStyle/>
          <a:p>
            <a:pPr>
              <a:defRPr/>
            </a:pPr>
            <a:r>
              <a:rPr lang="sl-SI" sz="1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Ljubljana,  7. 12. 2010         </a:t>
            </a:r>
            <a:fld id="{AF1D7894-5A57-4B39-AA2D-BF939FBAE824}" type="slidenum">
              <a:rPr lang="sl-SI" sz="1200" smtClean="0">
                <a:latin typeface="+mj-lt"/>
              </a:rPr>
              <a:pPr>
                <a:defRPr/>
              </a:pPr>
              <a:t>6</a:t>
            </a:fld>
            <a:endParaRPr lang="sl-SI" sz="1200" dirty="0">
              <a:latin typeface="+mj-lt"/>
            </a:endParaRPr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08" y="188640"/>
            <a:ext cx="8856984" cy="743744"/>
          </a:xfrm>
        </p:spPr>
        <p:txBody>
          <a:bodyPr/>
          <a:lstStyle/>
          <a:p>
            <a:pPr eaLnBrk="1" hangingPunct="1">
              <a:defRPr/>
            </a:pPr>
            <a:r>
              <a:rPr lang="sl-SI" sz="3200" b="1" dirty="0" smtClean="0">
                <a:solidFill>
                  <a:srgbClr val="C00000"/>
                </a:solidFill>
              </a:rPr>
              <a:t>Raziskava PISA</a:t>
            </a:r>
            <a:endParaRPr lang="en-GB" sz="3200" b="1" dirty="0" smtClean="0">
              <a:solidFill>
                <a:srgbClr val="C00000"/>
              </a:solidFill>
            </a:endParaRPr>
          </a:p>
        </p:txBody>
      </p:sp>
      <p:sp>
        <p:nvSpPr>
          <p:cNvPr id="223271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611560" y="1052736"/>
            <a:ext cx="8208912" cy="5148572"/>
          </a:xfrm>
        </p:spPr>
        <p:txBody>
          <a:bodyPr/>
          <a:lstStyle/>
          <a:p>
            <a:pPr eaLnBrk="1" hangingPunct="1">
              <a:buClr>
                <a:srgbClr val="FF6600"/>
              </a:buClr>
              <a:buSzPct val="75000"/>
              <a:buNone/>
              <a:defRPr/>
            </a:pPr>
            <a:endParaRPr lang="sl-SI" sz="18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7560332" y="0"/>
            <a:ext cx="1404156" cy="1097451"/>
            <a:chOff x="7560332" y="0"/>
            <a:chExt cx="1404156" cy="1097451"/>
          </a:xfrm>
        </p:grpSpPr>
        <p:sp>
          <p:nvSpPr>
            <p:cNvPr id="9" name="Rectangle 8"/>
            <p:cNvSpPr/>
            <p:nvPr/>
          </p:nvSpPr>
          <p:spPr>
            <a:xfrm rot="19917839">
              <a:off x="8568444" y="620688"/>
              <a:ext cx="360040" cy="39604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0" name="Rectangle 9"/>
            <p:cNvSpPr/>
            <p:nvPr/>
          </p:nvSpPr>
          <p:spPr>
            <a:xfrm rot="2750389">
              <a:off x="8100392" y="368660"/>
              <a:ext cx="360040" cy="396044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32340" y="116632"/>
              <a:ext cx="360040" cy="3960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5" name="TextBox 14"/>
            <p:cNvSpPr txBox="1"/>
            <p:nvPr/>
          </p:nvSpPr>
          <p:spPr>
            <a:xfrm rot="20639895">
              <a:off x="8532440" y="512676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FF00"/>
                  </a:solidFill>
                </a:rPr>
                <a:t>C</a:t>
              </a:r>
              <a:endParaRPr lang="sl-SI" sz="3200" b="1" dirty="0">
                <a:solidFill>
                  <a:srgbClr val="FFFF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2253938">
              <a:off x="8064388" y="260648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C000"/>
                  </a:solidFill>
                </a:rPr>
                <a:t>B</a:t>
              </a:r>
              <a:endParaRPr lang="sl-SI" sz="3200" b="1" dirty="0">
                <a:solidFill>
                  <a:srgbClr val="FFC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60332" y="0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6600"/>
                  </a:solidFill>
                </a:rPr>
                <a:t>A</a:t>
              </a:r>
              <a:endParaRPr lang="sl-SI" sz="3200" b="1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395536" y="6398262"/>
            <a:ext cx="5128592" cy="459738"/>
            <a:chOff x="395536" y="6398262"/>
            <a:chExt cx="5128592" cy="459738"/>
          </a:xfrm>
        </p:grpSpPr>
        <p:pic>
          <p:nvPicPr>
            <p:cNvPr id="20" name="Picture 3" descr="PIWORD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6417332"/>
              <a:ext cx="1098550" cy="36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6" descr="ES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23928" y="6417332"/>
              <a:ext cx="1600200" cy="36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 descr="2010 logo_MSS_barvni_prozorni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5676" y="6398262"/>
              <a:ext cx="2231740" cy="459738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8198" t="2226" r="8131" b="2751"/>
          <a:stretch>
            <a:fillRect/>
          </a:stretch>
        </p:blipFill>
        <p:spPr bwMode="auto">
          <a:xfrm>
            <a:off x="0" y="341276"/>
            <a:ext cx="9181020" cy="651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0" y="0"/>
            <a:ext cx="702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FF6600"/>
                </a:solidFill>
              </a:rPr>
              <a:t>Primer naloge iz </a:t>
            </a:r>
            <a:r>
              <a:rPr lang="sl-SI" b="1" dirty="0" smtClean="0">
                <a:solidFill>
                  <a:srgbClr val="FFFF00"/>
                </a:solidFill>
              </a:rPr>
              <a:t>‘pisne’ </a:t>
            </a:r>
            <a:r>
              <a:rPr lang="sl-SI" b="1" dirty="0" smtClean="0">
                <a:solidFill>
                  <a:srgbClr val="FF6600"/>
                </a:solidFill>
              </a:rPr>
              <a:t>bralne pismenosti PISA 2009</a:t>
            </a:r>
            <a:endParaRPr lang="sl-SI" b="1" dirty="0">
              <a:solidFill>
                <a:srgbClr val="FF66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5556" y="2384884"/>
            <a:ext cx="3276364" cy="1728192"/>
          </a:xfrm>
          <a:prstGeom prst="rect">
            <a:avLst/>
          </a:prstGeom>
          <a:solidFill>
            <a:schemeClr val="accent4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Rectangle 23"/>
          <p:cNvSpPr/>
          <p:nvPr/>
        </p:nvSpPr>
        <p:spPr>
          <a:xfrm>
            <a:off x="5220072" y="2816932"/>
            <a:ext cx="3276364" cy="3564396"/>
          </a:xfrm>
          <a:prstGeom prst="rect">
            <a:avLst/>
          </a:prstGeom>
          <a:solidFill>
            <a:schemeClr val="accent4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5" name="Rectangle 24"/>
          <p:cNvSpPr/>
          <p:nvPr/>
        </p:nvSpPr>
        <p:spPr>
          <a:xfrm>
            <a:off x="5184068" y="800708"/>
            <a:ext cx="3276364" cy="1044116"/>
          </a:xfrm>
          <a:prstGeom prst="rect">
            <a:avLst/>
          </a:prstGeom>
          <a:solidFill>
            <a:schemeClr val="accent4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6" name="Rectangle 25"/>
          <p:cNvSpPr/>
          <p:nvPr/>
        </p:nvSpPr>
        <p:spPr>
          <a:xfrm>
            <a:off x="575556" y="5445224"/>
            <a:ext cx="3276364" cy="972108"/>
          </a:xfrm>
          <a:prstGeom prst="rect">
            <a:avLst/>
          </a:prstGeom>
          <a:solidFill>
            <a:schemeClr val="accent4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5748" y="6561348"/>
            <a:ext cx="2268252" cy="296652"/>
          </a:xfrm>
        </p:spPr>
        <p:txBody>
          <a:bodyPr/>
          <a:lstStyle/>
          <a:p>
            <a:pPr>
              <a:defRPr/>
            </a:pPr>
            <a:r>
              <a:rPr lang="sl-SI" sz="1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Ljubljana,  7. 12. 2010         </a:t>
            </a:r>
            <a:fld id="{AF1D7894-5A57-4B39-AA2D-BF939FBAE824}" type="slidenum">
              <a:rPr lang="sl-SI" sz="1200" smtClean="0">
                <a:latin typeface="+mj-lt"/>
              </a:rPr>
              <a:pPr>
                <a:defRPr/>
              </a:pPr>
              <a:t>7</a:t>
            </a:fld>
            <a:endParaRPr lang="sl-SI" sz="1200" dirty="0">
              <a:latin typeface="+mj-lt"/>
            </a:endParaRPr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08" y="188640"/>
            <a:ext cx="8856984" cy="743744"/>
          </a:xfrm>
        </p:spPr>
        <p:txBody>
          <a:bodyPr/>
          <a:lstStyle/>
          <a:p>
            <a:pPr eaLnBrk="1" hangingPunct="1">
              <a:defRPr/>
            </a:pPr>
            <a:r>
              <a:rPr lang="sl-SI" sz="3200" b="1" dirty="0" smtClean="0">
                <a:solidFill>
                  <a:srgbClr val="C00000"/>
                </a:solidFill>
              </a:rPr>
              <a:t>Raziskava PISA</a:t>
            </a:r>
            <a:endParaRPr lang="en-GB" sz="3200" b="1" dirty="0" smtClean="0">
              <a:solidFill>
                <a:srgbClr val="C00000"/>
              </a:solidFill>
            </a:endParaRPr>
          </a:p>
        </p:txBody>
      </p:sp>
      <p:sp>
        <p:nvSpPr>
          <p:cNvPr id="223271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611560" y="1052736"/>
            <a:ext cx="8208912" cy="5148572"/>
          </a:xfrm>
        </p:spPr>
        <p:txBody>
          <a:bodyPr/>
          <a:lstStyle/>
          <a:p>
            <a:pPr eaLnBrk="1" hangingPunct="1">
              <a:buClr>
                <a:srgbClr val="FF6600"/>
              </a:buClr>
              <a:buSzPct val="75000"/>
              <a:buNone/>
              <a:defRPr/>
            </a:pPr>
            <a:endParaRPr lang="sl-SI" sz="18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7560332" y="0"/>
            <a:ext cx="1404156" cy="1097451"/>
            <a:chOff x="7560332" y="0"/>
            <a:chExt cx="1404156" cy="1097451"/>
          </a:xfrm>
        </p:grpSpPr>
        <p:sp>
          <p:nvSpPr>
            <p:cNvPr id="9" name="Rectangle 8"/>
            <p:cNvSpPr/>
            <p:nvPr/>
          </p:nvSpPr>
          <p:spPr>
            <a:xfrm rot="19917839">
              <a:off x="8568444" y="620688"/>
              <a:ext cx="360040" cy="39604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0" name="Rectangle 9"/>
            <p:cNvSpPr/>
            <p:nvPr/>
          </p:nvSpPr>
          <p:spPr>
            <a:xfrm rot="2750389">
              <a:off x="8100392" y="368660"/>
              <a:ext cx="360040" cy="396044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32340" y="116632"/>
              <a:ext cx="360040" cy="3960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5" name="TextBox 14"/>
            <p:cNvSpPr txBox="1"/>
            <p:nvPr/>
          </p:nvSpPr>
          <p:spPr>
            <a:xfrm rot="20639895">
              <a:off x="8532440" y="512676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FF00"/>
                  </a:solidFill>
                </a:rPr>
                <a:t>C</a:t>
              </a:r>
              <a:endParaRPr lang="sl-SI" sz="3200" b="1" dirty="0">
                <a:solidFill>
                  <a:srgbClr val="FFFF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2253938">
              <a:off x="8064388" y="260648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C000"/>
                  </a:solidFill>
                </a:rPr>
                <a:t>B</a:t>
              </a:r>
              <a:endParaRPr lang="sl-SI" sz="3200" b="1" dirty="0">
                <a:solidFill>
                  <a:srgbClr val="FFC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60332" y="0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6600"/>
                  </a:solidFill>
                </a:rPr>
                <a:t>A</a:t>
              </a:r>
              <a:endParaRPr lang="sl-SI" sz="3200" b="1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395536" y="6398262"/>
            <a:ext cx="5128592" cy="459738"/>
            <a:chOff x="395536" y="6398262"/>
            <a:chExt cx="5128592" cy="459738"/>
          </a:xfrm>
        </p:grpSpPr>
        <p:pic>
          <p:nvPicPr>
            <p:cNvPr id="20" name="Picture 3" descr="PIWORD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6417332"/>
              <a:ext cx="1098550" cy="36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6" descr="ES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23928" y="6417332"/>
              <a:ext cx="1600200" cy="36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 descr="2010 logo_MSS_barvni_prozorni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5676" y="6398262"/>
              <a:ext cx="2231740" cy="459738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8198" t="2226" r="8131" b="2751"/>
          <a:stretch>
            <a:fillRect/>
          </a:stretch>
        </p:blipFill>
        <p:spPr bwMode="auto">
          <a:xfrm>
            <a:off x="0" y="341276"/>
            <a:ext cx="9181020" cy="651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0" y="0"/>
            <a:ext cx="702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FF6600"/>
                </a:solidFill>
              </a:rPr>
              <a:t>Primer naloge iz </a:t>
            </a:r>
            <a:r>
              <a:rPr lang="sl-SI" b="1" dirty="0" smtClean="0">
                <a:solidFill>
                  <a:srgbClr val="FFFF00"/>
                </a:solidFill>
              </a:rPr>
              <a:t>‘pisne’ </a:t>
            </a:r>
            <a:r>
              <a:rPr lang="sl-SI" b="1" dirty="0" smtClean="0">
                <a:solidFill>
                  <a:srgbClr val="FF6600"/>
                </a:solidFill>
              </a:rPr>
              <a:t>bralne pismenosti PISA 2009</a:t>
            </a:r>
            <a:endParaRPr lang="sl-SI" b="1" dirty="0">
              <a:solidFill>
                <a:srgbClr val="FF6600"/>
              </a:solidFill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887924" y="2492896"/>
          <a:ext cx="612068" cy="1714500"/>
        </p:xfrm>
        <a:graphic>
          <a:graphicData uri="http://schemas.openxmlformats.org/drawingml/2006/table">
            <a:tbl>
              <a:tblPr/>
              <a:tblGrid>
                <a:gridCol w="432048"/>
                <a:gridCol w="180020"/>
              </a:tblGrid>
              <a:tr h="142875">
                <a:tc>
                  <a:txBody>
                    <a:bodyPr/>
                    <a:lstStyle/>
                    <a:p>
                      <a:pPr algn="l" fontAlgn="b"/>
                      <a:endParaRPr lang="sl-SI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sl-SI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sl-SI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sl-SI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NLD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sl-SI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sl-SI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CZE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sl-SI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HUN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sl-SI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Slovenija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sl-SI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sl-SI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sl-SI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sl-SI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SVK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sl-SI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3887924" y="4653136"/>
          <a:ext cx="612068" cy="1714500"/>
        </p:xfrm>
        <a:graphic>
          <a:graphicData uri="http://schemas.openxmlformats.org/drawingml/2006/table">
            <a:tbl>
              <a:tblPr/>
              <a:tblGrid>
                <a:gridCol w="432048"/>
                <a:gridCol w="180020"/>
              </a:tblGrid>
              <a:tr h="142875">
                <a:tc>
                  <a:txBody>
                    <a:bodyPr/>
                    <a:lstStyle/>
                    <a:p>
                      <a:pPr algn="l" fontAlgn="b"/>
                      <a:endParaRPr lang="sl-SI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sl-SI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sl-SI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sl-SI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NLD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sl-SI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sl-SI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sl-SI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sl-SI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CZE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sl-SI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sl-SI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Slovenija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sl-SI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HUN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sl-SI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SVK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sl-SI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8424428" y="4689140"/>
          <a:ext cx="612068" cy="1714500"/>
        </p:xfrm>
        <a:graphic>
          <a:graphicData uri="http://schemas.openxmlformats.org/drawingml/2006/table">
            <a:tbl>
              <a:tblPr/>
              <a:tblGrid>
                <a:gridCol w="432048"/>
                <a:gridCol w="180020"/>
              </a:tblGrid>
              <a:tr h="142875">
                <a:tc>
                  <a:txBody>
                    <a:bodyPr/>
                    <a:lstStyle/>
                    <a:p>
                      <a:pPr algn="l" fontAlgn="b"/>
                      <a:endParaRPr lang="sl-SI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sl-SI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sl-SI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sl-SI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sl-SI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sl-SI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Slovenija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sl-SI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sl-SI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sl-SI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NLD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sl-SI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HUN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sl-SI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SVK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sl-SI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sl-SI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CZE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31540" y="1916832"/>
            <a:ext cx="216024" cy="413535"/>
          </a:xfrm>
          <a:prstGeom prst="rect">
            <a:avLst/>
          </a:prstGeom>
          <a:noFill/>
        </p:spPr>
        <p:txBody>
          <a:bodyPr wrap="square" lIns="3600" tIns="3600" rIns="3600" bIns="36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sl-SI" sz="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30 %</a:t>
            </a:r>
          </a:p>
          <a:p>
            <a:pPr>
              <a:lnSpc>
                <a:spcPct val="110000"/>
              </a:lnSpc>
            </a:pPr>
            <a:r>
              <a:rPr lang="sl-SI" sz="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39 %</a:t>
            </a:r>
          </a:p>
          <a:p>
            <a:pPr>
              <a:lnSpc>
                <a:spcPct val="110000"/>
              </a:lnSpc>
            </a:pPr>
            <a:r>
              <a:rPr lang="sl-SI" sz="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18 %</a:t>
            </a:r>
          </a:p>
          <a:p>
            <a:pPr>
              <a:lnSpc>
                <a:spcPct val="110000"/>
              </a:lnSpc>
            </a:pPr>
            <a:r>
              <a:rPr lang="sl-SI" sz="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11 %</a:t>
            </a:r>
            <a:endParaRPr lang="sl-SI" sz="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1540" y="4977172"/>
            <a:ext cx="216024" cy="413535"/>
          </a:xfrm>
          <a:prstGeom prst="rect">
            <a:avLst/>
          </a:prstGeom>
          <a:noFill/>
        </p:spPr>
        <p:txBody>
          <a:bodyPr wrap="square" lIns="3600" tIns="3600" rIns="3600" bIns="36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sl-SI" sz="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52 %</a:t>
            </a:r>
          </a:p>
          <a:p>
            <a:pPr>
              <a:lnSpc>
                <a:spcPct val="110000"/>
              </a:lnSpc>
            </a:pPr>
            <a:r>
              <a:rPr lang="sl-SI" sz="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13 %</a:t>
            </a:r>
          </a:p>
          <a:p>
            <a:pPr>
              <a:lnSpc>
                <a:spcPct val="110000"/>
              </a:lnSpc>
            </a:pPr>
            <a:r>
              <a:rPr lang="sl-SI" sz="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29 %</a:t>
            </a:r>
          </a:p>
          <a:p>
            <a:pPr>
              <a:lnSpc>
                <a:spcPct val="110000"/>
              </a:lnSpc>
            </a:pPr>
            <a:r>
              <a:rPr lang="sl-SI" sz="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4 %</a:t>
            </a:r>
            <a:endParaRPr lang="sl-SI" sz="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5556" y="2384884"/>
            <a:ext cx="3276364" cy="1728192"/>
          </a:xfrm>
          <a:prstGeom prst="rect">
            <a:avLst/>
          </a:prstGeom>
          <a:solidFill>
            <a:schemeClr val="accent4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Rectangle 26"/>
          <p:cNvSpPr/>
          <p:nvPr/>
        </p:nvSpPr>
        <p:spPr>
          <a:xfrm>
            <a:off x="575556" y="5445224"/>
            <a:ext cx="3276364" cy="972108"/>
          </a:xfrm>
          <a:prstGeom prst="rect">
            <a:avLst/>
          </a:prstGeom>
          <a:solidFill>
            <a:schemeClr val="accent4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0" name="Rectangle 29"/>
          <p:cNvSpPr/>
          <p:nvPr/>
        </p:nvSpPr>
        <p:spPr>
          <a:xfrm>
            <a:off x="5184068" y="800708"/>
            <a:ext cx="3204356" cy="1044116"/>
          </a:xfrm>
          <a:prstGeom prst="rect">
            <a:avLst/>
          </a:prstGeom>
          <a:solidFill>
            <a:schemeClr val="accent4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1" name="Rectangle 30"/>
          <p:cNvSpPr/>
          <p:nvPr/>
        </p:nvSpPr>
        <p:spPr>
          <a:xfrm>
            <a:off x="5220072" y="2816932"/>
            <a:ext cx="3204356" cy="3564396"/>
          </a:xfrm>
          <a:prstGeom prst="rect">
            <a:avLst/>
          </a:prstGeom>
          <a:solidFill>
            <a:schemeClr val="accent4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08" y="188640"/>
            <a:ext cx="7632848" cy="743744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dirty="0" err="1" smtClean="0">
                <a:solidFill>
                  <a:srgbClr val="FFFF00"/>
                </a:solidFill>
                <a:effectLst/>
              </a:rPr>
              <a:t>Verjetnostni</a:t>
            </a:r>
            <a:r>
              <a:rPr lang="en-GB" sz="2800" b="1" dirty="0" smtClean="0">
                <a:solidFill>
                  <a:srgbClr val="C00000"/>
                </a:solidFill>
                <a:effectLst/>
              </a:rPr>
              <a:t> model </a:t>
            </a:r>
            <a:r>
              <a:rPr lang="en-GB" sz="2800" b="1" dirty="0" err="1" smtClean="0">
                <a:solidFill>
                  <a:srgbClr val="C00000"/>
                </a:solidFill>
                <a:effectLst/>
              </a:rPr>
              <a:t>sklepanja</a:t>
            </a:r>
            <a:r>
              <a:rPr lang="en-GB" sz="2800" b="1" dirty="0" smtClean="0">
                <a:solidFill>
                  <a:srgbClr val="C00000"/>
                </a:solidFill>
                <a:effectLst/>
              </a:rPr>
              <a:t> o </a:t>
            </a:r>
            <a:r>
              <a:rPr lang="sl-SI" sz="2800" b="1" dirty="0" smtClean="0">
                <a:solidFill>
                  <a:srgbClr val="C00000"/>
                </a:solidFill>
                <a:effectLst/>
              </a:rPr>
              <a:t>znanju           </a:t>
            </a:r>
            <a:r>
              <a:rPr lang="en-GB" sz="2800" b="1" dirty="0" smtClean="0">
                <a:solidFill>
                  <a:srgbClr val="C00000"/>
                </a:solidFill>
                <a:effectLst/>
              </a:rPr>
              <a:t/>
            </a:r>
            <a:br>
              <a:rPr lang="en-GB" sz="2800" b="1" dirty="0" smtClean="0">
                <a:solidFill>
                  <a:srgbClr val="C00000"/>
                </a:solidFill>
                <a:effectLst/>
              </a:rPr>
            </a:br>
            <a:endParaRPr lang="en-GB" sz="2800" b="1" dirty="0" smtClean="0">
              <a:solidFill>
                <a:srgbClr val="C00000"/>
              </a:solidFill>
              <a:effectLst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7560332" y="0"/>
            <a:ext cx="1404156" cy="1097451"/>
            <a:chOff x="7560332" y="0"/>
            <a:chExt cx="1404156" cy="1097451"/>
          </a:xfrm>
        </p:grpSpPr>
        <p:sp>
          <p:nvSpPr>
            <p:cNvPr id="9" name="Rectangle 8"/>
            <p:cNvSpPr/>
            <p:nvPr/>
          </p:nvSpPr>
          <p:spPr>
            <a:xfrm rot="19917839">
              <a:off x="8568444" y="620688"/>
              <a:ext cx="360040" cy="39604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0" name="Rectangle 9"/>
            <p:cNvSpPr/>
            <p:nvPr/>
          </p:nvSpPr>
          <p:spPr>
            <a:xfrm rot="2750389">
              <a:off x="8100392" y="368660"/>
              <a:ext cx="360040" cy="396044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32340" y="116632"/>
              <a:ext cx="360040" cy="3960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5" name="TextBox 14"/>
            <p:cNvSpPr txBox="1"/>
            <p:nvPr/>
          </p:nvSpPr>
          <p:spPr>
            <a:xfrm rot="20639895">
              <a:off x="8532440" y="512676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FF00"/>
                  </a:solidFill>
                </a:rPr>
                <a:t>C</a:t>
              </a:r>
              <a:endParaRPr lang="sl-SI" sz="3200" b="1" dirty="0">
                <a:solidFill>
                  <a:srgbClr val="FFFF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2253938">
              <a:off x="8064388" y="260648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C000"/>
                  </a:solidFill>
                </a:rPr>
                <a:t>B</a:t>
              </a:r>
              <a:endParaRPr lang="sl-SI" sz="3200" b="1" dirty="0">
                <a:solidFill>
                  <a:srgbClr val="FFC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60332" y="0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6600"/>
                  </a:solidFill>
                </a:rPr>
                <a:t>A</a:t>
              </a:r>
              <a:endParaRPr lang="sl-SI" sz="3200" b="1" dirty="0">
                <a:solidFill>
                  <a:srgbClr val="FF6600"/>
                </a:solidFill>
              </a:endParaRPr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6995C-2ECA-47A0-8AF8-2ABDA425C5BF}" type="slidenum">
              <a:rPr lang="sl-SI" smtClean="0"/>
              <a:pPr>
                <a:defRPr/>
              </a:pPr>
              <a:t>8</a:t>
            </a:fld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357158" y="3214686"/>
            <a:ext cx="8501122" cy="35719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8286776" y="3500438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Lestvica dosežkov</a:t>
            </a:r>
            <a:endParaRPr lang="sl-SI" sz="1200" dirty="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796616" y="4000504"/>
            <a:ext cx="1138480" cy="39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sl-SI" sz="1400" b="1" dirty="0">
                <a:solidFill>
                  <a:srgbClr val="C00000"/>
                </a:solidFill>
                <a:latin typeface="Arial" charset="0"/>
              </a:rPr>
              <a:t>  </a:t>
            </a:r>
            <a:r>
              <a:rPr lang="sl-SI" sz="1400" b="1" dirty="0">
                <a:solidFill>
                  <a:srgbClr val="C00000"/>
                </a:solidFill>
              </a:rPr>
              <a:t>1</a:t>
            </a:r>
            <a:r>
              <a:rPr lang="sl-SI" sz="1400" b="1" dirty="0" smtClean="0">
                <a:solidFill>
                  <a:srgbClr val="C00000"/>
                </a:solidFill>
                <a:latin typeface="Arial" charset="0"/>
              </a:rPr>
              <a:t>. </a:t>
            </a:r>
            <a:r>
              <a:rPr lang="sl-SI" sz="1400" b="1" dirty="0" smtClean="0">
                <a:solidFill>
                  <a:srgbClr val="C00000"/>
                </a:solidFill>
              </a:rPr>
              <a:t>n</a:t>
            </a:r>
            <a:r>
              <a:rPr lang="sl-SI" sz="1400" b="1" dirty="0" smtClean="0">
                <a:solidFill>
                  <a:srgbClr val="C00000"/>
                </a:solidFill>
                <a:latin typeface="Arial" charset="0"/>
              </a:rPr>
              <a:t>aloga</a:t>
            </a:r>
            <a:endParaRPr lang="sl-SI" sz="1400" b="1" dirty="0">
              <a:solidFill>
                <a:srgbClr val="C00000"/>
              </a:solidFill>
              <a:latin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6200000" flipV="1">
            <a:off x="1195125" y="3805479"/>
            <a:ext cx="468000" cy="794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2481009" y="3805479"/>
            <a:ext cx="468000" cy="794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3766893" y="3805479"/>
            <a:ext cx="468000" cy="794"/>
          </a:xfrm>
          <a:prstGeom prst="straightConnector1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V="1">
            <a:off x="5052777" y="3805479"/>
            <a:ext cx="468000" cy="794"/>
          </a:xfrm>
          <a:prstGeom prst="straightConnector1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V="1">
            <a:off x="6338661" y="3805479"/>
            <a:ext cx="468000" cy="794"/>
          </a:xfrm>
          <a:prstGeom prst="straightConnector1">
            <a:avLst/>
          </a:prstGeom>
          <a:ln w="381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V="1">
            <a:off x="7553107" y="3805479"/>
            <a:ext cx="468000" cy="794"/>
          </a:xfrm>
          <a:prstGeom prst="straightConnector1">
            <a:avLst/>
          </a:prstGeom>
          <a:ln w="381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5"/>
          <p:cNvGrpSpPr/>
          <p:nvPr/>
        </p:nvGrpSpPr>
        <p:grpSpPr>
          <a:xfrm>
            <a:off x="285720" y="2071678"/>
            <a:ext cx="1357322" cy="1143008"/>
            <a:chOff x="500034" y="2071678"/>
            <a:chExt cx="1357322" cy="1143008"/>
          </a:xfrm>
        </p:grpSpPr>
        <p:sp>
          <p:nvSpPr>
            <p:cNvPr id="27" name="Down Arrow 26"/>
            <p:cNvSpPr/>
            <p:nvPr/>
          </p:nvSpPr>
          <p:spPr>
            <a:xfrm>
              <a:off x="928662" y="2928934"/>
              <a:ext cx="500066" cy="285752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00034" y="2071678"/>
              <a:ext cx="1357322" cy="857256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600" b="1" dirty="0" smtClean="0">
                  <a:solidFill>
                    <a:schemeClr val="tx1"/>
                  </a:solidFill>
                  <a:latin typeface="Arial Narrow" pitchFamily="34" charset="0"/>
                </a:rPr>
                <a:t>Učenec A</a:t>
              </a:r>
            </a:p>
            <a:p>
              <a:pPr algn="ctr"/>
              <a:r>
                <a:rPr lang="sl-SI" sz="1600" b="1" dirty="0" smtClean="0">
                  <a:solidFill>
                    <a:schemeClr val="tx1"/>
                  </a:solidFill>
                  <a:latin typeface="Arial Narrow" pitchFamily="34" charset="0"/>
                </a:rPr>
                <a:t>z nizkimi kompetencami</a:t>
              </a:r>
              <a:endParaRPr lang="sl-SI" sz="16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4" name="Group 28"/>
          <p:cNvGrpSpPr/>
          <p:nvPr/>
        </p:nvGrpSpPr>
        <p:grpSpPr>
          <a:xfrm>
            <a:off x="3929058" y="2071678"/>
            <a:ext cx="1357322" cy="1143008"/>
            <a:chOff x="500034" y="2071678"/>
            <a:chExt cx="1357322" cy="1143008"/>
          </a:xfrm>
          <a:solidFill>
            <a:srgbClr val="FFFF00"/>
          </a:solidFill>
        </p:grpSpPr>
        <p:sp>
          <p:nvSpPr>
            <p:cNvPr id="30" name="Down Arrow 29"/>
            <p:cNvSpPr/>
            <p:nvPr/>
          </p:nvSpPr>
          <p:spPr>
            <a:xfrm>
              <a:off x="928662" y="2928934"/>
              <a:ext cx="500066" cy="285752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00034" y="2071678"/>
              <a:ext cx="1357322" cy="85725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6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itchFamily="34" charset="0"/>
                </a:rPr>
                <a:t>Učenec B </a:t>
              </a:r>
            </a:p>
            <a:p>
              <a:pPr algn="ctr"/>
              <a:r>
                <a:rPr lang="sl-SI" sz="16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itchFamily="34" charset="0"/>
                </a:rPr>
                <a:t>s srednjimi kompetencami</a:t>
              </a:r>
              <a:endParaRPr lang="sl-SI" sz="16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</p:grpSp>
      <p:grpSp>
        <p:nvGrpSpPr>
          <p:cNvPr id="5" name="Group 31"/>
          <p:cNvGrpSpPr/>
          <p:nvPr/>
        </p:nvGrpSpPr>
        <p:grpSpPr>
          <a:xfrm>
            <a:off x="7143768" y="2071678"/>
            <a:ext cx="1357322" cy="1143008"/>
            <a:chOff x="500034" y="2071678"/>
            <a:chExt cx="1357322" cy="1143008"/>
          </a:xfrm>
        </p:grpSpPr>
        <p:sp>
          <p:nvSpPr>
            <p:cNvPr id="33" name="Down Arrow 32"/>
            <p:cNvSpPr/>
            <p:nvPr/>
          </p:nvSpPr>
          <p:spPr>
            <a:xfrm>
              <a:off x="928662" y="2928934"/>
              <a:ext cx="500066" cy="285752"/>
            </a:xfrm>
            <a:prstGeom prst="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00034" y="2071678"/>
              <a:ext cx="1357322" cy="85725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6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itchFamily="34" charset="0"/>
                </a:rPr>
                <a:t>Učenec C </a:t>
              </a:r>
            </a:p>
            <a:p>
              <a:pPr algn="ctr"/>
              <a:r>
                <a:rPr lang="sl-SI" sz="16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itchFamily="34" charset="0"/>
                </a:rPr>
                <a:t>z visokimi kompetencami</a:t>
              </a:r>
              <a:endParaRPr lang="sl-SI" sz="16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85786" y="4680000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 smtClean="0">
                <a:solidFill>
                  <a:schemeClr val="accent4">
                    <a:lumMod val="50000"/>
                  </a:schemeClr>
                </a:solidFill>
              </a:rPr>
              <a:t>Naloge z razmeroma nizko težavnostjo</a:t>
            </a:r>
            <a:endParaRPr lang="sl-SI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8992" y="4643446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 smtClean="0">
                <a:solidFill>
                  <a:schemeClr val="accent4">
                    <a:lumMod val="50000"/>
                  </a:schemeClr>
                </a:solidFill>
              </a:rPr>
              <a:t>Naloge s srednjo težavnostjo</a:t>
            </a:r>
            <a:endParaRPr lang="sl-SI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86512" y="4680000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 smtClean="0">
                <a:solidFill>
                  <a:schemeClr val="accent4">
                    <a:lumMod val="50000"/>
                  </a:schemeClr>
                </a:solidFill>
              </a:rPr>
              <a:t>Naloge z razmeroma visoko težavnostjo</a:t>
            </a:r>
            <a:endParaRPr lang="sl-SI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2082500" y="4000504"/>
            <a:ext cx="1138480" cy="39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sl-SI" sz="1400" b="1" dirty="0">
                <a:solidFill>
                  <a:srgbClr val="C00000"/>
                </a:solidFill>
                <a:latin typeface="Arial" charset="0"/>
              </a:rPr>
              <a:t>  </a:t>
            </a:r>
            <a:r>
              <a:rPr lang="sl-SI" sz="1400" b="1" dirty="0" smtClean="0">
                <a:solidFill>
                  <a:srgbClr val="C00000"/>
                </a:solidFill>
              </a:rPr>
              <a:t>2</a:t>
            </a:r>
            <a:r>
              <a:rPr lang="sl-SI" sz="1400" b="1" dirty="0" smtClean="0">
                <a:solidFill>
                  <a:srgbClr val="C00000"/>
                </a:solidFill>
                <a:latin typeface="Arial" charset="0"/>
              </a:rPr>
              <a:t>. </a:t>
            </a:r>
            <a:r>
              <a:rPr lang="sl-SI" sz="1400" b="1" dirty="0" smtClean="0">
                <a:solidFill>
                  <a:srgbClr val="C00000"/>
                </a:solidFill>
              </a:rPr>
              <a:t>n</a:t>
            </a:r>
            <a:r>
              <a:rPr lang="sl-SI" sz="1400" b="1" dirty="0" smtClean="0">
                <a:solidFill>
                  <a:srgbClr val="C00000"/>
                </a:solidFill>
                <a:latin typeface="Arial" charset="0"/>
              </a:rPr>
              <a:t>aloga</a:t>
            </a:r>
            <a:endParaRPr lang="sl-SI" sz="14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3368384" y="4000504"/>
            <a:ext cx="1138480" cy="39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sl-SI" sz="1400" b="1" dirty="0">
                <a:solidFill>
                  <a:srgbClr val="FFFF00"/>
                </a:solidFill>
                <a:latin typeface="Arial" charset="0"/>
              </a:rPr>
              <a:t>  </a:t>
            </a:r>
            <a:r>
              <a:rPr lang="sl-SI" sz="1400" b="1" dirty="0" smtClean="0">
                <a:solidFill>
                  <a:srgbClr val="FFFF00"/>
                </a:solidFill>
              </a:rPr>
              <a:t>3</a:t>
            </a:r>
            <a:r>
              <a:rPr lang="sl-SI" sz="1400" b="1" dirty="0" smtClean="0">
                <a:solidFill>
                  <a:srgbClr val="FFFF00"/>
                </a:solidFill>
                <a:latin typeface="Arial" charset="0"/>
              </a:rPr>
              <a:t>. </a:t>
            </a:r>
            <a:r>
              <a:rPr lang="sl-SI" sz="1400" b="1" dirty="0" smtClean="0">
                <a:solidFill>
                  <a:srgbClr val="FFFF00"/>
                </a:solidFill>
              </a:rPr>
              <a:t>n</a:t>
            </a:r>
            <a:r>
              <a:rPr lang="sl-SI" sz="1400" b="1" dirty="0" smtClean="0">
                <a:solidFill>
                  <a:srgbClr val="FFFF00"/>
                </a:solidFill>
                <a:latin typeface="Arial" charset="0"/>
              </a:rPr>
              <a:t>aloga</a:t>
            </a:r>
            <a:endParaRPr lang="sl-SI" sz="14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4654268" y="4000504"/>
            <a:ext cx="1138480" cy="39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sl-SI" sz="1400" b="1" dirty="0">
                <a:solidFill>
                  <a:srgbClr val="FFFF00"/>
                </a:solidFill>
                <a:latin typeface="Arial" charset="0"/>
              </a:rPr>
              <a:t>  </a:t>
            </a:r>
            <a:r>
              <a:rPr lang="sl-SI" sz="1400" b="1" dirty="0" smtClean="0">
                <a:solidFill>
                  <a:srgbClr val="FFFF00"/>
                </a:solidFill>
              </a:rPr>
              <a:t>4</a:t>
            </a:r>
            <a:r>
              <a:rPr lang="sl-SI" sz="1400" b="1" dirty="0" smtClean="0">
                <a:solidFill>
                  <a:srgbClr val="FFFF00"/>
                </a:solidFill>
                <a:latin typeface="Arial" charset="0"/>
              </a:rPr>
              <a:t>. </a:t>
            </a:r>
            <a:r>
              <a:rPr lang="sl-SI" sz="1400" b="1" dirty="0" smtClean="0">
                <a:solidFill>
                  <a:srgbClr val="FFFF00"/>
                </a:solidFill>
              </a:rPr>
              <a:t>n</a:t>
            </a:r>
            <a:r>
              <a:rPr lang="sl-SI" sz="1400" b="1" dirty="0" smtClean="0">
                <a:solidFill>
                  <a:srgbClr val="FFFF00"/>
                </a:solidFill>
                <a:latin typeface="Arial" charset="0"/>
              </a:rPr>
              <a:t>aloga</a:t>
            </a:r>
            <a:endParaRPr lang="sl-SI" sz="14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5940152" y="4000504"/>
            <a:ext cx="1138480" cy="39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sl-SI" sz="1400" b="1" dirty="0">
                <a:solidFill>
                  <a:srgbClr val="006600"/>
                </a:solidFill>
                <a:latin typeface="Arial" charset="0"/>
              </a:rPr>
              <a:t>  </a:t>
            </a:r>
            <a:r>
              <a:rPr lang="sl-SI" sz="1400" b="1" dirty="0" smtClean="0">
                <a:solidFill>
                  <a:srgbClr val="006600"/>
                </a:solidFill>
              </a:rPr>
              <a:t>5</a:t>
            </a:r>
            <a:r>
              <a:rPr lang="sl-SI" sz="1400" b="1" dirty="0" smtClean="0">
                <a:solidFill>
                  <a:srgbClr val="006600"/>
                </a:solidFill>
                <a:latin typeface="Arial" charset="0"/>
              </a:rPr>
              <a:t>. </a:t>
            </a:r>
            <a:r>
              <a:rPr lang="sl-SI" sz="1400" b="1" dirty="0" smtClean="0">
                <a:solidFill>
                  <a:srgbClr val="006600"/>
                </a:solidFill>
              </a:rPr>
              <a:t>n</a:t>
            </a:r>
            <a:r>
              <a:rPr lang="sl-SI" sz="1400" b="1" dirty="0" smtClean="0">
                <a:solidFill>
                  <a:srgbClr val="006600"/>
                </a:solidFill>
                <a:latin typeface="Arial" charset="0"/>
              </a:rPr>
              <a:t>aloga</a:t>
            </a:r>
            <a:endParaRPr lang="sl-SI" sz="1400" b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7143768" y="4000504"/>
            <a:ext cx="1138480" cy="39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sl-SI" sz="1400" b="1" dirty="0">
                <a:solidFill>
                  <a:srgbClr val="006600"/>
                </a:solidFill>
                <a:latin typeface="Arial" charset="0"/>
              </a:rPr>
              <a:t>  </a:t>
            </a:r>
            <a:r>
              <a:rPr lang="sl-SI" sz="1400" b="1" dirty="0" smtClean="0">
                <a:solidFill>
                  <a:srgbClr val="006600"/>
                </a:solidFill>
              </a:rPr>
              <a:t>6</a:t>
            </a:r>
            <a:r>
              <a:rPr lang="sl-SI" sz="1400" b="1" dirty="0" smtClean="0">
                <a:solidFill>
                  <a:srgbClr val="006600"/>
                </a:solidFill>
                <a:latin typeface="Arial" charset="0"/>
              </a:rPr>
              <a:t>. </a:t>
            </a:r>
            <a:r>
              <a:rPr lang="sl-SI" sz="1400" b="1" dirty="0" smtClean="0">
                <a:solidFill>
                  <a:srgbClr val="006600"/>
                </a:solidFill>
              </a:rPr>
              <a:t>n</a:t>
            </a:r>
            <a:r>
              <a:rPr lang="sl-SI" sz="1400" b="1" dirty="0" smtClean="0">
                <a:solidFill>
                  <a:srgbClr val="006600"/>
                </a:solidFill>
                <a:latin typeface="Arial" charset="0"/>
              </a:rPr>
              <a:t>aloga</a:t>
            </a:r>
            <a:endParaRPr lang="sl-SI" sz="1400" b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1142984"/>
            <a:ext cx="2786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Pričakujemo, da učenec A na 2. do 6. nalogo ne bo odgovoril pravilno in da je tudi zelo malo verjetno, da bo odgovoril pravilno na 1. nalogo. </a:t>
            </a:r>
            <a:endParaRPr lang="sl-SI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3000364" y="1000108"/>
            <a:ext cx="3071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Pričakujemo, da bo učenec B pravilno odgovoril na 1. do 3. nalogo, manj verjetno bo odgovoril pravilno na 4. nalogo, na 5. in 6. nalogo pa najverjetneje ne bo odgovoril pravilno.</a:t>
            </a:r>
            <a:endParaRPr lang="sl-SI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6643702" y="1142984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Pričakujemo, da bo učenec C pravilno odgovoril na 1. do 5. nalogo in verjetno tudi na 6. nalogo.</a:t>
            </a:r>
            <a:endParaRPr lang="sl-SI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/>
          <p:cNvSpPr/>
          <p:nvPr/>
        </p:nvSpPr>
        <p:spPr>
          <a:xfrm>
            <a:off x="1475656" y="3212976"/>
            <a:ext cx="1152128" cy="36004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3" name="Rectangle 112"/>
          <p:cNvSpPr/>
          <p:nvPr/>
        </p:nvSpPr>
        <p:spPr>
          <a:xfrm>
            <a:off x="2627784" y="3212976"/>
            <a:ext cx="1152128" cy="360040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4" name="Rectangle 113"/>
          <p:cNvSpPr/>
          <p:nvPr/>
        </p:nvSpPr>
        <p:spPr>
          <a:xfrm>
            <a:off x="3779912" y="3212976"/>
            <a:ext cx="1152128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5" name="Rectangle 114"/>
          <p:cNvSpPr/>
          <p:nvPr/>
        </p:nvSpPr>
        <p:spPr>
          <a:xfrm>
            <a:off x="4932040" y="3212976"/>
            <a:ext cx="1152128" cy="36004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6" name="Rectangle 115"/>
          <p:cNvSpPr/>
          <p:nvPr/>
        </p:nvSpPr>
        <p:spPr>
          <a:xfrm>
            <a:off x="6084168" y="3212976"/>
            <a:ext cx="1152128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7" name="Rectangle 116"/>
          <p:cNvSpPr/>
          <p:nvPr/>
        </p:nvSpPr>
        <p:spPr>
          <a:xfrm>
            <a:off x="7236296" y="3212976"/>
            <a:ext cx="1152128" cy="36004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1" name="Rectangle 110"/>
          <p:cNvSpPr/>
          <p:nvPr/>
        </p:nvSpPr>
        <p:spPr>
          <a:xfrm>
            <a:off x="323528" y="3212976"/>
            <a:ext cx="1152128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2" name="Group 7"/>
          <p:cNvGrpSpPr/>
          <p:nvPr/>
        </p:nvGrpSpPr>
        <p:grpSpPr>
          <a:xfrm>
            <a:off x="7560332" y="0"/>
            <a:ext cx="1404156" cy="1097451"/>
            <a:chOff x="7560332" y="0"/>
            <a:chExt cx="1404156" cy="1097451"/>
          </a:xfrm>
        </p:grpSpPr>
        <p:sp>
          <p:nvSpPr>
            <p:cNvPr id="91" name="Rectangle 90"/>
            <p:cNvSpPr/>
            <p:nvPr/>
          </p:nvSpPr>
          <p:spPr>
            <a:xfrm rot="19917839">
              <a:off x="8568444" y="620688"/>
              <a:ext cx="360040" cy="39604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92" name="Rectangle 91"/>
            <p:cNvSpPr/>
            <p:nvPr/>
          </p:nvSpPr>
          <p:spPr>
            <a:xfrm rot="2750389">
              <a:off x="8100392" y="368660"/>
              <a:ext cx="360040" cy="396044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632340" y="116632"/>
              <a:ext cx="360040" cy="3960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98" name="TextBox 97"/>
            <p:cNvSpPr txBox="1"/>
            <p:nvPr/>
          </p:nvSpPr>
          <p:spPr>
            <a:xfrm rot="20639895">
              <a:off x="8532440" y="512676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FF00"/>
                  </a:solidFill>
                </a:rPr>
                <a:t>C</a:t>
              </a:r>
              <a:endParaRPr lang="sl-SI" sz="3200" b="1" dirty="0">
                <a:solidFill>
                  <a:srgbClr val="FFFF00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560332" y="0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6600"/>
                  </a:solidFill>
                </a:rPr>
                <a:t>A</a:t>
              </a:r>
              <a:endParaRPr lang="sl-SI" sz="3200" b="1" dirty="0">
                <a:solidFill>
                  <a:srgbClr val="FF6600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 rot="2253938">
              <a:off x="8064388" y="260648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FFC000"/>
                  </a:solidFill>
                </a:rPr>
                <a:t>B</a:t>
              </a:r>
              <a:endParaRPr lang="sl-SI" sz="32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E46A3-68BA-4EE7-B42E-1A9E98BA0E95}" type="slidenum">
              <a:rPr lang="sl-SI" smtClean="0"/>
              <a:pPr>
                <a:defRPr/>
              </a:pPr>
              <a:t>9</a:t>
            </a:fld>
            <a:endParaRPr lang="sl-SI" dirty="0"/>
          </a:p>
        </p:txBody>
      </p:sp>
      <p:sp>
        <p:nvSpPr>
          <p:cNvPr id="42" name="TextBox 41"/>
          <p:cNvSpPr txBox="1"/>
          <p:nvPr/>
        </p:nvSpPr>
        <p:spPr>
          <a:xfrm>
            <a:off x="8286776" y="3500438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Lestvica dosežkov</a:t>
            </a:r>
            <a:endParaRPr lang="sl-SI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428596" y="3286124"/>
            <a:ext cx="111906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l-SI" sz="1200" b="1" dirty="0" smtClean="0"/>
              <a:t>pod 1. ravnjo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714480" y="3286124"/>
            <a:ext cx="85725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l-SI" sz="1200" b="1" dirty="0" smtClean="0"/>
              <a:t>1. raven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857488" y="3286124"/>
            <a:ext cx="92869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l-SI" sz="1200" b="1" dirty="0" smtClean="0">
                <a:solidFill>
                  <a:srgbClr val="002060"/>
                </a:solidFill>
              </a:rPr>
              <a:t>2. raven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000496" y="3286124"/>
            <a:ext cx="92869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l-SI" sz="1200" b="1" dirty="0" smtClean="0">
                <a:solidFill>
                  <a:srgbClr val="002060"/>
                </a:solidFill>
              </a:rPr>
              <a:t>3. raven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072066" y="3286124"/>
            <a:ext cx="92869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l-SI" sz="1200" b="1" dirty="0" smtClean="0">
                <a:solidFill>
                  <a:srgbClr val="002060"/>
                </a:solidFill>
              </a:rPr>
              <a:t> 4. raven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286512" y="3286124"/>
            <a:ext cx="92869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l-SI" sz="1200" b="1" dirty="0" smtClean="0">
                <a:solidFill>
                  <a:srgbClr val="002060"/>
                </a:solidFill>
              </a:rPr>
              <a:t> 5. raven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429520" y="3286124"/>
            <a:ext cx="92869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l-SI" sz="1200" b="1" dirty="0" smtClean="0">
                <a:solidFill>
                  <a:srgbClr val="002060"/>
                </a:solidFill>
              </a:rPr>
              <a:t> 6. raven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rot="16200000" flipV="1">
            <a:off x="1379971" y="3679479"/>
            <a:ext cx="216000" cy="7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6200000" flipV="1">
            <a:off x="2535571" y="3679479"/>
            <a:ext cx="216000" cy="7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6200000" flipV="1">
            <a:off x="3687571" y="3679479"/>
            <a:ext cx="216000" cy="7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6200000" flipV="1">
            <a:off x="4839571" y="3679479"/>
            <a:ext cx="216000" cy="7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16200000" flipV="1">
            <a:off x="5991571" y="3679479"/>
            <a:ext cx="216000" cy="7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16200000" flipV="1">
            <a:off x="7147171" y="3679479"/>
            <a:ext cx="216000" cy="7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214414" y="3714752"/>
            <a:ext cx="785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 smtClean="0"/>
              <a:t>334,9 točke</a:t>
            </a:r>
            <a:endParaRPr lang="sl-SI" sz="1100" dirty="0"/>
          </a:p>
        </p:txBody>
      </p:sp>
      <p:sp>
        <p:nvSpPr>
          <p:cNvPr id="66" name="TextBox 65"/>
          <p:cNvSpPr txBox="1"/>
          <p:nvPr/>
        </p:nvSpPr>
        <p:spPr>
          <a:xfrm>
            <a:off x="2357422" y="3714752"/>
            <a:ext cx="785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 smtClean="0"/>
              <a:t>409,5 točke</a:t>
            </a:r>
            <a:endParaRPr lang="sl-SI" sz="1100" dirty="0"/>
          </a:p>
        </p:txBody>
      </p:sp>
      <p:sp>
        <p:nvSpPr>
          <p:cNvPr id="67" name="TextBox 66"/>
          <p:cNvSpPr txBox="1"/>
          <p:nvPr/>
        </p:nvSpPr>
        <p:spPr>
          <a:xfrm>
            <a:off x="3500430" y="3714752"/>
            <a:ext cx="785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 smtClean="0"/>
              <a:t>484,1 točke</a:t>
            </a:r>
            <a:endParaRPr lang="sl-SI" sz="1100" dirty="0"/>
          </a:p>
        </p:txBody>
      </p:sp>
      <p:sp>
        <p:nvSpPr>
          <p:cNvPr id="68" name="TextBox 67"/>
          <p:cNvSpPr txBox="1"/>
          <p:nvPr/>
        </p:nvSpPr>
        <p:spPr>
          <a:xfrm>
            <a:off x="4643438" y="3714752"/>
            <a:ext cx="785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 smtClean="0"/>
              <a:t>558,7 točke</a:t>
            </a:r>
            <a:endParaRPr lang="sl-SI" sz="1100" dirty="0"/>
          </a:p>
        </p:txBody>
      </p:sp>
      <p:sp>
        <p:nvSpPr>
          <p:cNvPr id="69" name="TextBox 68"/>
          <p:cNvSpPr txBox="1"/>
          <p:nvPr/>
        </p:nvSpPr>
        <p:spPr>
          <a:xfrm>
            <a:off x="5786446" y="3714752"/>
            <a:ext cx="785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 smtClean="0"/>
              <a:t>633,3 točke</a:t>
            </a:r>
            <a:endParaRPr lang="sl-SI" sz="1100" dirty="0"/>
          </a:p>
        </p:txBody>
      </p:sp>
      <p:sp>
        <p:nvSpPr>
          <p:cNvPr id="70" name="TextBox 69"/>
          <p:cNvSpPr txBox="1"/>
          <p:nvPr/>
        </p:nvSpPr>
        <p:spPr>
          <a:xfrm>
            <a:off x="6929454" y="3714752"/>
            <a:ext cx="785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 smtClean="0"/>
              <a:t>707,9 točke</a:t>
            </a:r>
            <a:endParaRPr lang="sl-SI" sz="1100" dirty="0"/>
          </a:p>
        </p:txBody>
      </p:sp>
      <p:cxnSp>
        <p:nvCxnSpPr>
          <p:cNvPr id="78" name="Straight Arrow Connector 77"/>
          <p:cNvCxnSpPr/>
          <p:nvPr/>
        </p:nvCxnSpPr>
        <p:spPr>
          <a:xfrm rot="16200000" flipV="1">
            <a:off x="7322363" y="3821909"/>
            <a:ext cx="1571636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7643802" y="5143512"/>
            <a:ext cx="1500198" cy="71438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>
                <a:solidFill>
                  <a:schemeClr val="accent4">
                    <a:lumMod val="25000"/>
                  </a:schemeClr>
                </a:solidFill>
                <a:latin typeface="Arial Narrow" pitchFamily="34" charset="0"/>
              </a:rPr>
              <a:t>KISLI DEŽ</a:t>
            </a:r>
          </a:p>
          <a:p>
            <a:pPr algn="ctr"/>
            <a:r>
              <a:rPr lang="sl-SI" sz="1200" dirty="0" smtClean="0">
                <a:solidFill>
                  <a:schemeClr val="accent4">
                    <a:lumMod val="25000"/>
                  </a:schemeClr>
                </a:solidFill>
                <a:latin typeface="Arial Narrow" pitchFamily="34" charset="0"/>
              </a:rPr>
              <a:t>5.2 vprašanje (717)</a:t>
            </a:r>
          </a:p>
          <a:p>
            <a:pPr algn="ctr"/>
            <a:r>
              <a:rPr lang="sl-SI" sz="1200" dirty="0" smtClean="0">
                <a:solidFill>
                  <a:schemeClr val="accent4">
                    <a:lumMod val="25000"/>
                  </a:schemeClr>
                </a:solidFill>
                <a:latin typeface="Arial Narrow" pitchFamily="34" charset="0"/>
              </a:rPr>
              <a:t>(pravilen odgovor)</a:t>
            </a:r>
            <a:endParaRPr lang="sl-SI" sz="1200" dirty="0">
              <a:solidFill>
                <a:schemeClr val="accent4">
                  <a:lumMod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85786" y="1285860"/>
            <a:ext cx="1643074" cy="785818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>
                <a:latin typeface="Arial Narrow" pitchFamily="34" charset="0"/>
              </a:rPr>
              <a:t>GENSKO SPREMENJENA HRANA</a:t>
            </a:r>
          </a:p>
          <a:p>
            <a:pPr algn="ctr"/>
            <a:r>
              <a:rPr lang="sl-SI" sz="1200" dirty="0" smtClean="0">
                <a:latin typeface="Arial Narrow" pitchFamily="34" charset="0"/>
              </a:rPr>
              <a:t>3. vprašanje (421)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643570" y="928670"/>
            <a:ext cx="1357322" cy="857256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latin typeface="Arial Narrow" pitchFamily="34" charset="0"/>
              </a:rPr>
              <a:t>ZAŠČITA PRED SONCEM</a:t>
            </a:r>
          </a:p>
          <a:p>
            <a:pPr algn="ctr"/>
            <a:r>
              <a:rPr lang="sv-SE" sz="1200" dirty="0" smtClean="0">
                <a:latin typeface="Arial Narrow" pitchFamily="34" charset="0"/>
              </a:rPr>
              <a:t>4. vprašanje (574)</a:t>
            </a:r>
          </a:p>
          <a:p>
            <a:pPr algn="ctr"/>
            <a:r>
              <a:rPr lang="sv-SE" sz="1200" dirty="0" smtClean="0">
                <a:latin typeface="Arial Narrow" pitchFamily="34" charset="0"/>
              </a:rPr>
              <a:t>2. vprašanje (588)</a:t>
            </a:r>
          </a:p>
        </p:txBody>
      </p:sp>
      <p:sp>
        <p:nvSpPr>
          <p:cNvPr id="85" name="Rectangle 84"/>
          <p:cNvSpPr/>
          <p:nvPr/>
        </p:nvSpPr>
        <p:spPr>
          <a:xfrm>
            <a:off x="5072066" y="2071678"/>
            <a:ext cx="1214446" cy="571504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>
                <a:latin typeface="Arial Narrow" pitchFamily="34" charset="0"/>
              </a:rPr>
              <a:t>OBLAČILA</a:t>
            </a:r>
          </a:p>
          <a:p>
            <a:pPr algn="ctr"/>
            <a:r>
              <a:rPr lang="sl-SI" sz="1200" dirty="0" smtClean="0">
                <a:latin typeface="Arial Narrow" pitchFamily="34" charset="0"/>
              </a:rPr>
              <a:t>1. vprašanje (567)</a:t>
            </a:r>
          </a:p>
        </p:txBody>
      </p:sp>
      <p:sp>
        <p:nvSpPr>
          <p:cNvPr id="86" name="Rectangle 85"/>
          <p:cNvSpPr/>
          <p:nvPr/>
        </p:nvSpPr>
        <p:spPr>
          <a:xfrm>
            <a:off x="4143372" y="857232"/>
            <a:ext cx="1357322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>
                <a:solidFill>
                  <a:schemeClr val="accent4">
                    <a:lumMod val="25000"/>
                  </a:schemeClr>
                </a:solidFill>
                <a:latin typeface="Arial Narrow" pitchFamily="34" charset="0"/>
              </a:rPr>
              <a:t>KISLI DEŽ</a:t>
            </a:r>
          </a:p>
          <a:p>
            <a:pPr algn="ctr"/>
            <a:r>
              <a:rPr lang="sl-SI" sz="1200" dirty="0" smtClean="0">
                <a:solidFill>
                  <a:schemeClr val="accent4">
                    <a:lumMod val="25000"/>
                  </a:schemeClr>
                </a:solidFill>
                <a:latin typeface="Arial Narrow" pitchFamily="34" charset="0"/>
              </a:rPr>
              <a:t>5.1 vprašanje (513)</a:t>
            </a:r>
          </a:p>
          <a:p>
            <a:pPr algn="ctr"/>
            <a:r>
              <a:rPr lang="sl-SI" sz="1200" dirty="0" smtClean="0">
                <a:solidFill>
                  <a:schemeClr val="accent4">
                    <a:lumMod val="25000"/>
                  </a:schemeClr>
                </a:solidFill>
                <a:latin typeface="Arial Narrow" pitchFamily="34" charset="0"/>
              </a:rPr>
              <a:t>(delni odgovor)</a:t>
            </a:r>
          </a:p>
        </p:txBody>
      </p:sp>
      <p:sp>
        <p:nvSpPr>
          <p:cNvPr id="87" name="Rectangle 86"/>
          <p:cNvSpPr/>
          <p:nvPr/>
        </p:nvSpPr>
        <p:spPr>
          <a:xfrm>
            <a:off x="2428860" y="2000240"/>
            <a:ext cx="1214446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>
                <a:solidFill>
                  <a:schemeClr val="accent4">
                    <a:lumMod val="25000"/>
                  </a:schemeClr>
                </a:solidFill>
                <a:latin typeface="Arial Narrow" pitchFamily="34" charset="0"/>
              </a:rPr>
              <a:t>ZAŠČITA PRED SONCEM</a:t>
            </a:r>
          </a:p>
          <a:p>
            <a:pPr algn="ctr"/>
            <a:r>
              <a:rPr lang="sl-SI" sz="1200" dirty="0" smtClean="0">
                <a:solidFill>
                  <a:schemeClr val="accent4">
                    <a:lumMod val="25000"/>
                  </a:schemeClr>
                </a:solidFill>
                <a:latin typeface="Arial Narrow" pitchFamily="34" charset="0"/>
              </a:rPr>
              <a:t>3. vprašanje (499)</a:t>
            </a:r>
          </a:p>
        </p:txBody>
      </p:sp>
      <p:sp>
        <p:nvSpPr>
          <p:cNvPr id="88" name="Rectangle 87"/>
          <p:cNvSpPr/>
          <p:nvPr/>
        </p:nvSpPr>
        <p:spPr>
          <a:xfrm>
            <a:off x="2786050" y="6072206"/>
            <a:ext cx="1357322" cy="642942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>
                <a:latin typeface="Arial Narrow" pitchFamily="34" charset="0"/>
              </a:rPr>
              <a:t>VELIKI KANJON</a:t>
            </a:r>
          </a:p>
          <a:p>
            <a:pPr algn="ctr"/>
            <a:r>
              <a:rPr lang="sl-SI" sz="1200" dirty="0" smtClean="0">
                <a:latin typeface="Arial Narrow" pitchFamily="34" charset="0"/>
              </a:rPr>
              <a:t>7. vprašanje (458)</a:t>
            </a:r>
          </a:p>
        </p:txBody>
      </p:sp>
      <p:sp>
        <p:nvSpPr>
          <p:cNvPr id="89" name="Rectangle 88"/>
          <p:cNvSpPr/>
          <p:nvPr/>
        </p:nvSpPr>
        <p:spPr>
          <a:xfrm>
            <a:off x="7000892" y="4143380"/>
            <a:ext cx="1214446" cy="92869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>
                <a:solidFill>
                  <a:schemeClr val="accent4">
                    <a:lumMod val="25000"/>
                  </a:schemeClr>
                </a:solidFill>
                <a:latin typeface="Arial Narrow" pitchFamily="34" charset="0"/>
              </a:rPr>
              <a:t>UČINEK TOPLE GREDE</a:t>
            </a:r>
          </a:p>
          <a:p>
            <a:pPr algn="ctr"/>
            <a:r>
              <a:rPr lang="sl-SI" sz="1200" dirty="0" smtClean="0">
                <a:solidFill>
                  <a:schemeClr val="accent4">
                    <a:lumMod val="25000"/>
                  </a:schemeClr>
                </a:solidFill>
                <a:latin typeface="Arial Narrow" pitchFamily="34" charset="0"/>
              </a:rPr>
              <a:t>5. vprašanje (709)</a:t>
            </a:r>
          </a:p>
          <a:p>
            <a:pPr algn="ctr"/>
            <a:r>
              <a:rPr lang="sl-SI" sz="1200" dirty="0" smtClean="0">
                <a:solidFill>
                  <a:schemeClr val="accent4">
                    <a:lumMod val="25000"/>
                  </a:schemeClr>
                </a:solidFill>
                <a:latin typeface="Arial Narrow" pitchFamily="34" charset="0"/>
              </a:rPr>
              <a:t>(pravilen odgovor)</a:t>
            </a:r>
          </a:p>
        </p:txBody>
      </p:sp>
      <p:sp>
        <p:nvSpPr>
          <p:cNvPr id="90" name="Rectangle 89"/>
          <p:cNvSpPr/>
          <p:nvPr/>
        </p:nvSpPr>
        <p:spPr>
          <a:xfrm>
            <a:off x="2786050" y="1000108"/>
            <a:ext cx="1214446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>
                <a:solidFill>
                  <a:schemeClr val="accent4">
                    <a:lumMod val="25000"/>
                  </a:schemeClr>
                </a:solidFill>
                <a:latin typeface="Arial Narrow" pitchFamily="34" charset="0"/>
              </a:rPr>
              <a:t>KISLI DEŽ</a:t>
            </a:r>
          </a:p>
          <a:p>
            <a:pPr algn="ctr"/>
            <a:r>
              <a:rPr lang="sl-SI" sz="1200" dirty="0" smtClean="0">
                <a:solidFill>
                  <a:schemeClr val="accent4">
                    <a:lumMod val="25000"/>
                  </a:schemeClr>
                </a:solidFill>
                <a:latin typeface="Arial Narrow" pitchFamily="34" charset="0"/>
              </a:rPr>
              <a:t>2. vprašanje (506)</a:t>
            </a:r>
          </a:p>
        </p:txBody>
      </p:sp>
      <p:sp>
        <p:nvSpPr>
          <p:cNvPr id="93" name="Rectangle 92"/>
          <p:cNvSpPr/>
          <p:nvPr/>
        </p:nvSpPr>
        <p:spPr>
          <a:xfrm>
            <a:off x="4500562" y="4643446"/>
            <a:ext cx="1214446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>
                <a:solidFill>
                  <a:schemeClr val="accent4">
                    <a:lumMod val="25000"/>
                  </a:schemeClr>
                </a:solidFill>
                <a:latin typeface="Arial Narrow" pitchFamily="34" charset="0"/>
              </a:rPr>
              <a:t>TELOVADBA</a:t>
            </a:r>
          </a:p>
          <a:p>
            <a:pPr algn="ctr"/>
            <a:r>
              <a:rPr lang="sl-SI" sz="1200" dirty="0" smtClean="0">
                <a:solidFill>
                  <a:schemeClr val="accent4">
                    <a:lumMod val="25000"/>
                  </a:schemeClr>
                </a:solidFill>
                <a:latin typeface="Arial Narrow" pitchFamily="34" charset="0"/>
              </a:rPr>
              <a:t>1. vprašanje (545)</a:t>
            </a:r>
          </a:p>
        </p:txBody>
      </p:sp>
      <p:sp>
        <p:nvSpPr>
          <p:cNvPr id="94" name="Rectangle 93"/>
          <p:cNvSpPr/>
          <p:nvPr/>
        </p:nvSpPr>
        <p:spPr>
          <a:xfrm>
            <a:off x="5715008" y="4214818"/>
            <a:ext cx="1214446" cy="57148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>
                <a:latin typeface="Arial Narrow" pitchFamily="34" charset="0"/>
              </a:rPr>
              <a:t>TELOVADBA</a:t>
            </a:r>
          </a:p>
          <a:p>
            <a:pPr algn="ctr"/>
            <a:r>
              <a:rPr lang="sl-SI" sz="1200" dirty="0" smtClean="0">
                <a:latin typeface="Arial Narrow" pitchFamily="34" charset="0"/>
              </a:rPr>
              <a:t>5. vprašanje (583)</a:t>
            </a:r>
          </a:p>
        </p:txBody>
      </p:sp>
      <p:sp>
        <p:nvSpPr>
          <p:cNvPr id="96" name="Rectangle 95"/>
          <p:cNvSpPr/>
          <p:nvPr/>
        </p:nvSpPr>
        <p:spPr>
          <a:xfrm>
            <a:off x="3214678" y="4429132"/>
            <a:ext cx="1214446" cy="642942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>
                <a:latin typeface="Arial Narrow" pitchFamily="34" charset="0"/>
              </a:rPr>
              <a:t>KISLI DEŽ</a:t>
            </a:r>
          </a:p>
          <a:p>
            <a:pPr algn="ctr"/>
            <a:r>
              <a:rPr lang="sl-SI" sz="1200" dirty="0" smtClean="0">
                <a:latin typeface="Arial Narrow" pitchFamily="34" charset="0"/>
              </a:rPr>
              <a:t>3. vprašanje (460)</a:t>
            </a:r>
          </a:p>
        </p:txBody>
      </p:sp>
      <p:sp>
        <p:nvSpPr>
          <p:cNvPr id="97" name="Rectangle 96"/>
          <p:cNvSpPr/>
          <p:nvPr/>
        </p:nvSpPr>
        <p:spPr>
          <a:xfrm>
            <a:off x="4214810" y="5500702"/>
            <a:ext cx="1428760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>
                <a:solidFill>
                  <a:schemeClr val="accent4">
                    <a:lumMod val="25000"/>
                  </a:schemeClr>
                </a:solidFill>
                <a:latin typeface="Arial Narrow" pitchFamily="34" charset="0"/>
              </a:rPr>
              <a:t>UČINEK TOPLE GREDE</a:t>
            </a:r>
          </a:p>
          <a:p>
            <a:pPr algn="ctr"/>
            <a:r>
              <a:rPr lang="sl-SI" sz="1200" dirty="0" smtClean="0">
                <a:solidFill>
                  <a:schemeClr val="accent4">
                    <a:lumMod val="25000"/>
                  </a:schemeClr>
                </a:solidFill>
                <a:latin typeface="Arial Narrow" pitchFamily="34" charset="0"/>
              </a:rPr>
              <a:t>3. vprašanje (529)</a:t>
            </a:r>
          </a:p>
        </p:txBody>
      </p:sp>
      <p:sp>
        <p:nvSpPr>
          <p:cNvPr id="99" name="Rectangle 98"/>
          <p:cNvSpPr/>
          <p:nvPr/>
        </p:nvSpPr>
        <p:spPr>
          <a:xfrm>
            <a:off x="5715008" y="5143512"/>
            <a:ext cx="1285884" cy="857256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>
                <a:latin typeface="Arial Narrow" pitchFamily="34" charset="0"/>
              </a:rPr>
              <a:t>UČINEK TOPLE GREDE</a:t>
            </a:r>
          </a:p>
          <a:p>
            <a:pPr algn="ctr"/>
            <a:r>
              <a:rPr lang="sl-SI" sz="1200" dirty="0" smtClean="0">
                <a:latin typeface="Arial Narrow" pitchFamily="34" charset="0"/>
              </a:rPr>
              <a:t>4.1 vprašanje (568)</a:t>
            </a:r>
          </a:p>
          <a:p>
            <a:pPr algn="ctr"/>
            <a:r>
              <a:rPr lang="sl-SI" sz="1200" dirty="0" smtClean="0">
                <a:latin typeface="Arial Narrow" pitchFamily="34" charset="0"/>
              </a:rPr>
              <a:t>(delni odgovor)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7143768" y="714356"/>
            <a:ext cx="1357354" cy="1214446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>
                <a:latin typeface="Arial Narrow" pitchFamily="34" charset="0"/>
              </a:rPr>
              <a:t>ZAŠČITA PRED SONCEM</a:t>
            </a:r>
          </a:p>
          <a:p>
            <a:pPr algn="ctr"/>
            <a:r>
              <a:rPr lang="sl-SI" sz="1200" dirty="0" smtClean="0">
                <a:latin typeface="Arial Narrow" pitchFamily="34" charset="0"/>
              </a:rPr>
              <a:t>5.2 vprašanje (629)</a:t>
            </a:r>
          </a:p>
          <a:p>
            <a:pPr algn="ctr"/>
            <a:r>
              <a:rPr lang="sl-SI" sz="1200" dirty="0" smtClean="0">
                <a:latin typeface="Arial Narrow" pitchFamily="34" charset="0"/>
              </a:rPr>
              <a:t>(pravilen odgovor)</a:t>
            </a:r>
          </a:p>
          <a:p>
            <a:pPr algn="ctr"/>
            <a:r>
              <a:rPr lang="sl-SI" sz="1200" dirty="0" smtClean="0">
                <a:latin typeface="Arial Narrow" pitchFamily="34" charset="0"/>
              </a:rPr>
              <a:t>5.1 vprašanje (616)</a:t>
            </a:r>
          </a:p>
          <a:p>
            <a:pPr algn="ctr"/>
            <a:r>
              <a:rPr lang="sl-SI" sz="1200" dirty="0" smtClean="0">
                <a:latin typeface="Arial Narrow" pitchFamily="34" charset="0"/>
              </a:rPr>
              <a:t>(delni odgovor)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7429520" y="2143116"/>
            <a:ext cx="1357322" cy="819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>
                <a:solidFill>
                  <a:schemeClr val="accent4">
                    <a:lumMod val="25000"/>
                  </a:schemeClr>
                </a:solidFill>
                <a:latin typeface="Arial Narrow" pitchFamily="34" charset="0"/>
              </a:rPr>
              <a:t>UČINEK TOPLE GREDE</a:t>
            </a:r>
          </a:p>
          <a:p>
            <a:pPr algn="ctr"/>
            <a:r>
              <a:rPr lang="sl-SI" sz="1200" dirty="0" smtClean="0">
                <a:solidFill>
                  <a:schemeClr val="accent4">
                    <a:lumMod val="25000"/>
                  </a:schemeClr>
                </a:solidFill>
                <a:latin typeface="Arial Narrow" pitchFamily="34" charset="0"/>
              </a:rPr>
              <a:t>4.2 vprašanje (659)</a:t>
            </a:r>
          </a:p>
          <a:p>
            <a:pPr algn="ctr"/>
            <a:r>
              <a:rPr lang="sl-SI" sz="1200" dirty="0" smtClean="0">
                <a:solidFill>
                  <a:schemeClr val="accent4">
                    <a:lumMod val="25000"/>
                  </a:schemeClr>
                </a:solidFill>
                <a:latin typeface="Arial Narrow" pitchFamily="34" charset="0"/>
              </a:rPr>
              <a:t>(pravilen odgovor)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1285852" y="5500702"/>
            <a:ext cx="1214446" cy="64294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>
                <a:latin typeface="Arial Narrow" pitchFamily="34" charset="0"/>
              </a:rPr>
              <a:t>OBLAČILA</a:t>
            </a:r>
          </a:p>
          <a:p>
            <a:pPr algn="ctr"/>
            <a:r>
              <a:rPr lang="sl-SI" sz="1200" dirty="0" smtClean="0">
                <a:latin typeface="Arial Narrow" pitchFamily="34" charset="0"/>
              </a:rPr>
              <a:t>2. vprašanje (399)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857224" y="4500570"/>
            <a:ext cx="1214414" cy="64294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>
                <a:latin typeface="Arial Narrow" pitchFamily="34" charset="0"/>
              </a:rPr>
              <a:t>TELOVADBA</a:t>
            </a:r>
          </a:p>
          <a:p>
            <a:pPr algn="ctr"/>
            <a:r>
              <a:rPr lang="sl-SI" sz="1200" dirty="0" smtClean="0">
                <a:latin typeface="Arial Narrow" pitchFamily="34" charset="0"/>
              </a:rPr>
              <a:t>3. vprašanje (386)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928662" y="2143116"/>
            <a:ext cx="1214446" cy="642942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>
                <a:latin typeface="Arial Narrow" pitchFamily="34" charset="0"/>
              </a:rPr>
              <a:t>VELIKI KANJON</a:t>
            </a:r>
          </a:p>
          <a:p>
            <a:pPr algn="ctr"/>
            <a:r>
              <a:rPr lang="sl-SI" sz="1200" dirty="0" smtClean="0">
                <a:latin typeface="Arial Narrow" pitchFamily="34" charset="0"/>
              </a:rPr>
              <a:t>5. vprašanje (411)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1500166" y="571480"/>
            <a:ext cx="1357322" cy="642942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>
                <a:latin typeface="Arial Narrow" pitchFamily="34" charset="0"/>
              </a:rPr>
              <a:t>MARY MONTAGU</a:t>
            </a:r>
          </a:p>
          <a:p>
            <a:pPr algn="ctr"/>
            <a:r>
              <a:rPr lang="sl-SI" sz="1200" dirty="0" smtClean="0">
                <a:latin typeface="Arial Narrow" pitchFamily="34" charset="0"/>
              </a:rPr>
              <a:t>2. vprašanje (436)</a:t>
            </a:r>
          </a:p>
          <a:p>
            <a:pPr algn="ctr"/>
            <a:r>
              <a:rPr lang="sl-SI" sz="1200" dirty="0" smtClean="0">
                <a:latin typeface="Arial Narrow" pitchFamily="34" charset="0"/>
              </a:rPr>
              <a:t>3. vprašanje (431)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2643174" y="5214950"/>
            <a:ext cx="1214446" cy="642942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>
                <a:latin typeface="Arial Narrow" pitchFamily="34" charset="0"/>
              </a:rPr>
              <a:t>VELIKI KANJON</a:t>
            </a:r>
          </a:p>
          <a:p>
            <a:pPr algn="ctr"/>
            <a:r>
              <a:rPr lang="sl-SI" sz="1200" dirty="0" smtClean="0">
                <a:latin typeface="Arial Narrow" pitchFamily="34" charset="0"/>
              </a:rPr>
              <a:t>3. vprašanje (451)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3714744" y="1714488"/>
            <a:ext cx="1285884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>
                <a:solidFill>
                  <a:schemeClr val="accent4">
                    <a:lumMod val="25000"/>
                  </a:schemeClr>
                </a:solidFill>
                <a:latin typeface="Arial Narrow" pitchFamily="34" charset="0"/>
              </a:rPr>
              <a:t>MARY MONTAGU</a:t>
            </a:r>
          </a:p>
          <a:p>
            <a:pPr algn="ctr"/>
            <a:r>
              <a:rPr lang="sl-SI" sz="1200" dirty="0" smtClean="0">
                <a:solidFill>
                  <a:schemeClr val="accent4">
                    <a:lumMod val="25000"/>
                  </a:schemeClr>
                </a:solidFill>
                <a:latin typeface="Arial Narrow" pitchFamily="34" charset="0"/>
              </a:rPr>
              <a:t>4. vprašanje (507)</a:t>
            </a:r>
          </a:p>
        </p:txBody>
      </p:sp>
      <p:cxnSp>
        <p:nvCxnSpPr>
          <p:cNvPr id="145" name="Straight Arrow Connector 144"/>
          <p:cNvCxnSpPr/>
          <p:nvPr/>
        </p:nvCxnSpPr>
        <p:spPr>
          <a:xfrm rot="16200000" flipV="1">
            <a:off x="7143768" y="3714752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rot="10800000" flipV="1">
            <a:off x="6643702" y="2928934"/>
            <a:ext cx="100013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rot="5400000">
            <a:off x="5429256" y="1928802"/>
            <a:ext cx="1428760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94" idx="0"/>
          </p:cNvCxnSpPr>
          <p:nvPr/>
        </p:nvCxnSpPr>
        <p:spPr>
          <a:xfrm rot="16200000" flipV="1">
            <a:off x="5590786" y="3483372"/>
            <a:ext cx="642148" cy="8207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 flipH="1">
            <a:off x="5904148" y="1916832"/>
            <a:ext cx="1224136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 rot="5400000">
            <a:off x="6000760" y="1928802"/>
            <a:ext cx="1285884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 rot="5400000">
            <a:off x="5250661" y="1893083"/>
            <a:ext cx="1428760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85" idx="2"/>
          </p:cNvCxnSpPr>
          <p:nvPr/>
        </p:nvCxnSpPr>
        <p:spPr>
          <a:xfrm rot="5400000">
            <a:off x="5161363" y="2696762"/>
            <a:ext cx="571506" cy="464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 rot="16200000" flipV="1">
            <a:off x="4536281" y="3893347"/>
            <a:ext cx="107157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rot="16200000" flipV="1">
            <a:off x="4786314" y="4000504"/>
            <a:ext cx="157163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rot="5400000" flipH="1" flipV="1">
            <a:off x="3749669" y="4536289"/>
            <a:ext cx="192962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 rot="5400000">
            <a:off x="4071934" y="1928802"/>
            <a:ext cx="164307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 rot="5400000">
            <a:off x="4071934" y="2643182"/>
            <a:ext cx="85725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/>
          <p:nvPr/>
        </p:nvCxnSpPr>
        <p:spPr>
          <a:xfrm rot="16200000" flipH="1">
            <a:off x="3178959" y="2107397"/>
            <a:ext cx="164307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>
            <a:off x="3428992" y="2643182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 rot="16200000" flipV="1">
            <a:off x="3393273" y="3821909"/>
            <a:ext cx="85725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/>
          <p:nvPr/>
        </p:nvCxnSpPr>
        <p:spPr>
          <a:xfrm rot="16200000" flipV="1">
            <a:off x="2464579" y="4679165"/>
            <a:ext cx="250033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/>
          <p:nvPr/>
        </p:nvCxnSpPr>
        <p:spPr>
          <a:xfrm rot="5400000" flipH="1" flipV="1">
            <a:off x="2464579" y="4250537"/>
            <a:ext cx="164307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 rot="16200000" flipH="1">
            <a:off x="1857356" y="1857364"/>
            <a:ext cx="200026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 rot="16200000" flipH="1">
            <a:off x="1821637" y="1821645"/>
            <a:ext cx="192882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/>
          <p:nvPr/>
        </p:nvCxnSpPr>
        <p:spPr>
          <a:xfrm rot="16200000" flipH="1">
            <a:off x="2035951" y="2250273"/>
            <a:ext cx="114300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>
            <a:off x="2000232" y="2786058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 rot="5400000" flipH="1" flipV="1">
            <a:off x="1357290" y="4357694"/>
            <a:ext cx="192882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rot="5400000" flipH="1" flipV="1">
            <a:off x="1643042" y="3786190"/>
            <a:ext cx="92869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2"/>
          <p:cNvSpPr txBox="1">
            <a:spLocks noChangeArrowheads="1"/>
          </p:cNvSpPr>
          <p:nvPr/>
        </p:nvSpPr>
        <p:spPr bwMode="auto">
          <a:xfrm>
            <a:off x="143508" y="188640"/>
            <a:ext cx="7632848" cy="74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Verjetnostni model sklepanja o </a:t>
            </a:r>
            <a:r>
              <a:rPr kumimoji="0" lang="sl-SI" sz="28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znanju           </a:t>
            </a:r>
            <a:r>
              <a:rPr kumimoji="0" lang="en-GB" sz="28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8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07504" y="609329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accent4">
                    <a:lumMod val="25000"/>
                  </a:schemeClr>
                </a:solidFill>
              </a:rPr>
              <a:t>Naravoslovne naloge PISA 2006</a:t>
            </a:r>
            <a:endParaRPr lang="sl-SI" b="1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1">
      <a:dk1>
        <a:srgbClr val="660000"/>
      </a:dk1>
      <a:lt1>
        <a:srgbClr val="FFFFFF"/>
      </a:lt1>
      <a:dk2>
        <a:srgbClr val="800000"/>
      </a:dk2>
      <a:lt2>
        <a:srgbClr val="FFFFCC"/>
      </a:lt2>
      <a:accent1>
        <a:srgbClr val="BE7960"/>
      </a:accent1>
      <a:accent2>
        <a:srgbClr val="CC6600"/>
      </a:accent2>
      <a:accent3>
        <a:srgbClr val="C0AAAA"/>
      </a:accent3>
      <a:accent4>
        <a:srgbClr val="DADADA"/>
      </a:accent4>
      <a:accent5>
        <a:srgbClr val="DBBEB6"/>
      </a:accent5>
      <a:accent6>
        <a:srgbClr val="B95C00"/>
      </a:accent6>
      <a:hlink>
        <a:srgbClr val="FFCC66"/>
      </a:hlink>
      <a:folHlink>
        <a:srgbClr val="CC33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xtured 1">
    <a:dk1>
      <a:srgbClr val="660000"/>
    </a:dk1>
    <a:lt1>
      <a:srgbClr val="FFFFFF"/>
    </a:lt1>
    <a:dk2>
      <a:srgbClr val="800000"/>
    </a:dk2>
    <a:lt2>
      <a:srgbClr val="FFFFCC"/>
    </a:lt2>
    <a:accent1>
      <a:srgbClr val="BE7960"/>
    </a:accent1>
    <a:accent2>
      <a:srgbClr val="CC6600"/>
    </a:accent2>
    <a:accent3>
      <a:srgbClr val="C0AAAA"/>
    </a:accent3>
    <a:accent4>
      <a:srgbClr val="DADADA"/>
    </a:accent4>
    <a:accent5>
      <a:srgbClr val="DBBEB6"/>
    </a:accent5>
    <a:accent6>
      <a:srgbClr val="B95C00"/>
    </a:accent6>
    <a:hlink>
      <a:srgbClr val="FFCC66"/>
    </a:hlink>
    <a:folHlink>
      <a:srgbClr val="CC3300"/>
    </a:folHlink>
  </a:clrScheme>
  <a:fontScheme name="Textured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xtured 1">
    <a:dk1>
      <a:srgbClr val="660000"/>
    </a:dk1>
    <a:lt1>
      <a:srgbClr val="FFFFFF"/>
    </a:lt1>
    <a:dk2>
      <a:srgbClr val="800000"/>
    </a:dk2>
    <a:lt2>
      <a:srgbClr val="FFFFCC"/>
    </a:lt2>
    <a:accent1>
      <a:srgbClr val="BE7960"/>
    </a:accent1>
    <a:accent2>
      <a:srgbClr val="CC6600"/>
    </a:accent2>
    <a:accent3>
      <a:srgbClr val="C0AAAA"/>
    </a:accent3>
    <a:accent4>
      <a:srgbClr val="DADADA"/>
    </a:accent4>
    <a:accent5>
      <a:srgbClr val="DBBEB6"/>
    </a:accent5>
    <a:accent6>
      <a:srgbClr val="B95C00"/>
    </a:accent6>
    <a:hlink>
      <a:srgbClr val="FFCC66"/>
    </a:hlink>
    <a:folHlink>
      <a:srgbClr val="CC3300"/>
    </a:folHlink>
  </a:clrScheme>
  <a:fontScheme name="Textured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8729</TotalTime>
  <Words>2207</Words>
  <Application>Microsoft Office PowerPoint</Application>
  <PresentationFormat>On-screen Show (4:3)</PresentationFormat>
  <Paragraphs>627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Textured</vt:lpstr>
      <vt:lpstr>Kako digitalno berejo  mladi po svetu?   PISA 2009 Electronic Reading Assessment</vt:lpstr>
      <vt:lpstr>Raziskava PISA</vt:lpstr>
      <vt:lpstr>Slide 3</vt:lpstr>
      <vt:lpstr>Raziskava PISA</vt:lpstr>
      <vt:lpstr>Raziskava PISA</vt:lpstr>
      <vt:lpstr>Raziskava PISA</vt:lpstr>
      <vt:lpstr>Raziskava PISA</vt:lpstr>
      <vt:lpstr>Verjetnostni model sklepanja o znanju            </vt:lpstr>
      <vt:lpstr>Slide 9</vt:lpstr>
      <vt:lpstr>Slide 10</vt:lpstr>
      <vt:lpstr>PISA 2009 ‘pisna’ bralna pismenost</vt:lpstr>
      <vt:lpstr>PISA 2009 ‘pisna’ bralna pismenost</vt:lpstr>
      <vt:lpstr>PISA 2009 ‘pisna’ bralna pismenost</vt:lpstr>
      <vt:lpstr>PISA 2009 ‘digitalna’ bralna pismenost</vt:lpstr>
      <vt:lpstr>PISA 2009 ‘digitalna’ bralna pismenost</vt:lpstr>
      <vt:lpstr>PISA 2009 ERA – Digitalno branje</vt:lpstr>
      <vt:lpstr>Slide 17</vt:lpstr>
      <vt:lpstr>Slide 18</vt:lpstr>
      <vt:lpstr>Slide 19</vt:lpstr>
      <vt:lpstr>Povezave med digitalnim branjem in branjem na papirju</vt:lpstr>
      <vt:lpstr>Povezave med digitalnim branjem in branjem na papirju</vt:lpstr>
      <vt:lpstr>Ozadenjski dejavniki</vt:lpstr>
      <vt:lpstr>Ozadenjski dejavniki</vt:lpstr>
      <vt:lpstr>Ozadenjski dejavniki</vt:lpstr>
      <vt:lpstr>Slide 25</vt:lpstr>
    </vt:vector>
  </TitlesOfParts>
  <Company>PEI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Metodološka priprava mednarodno primerljivih kazalnikov spremljanja razvoja vzgoje in izobraževanja v Republiki Sloveniji</dc:title>
  <dc:creator>mstraus</dc:creator>
  <cp:lastModifiedBy>Mojca Štraus</cp:lastModifiedBy>
  <cp:revision>949</cp:revision>
  <dcterms:created xsi:type="dcterms:W3CDTF">2004-03-23T13:14:35Z</dcterms:created>
  <dcterms:modified xsi:type="dcterms:W3CDTF">2012-03-21T21:32:45Z</dcterms:modified>
</cp:coreProperties>
</file>