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4" r:id="rId3"/>
    <p:sldId id="295" r:id="rId4"/>
    <p:sldId id="260" r:id="rId5"/>
    <p:sldId id="297" r:id="rId6"/>
    <p:sldId id="256" r:id="rId7"/>
    <p:sldId id="265" r:id="rId8"/>
    <p:sldId id="262" r:id="rId9"/>
    <p:sldId id="263" r:id="rId10"/>
    <p:sldId id="266" r:id="rId11"/>
    <p:sldId id="261" r:id="rId12"/>
    <p:sldId id="264" r:id="rId13"/>
    <p:sldId id="314" r:id="rId14"/>
    <p:sldId id="312" r:id="rId15"/>
    <p:sldId id="268" r:id="rId16"/>
    <p:sldId id="308" r:id="rId17"/>
    <p:sldId id="310" r:id="rId18"/>
    <p:sldId id="309" r:id="rId19"/>
    <p:sldId id="303" r:id="rId20"/>
    <p:sldId id="271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003E00"/>
    <a:srgbClr val="002A00"/>
    <a:srgbClr val="006600"/>
    <a:srgbClr val="1F9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2320" y="-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6CAF7D-15F6-4666-8075-73AB417DDD48}" type="datetimeFigureOut">
              <a:rPr lang="en-GB"/>
              <a:pPr>
                <a:defRPr/>
              </a:pPr>
              <a:t>4/12/12</a:t>
            </a:fld>
            <a:endParaRPr lang="en-GB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en-GB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8C2F27-0451-4E25-A9D7-7831A9428E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216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085614-7A1E-4568-8672-2C40DA3B7DA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 opened virtual classroom in Moodle environment for collaboration. I give my students all permission. So they can put their materials in e-classroom.  </a:t>
            </a:r>
            <a:r>
              <a:rPr lang="en-GB" smtClean="0"/>
              <a:t>Students have prepared  the questions in Word document for Dutch students and then have made the quiz in Moodle environment. 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5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DA87C-015B-490C-9E95-A3DAF5E4DF0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For the </a:t>
            </a:r>
            <a:r>
              <a:rPr lang="en-GB" smtClean="0"/>
              <a:t>evaluate</a:t>
            </a:r>
            <a:r>
              <a:rPr lang="en-US" smtClean="0"/>
              <a:t>ing </a:t>
            </a:r>
            <a:r>
              <a:rPr lang="en-GB" smtClean="0"/>
              <a:t>our work in this study cay of collaboration we have used different tools:</a:t>
            </a:r>
            <a:endParaRPr lang="sl-SI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Questionnaire in e-clasroom </a:t>
            </a:r>
            <a:r>
              <a:rPr lang="en-GB" smtClean="0"/>
              <a:t>for interviews of the students</a:t>
            </a:r>
            <a:r>
              <a:rPr lang="en-US" smtClean="0"/>
              <a:t>.</a:t>
            </a:r>
            <a:endParaRPr lang="en-US" b="1" smtClean="0"/>
          </a:p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40963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A956B9-F0E5-4717-BC06-FDC5A6D16DD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For the </a:t>
            </a:r>
            <a:r>
              <a:rPr lang="en-GB" smtClean="0"/>
              <a:t>evaluate</a:t>
            </a:r>
            <a:r>
              <a:rPr lang="en-US" smtClean="0"/>
              <a:t>ing </a:t>
            </a:r>
            <a:r>
              <a:rPr lang="en-GB" smtClean="0"/>
              <a:t>our work in this study cay of collaboration we have used different tools:</a:t>
            </a:r>
            <a:endParaRPr lang="sl-SI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Questionnaire in e-clasroom </a:t>
            </a:r>
            <a:r>
              <a:rPr lang="en-GB" smtClean="0"/>
              <a:t>for interviews of the students</a:t>
            </a:r>
            <a:r>
              <a:rPr lang="en-US" smtClean="0"/>
              <a:t>.</a:t>
            </a:r>
            <a:endParaRPr lang="en-US" b="1" smtClean="0"/>
          </a:p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44035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6606C9-9ED2-4DE6-B578-948A7716A42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71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6BA25-9BA9-42D7-B057-5BA55B2442E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And what is the  advantages of that case study?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sl-SI" smtClean="0"/>
              <a:t>Sledi naštevanje zgoraj navedenih prednosti.</a:t>
            </a:r>
            <a:endParaRPr lang="en-GB" smtClean="0"/>
          </a:p>
        </p:txBody>
      </p:sp>
      <p:sp>
        <p:nvSpPr>
          <p:cNvPr id="49155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CE638-F0CE-463E-8319-BBD748F683F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80E02-63A4-4AF9-8BB5-48E61E3513D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32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0687A-F192-4401-A4FD-E5C77BE0F5A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And of course, thank you for your attention.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5299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6A241-DAA6-466C-B2A0-ECEA1DD251D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048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91959A-8607-4DFD-AEF8-B83E3260FD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39C561-6506-41D7-B8B9-A7F47196485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457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B24CC5-401F-4712-A72C-3B13789D407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26627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262E9-7930-448F-9914-AF3AD4B1EC1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1037B-AF06-4FD5-8DC4-1AC52C95B0C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9BF42-D9A8-4E33-9ABE-6FEBC4E34AD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l-SI" smtClean="0"/>
              <a:t>…</a:t>
            </a:r>
            <a:r>
              <a:rPr lang="en-US" smtClean="0"/>
              <a:t>prezi poster and different games about acids and ases with using free web programs. Here is some example.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A29DC3-9CA2-40B4-AC8C-E9882978E6B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The Wall wisher where the students write their opinions about cooperation. If you read our messages, you can see, that this is great experience for all of us. Quite a few students wrote, they hoped to have another Skype conversation.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7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50013-AFF7-4B65-A234-BF25A4EF12B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4683-AB0B-4C9D-9F77-532DDB71665F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5E2B-30AA-4D26-9257-5E2B28A44E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27F32-FDB6-4C26-9698-8504C701F237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887E-BBB9-49AE-ADE1-7B93077B8FE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963A-52C7-4581-8CBE-460F8D10D5C1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0280-FBAF-431A-81FE-1C82BC5D20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6B5E2FF-3A16-498B-B924-8214B8CAA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D9EB-3728-4675-AB3E-20D078A96478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E015-AC64-425F-A173-3FF6853C538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32BB-C0A5-4777-B441-8BD650CB1A4D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5E5-1F9A-437C-A7D2-014F1FB405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93E7-0F02-4F6F-AB87-D2AB0B5E235A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EA2F-AC91-41E3-BEEF-7661539736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C19A-6708-46A3-BF1D-1290C5044228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A7A0-442A-427E-933D-BCEC7A8E6D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0024-A7B2-4BE2-AD00-E0D0BD7FD60D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9D23-F080-41DE-950F-8F8993E08D1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C33D-079C-4F01-8E24-4CA7AFB8A30D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AC8D-1481-44CC-ABB3-87EF95EED68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1C8B-0C85-4B27-9EF4-38F0DD28F498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E86E-171C-4528-A8BC-66B0B558A4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5841-C143-4174-92FA-9B7D15FC1390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4D8C-C050-4C21-9D2A-D26CA920345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94A89C-6030-4BAE-8B6D-58686A135AC8}" type="datetimeFigureOut">
              <a:rPr lang="sl-SI"/>
              <a:pPr>
                <a:defRPr/>
              </a:pPr>
              <a:t>4/12/12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9F83D-5880-4B8E-80D9-3590D58E73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hyperlink" Target="http://www.wallwisher.com/wall/slnlskype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5.gi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sl-mesto.kr.edus.si/moodle/course/view.php?id=106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hyperlink" Target="http://www.o-sl-mesto.kr.edus.si/moodle/course/view.php?id=106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755650" y="2493963"/>
            <a:ext cx="80645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Acids and bases differently</a:t>
            </a:r>
            <a:r>
              <a:rPr lang="sl-SI" dirty="0">
                <a:solidFill>
                  <a:srgbClr val="003300"/>
                </a:solidFill>
              </a:rPr>
              <a:t/>
            </a:r>
            <a:br>
              <a:rPr lang="sl-SI" dirty="0">
                <a:solidFill>
                  <a:srgbClr val="003300"/>
                </a:solidFill>
              </a:rPr>
            </a:br>
            <a:endParaRPr lang="sl-SI" dirty="0" smtClean="0">
              <a:solidFill>
                <a:srgbClr val="003300"/>
              </a:solidFill>
            </a:endParaRPr>
          </a:p>
        </p:txBody>
      </p:sp>
      <p:sp>
        <p:nvSpPr>
          <p:cNvPr id="1638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138" y="3500438"/>
            <a:ext cx="8424862" cy="431800"/>
          </a:xfrm>
        </p:spPr>
        <p:txBody>
          <a:bodyPr/>
          <a:lstStyle/>
          <a:p>
            <a:r>
              <a:rPr lang="en-US" sz="2000" b="1" smtClean="0">
                <a:solidFill>
                  <a:srgbClr val="003E00"/>
                </a:solidFill>
                <a:latin typeface="Arial" charset="0"/>
                <a:cs typeface="Arial" charset="0"/>
              </a:rPr>
              <a:t>Marja Pahor</a:t>
            </a:r>
            <a:r>
              <a:rPr lang="sl-SI" sz="2000" b="1" smtClean="0">
                <a:solidFill>
                  <a:srgbClr val="003E00"/>
                </a:solidFill>
                <a:latin typeface="Arial" charset="0"/>
                <a:cs typeface="Arial" charset="0"/>
              </a:rPr>
              <a:t>, </a:t>
            </a:r>
            <a:r>
              <a:rPr lang="nl-NL" sz="2000" b="1" smtClean="0">
                <a:solidFill>
                  <a:srgbClr val="003E00"/>
                </a:solidFill>
                <a:latin typeface="Arial" charset="0"/>
                <a:cs typeface="Arial" charset="0"/>
              </a:rPr>
              <a:t>OŠ Škofja Loka Mesto, Slovenia</a:t>
            </a:r>
            <a:endParaRPr lang="sl-SI" sz="2000" b="1" smtClean="0">
              <a:solidFill>
                <a:srgbClr val="003E00"/>
              </a:solidFill>
              <a:latin typeface="Arial" charset="0"/>
              <a:cs typeface="Arial" charset="0"/>
            </a:endParaRPr>
          </a:p>
          <a:p>
            <a:endParaRPr lang="sl-SI" sz="2000" b="1" smtClean="0">
              <a:solidFill>
                <a:srgbClr val="003E00"/>
              </a:solidFill>
              <a:latin typeface="Arial" charset="0"/>
              <a:cs typeface="Arial" charset="0"/>
            </a:endParaRPr>
          </a:p>
          <a:p>
            <a:r>
              <a:rPr lang="en-US" sz="2000" b="1" smtClean="0">
                <a:solidFill>
                  <a:srgbClr val="003E00"/>
                </a:solidFill>
                <a:latin typeface="Arial" charset="0"/>
                <a:cs typeface="Arial" charset="0"/>
              </a:rPr>
              <a:t>Alex Hak</a:t>
            </a:r>
            <a:r>
              <a:rPr lang="sl-SI" sz="2000" b="1" smtClean="0">
                <a:solidFill>
                  <a:srgbClr val="003E00"/>
                </a:solidFill>
                <a:latin typeface="Arial" charset="0"/>
                <a:cs typeface="Arial" charset="0"/>
              </a:rPr>
              <a:t>, </a:t>
            </a:r>
            <a:r>
              <a:rPr lang="nl-NL" sz="2000" b="1" smtClean="0">
                <a:solidFill>
                  <a:srgbClr val="003E00"/>
                </a:solidFill>
                <a:latin typeface="Arial" charset="0"/>
                <a:cs typeface="Arial" charset="0"/>
              </a:rPr>
              <a:t>VMBO Harderwijk location Focus, </a:t>
            </a:r>
            <a:r>
              <a:rPr lang="en-US" sz="2000" b="1" smtClean="0">
                <a:solidFill>
                  <a:srgbClr val="003E00"/>
                </a:solidFill>
                <a:latin typeface="Arial" charset="0"/>
                <a:cs typeface="Arial" charset="0"/>
              </a:rPr>
              <a:t>Netherlands</a:t>
            </a:r>
            <a:endParaRPr lang="sl-SI" sz="2000" b="1" smtClean="0">
              <a:solidFill>
                <a:srgbClr val="003E00"/>
              </a:solidFill>
              <a:latin typeface="Arial" charset="0"/>
              <a:cs typeface="Arial" charset="0"/>
            </a:endParaRPr>
          </a:p>
          <a:p>
            <a:endParaRPr lang="sl-SI" sz="2000" b="1" smtClean="0">
              <a:solidFill>
                <a:srgbClr val="003E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9575" y="1979613"/>
            <a:ext cx="8229600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3E00"/>
                </a:solidFill>
              </a:rPr>
              <a:t>Carrying out interviews among the students</a:t>
            </a:r>
            <a:r>
              <a:rPr lang="sl-SI" b="1" dirty="0" smtClean="0">
                <a:solidFill>
                  <a:srgbClr val="003E00"/>
                </a:solidFill>
              </a:rPr>
              <a:t>.</a:t>
            </a:r>
            <a:endParaRPr lang="sl-SI" b="1" dirty="0">
              <a:solidFill>
                <a:srgbClr val="003E00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003E00"/>
              </a:solidFill>
            </a:endParaRPr>
          </a:p>
        </p:txBody>
      </p:sp>
      <p:sp>
        <p:nvSpPr>
          <p:cNvPr id="33794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33795" name="Slika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49263" y="639763"/>
            <a:ext cx="8204200" cy="7921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005000"/>
                </a:solidFill>
                <a:latin typeface="+mn-lt"/>
                <a:cs typeface="Arial" pitchFamily="34" charset="0"/>
              </a:rPr>
              <a:t>THE EVALUATION AND RESULTS:</a:t>
            </a:r>
            <a:endParaRPr lang="en-GB" sz="4000" b="1" dirty="0">
              <a:solidFill>
                <a:srgbClr val="005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3797" name="Pravokotnik 9"/>
          <p:cNvSpPr>
            <a:spLocks noChangeArrowheads="1"/>
          </p:cNvSpPr>
          <p:nvPr/>
        </p:nvSpPr>
        <p:spPr bwMode="auto">
          <a:xfrm>
            <a:off x="6551613" y="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2113" y="2619375"/>
            <a:ext cx="8229600" cy="1150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3E00"/>
                </a:solidFill>
              </a:rPr>
              <a:t>Letting he students post a “wall wisher” </a:t>
            </a:r>
            <a:endParaRPr lang="sl-SI" b="1" dirty="0" smtClean="0">
              <a:solidFill>
                <a:srgbClr val="003E00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rgbClr val="003E00"/>
                </a:solidFill>
              </a:rPr>
              <a:t>   </a:t>
            </a:r>
            <a:r>
              <a:rPr lang="en-US" b="1" dirty="0" smtClean="0">
                <a:solidFill>
                  <a:srgbClr val="003E00"/>
                </a:solidFill>
              </a:rPr>
              <a:t>(</a:t>
            </a:r>
            <a:r>
              <a:rPr lang="en-GB" b="1" u="sng" dirty="0" smtClean="0">
                <a:solidFill>
                  <a:srgbClr val="003E00"/>
                </a:solidFill>
                <a:hlinkClick r:id="rId4"/>
              </a:rPr>
              <a:t>http://www.wallwisher.com/wall/slnlskype</a:t>
            </a:r>
            <a:r>
              <a:rPr lang="en-GB" b="1" u="sng" dirty="0" smtClean="0">
                <a:solidFill>
                  <a:srgbClr val="003E00"/>
                </a:solidFill>
              </a:rPr>
              <a:t>)</a:t>
            </a:r>
            <a:endParaRPr lang="en-US" b="1" dirty="0" smtClean="0">
              <a:solidFill>
                <a:srgbClr val="003E00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003E00"/>
              </a:solidFill>
            </a:endParaRPr>
          </a:p>
        </p:txBody>
      </p:sp>
      <p:pic>
        <p:nvPicPr>
          <p:cNvPr id="1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671513"/>
            <a:ext cx="9144000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35842" name="Slika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3688" y="1125538"/>
            <a:ext cx="8229600" cy="3900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5000"/>
                </a:solidFill>
              </a:rPr>
              <a:t>  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b="1" dirty="0" smtClean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844" name="Rectangle 3"/>
          <p:cNvSpPr txBox="1">
            <a:spLocks noChangeArrowheads="1"/>
          </p:cNvSpPr>
          <p:nvPr/>
        </p:nvSpPr>
        <p:spPr bwMode="auto">
          <a:xfrm>
            <a:off x="525463" y="677863"/>
            <a:ext cx="822960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3200" b="1">
                <a:solidFill>
                  <a:srgbClr val="003E00"/>
                </a:solidFill>
                <a:latin typeface="Calibri" pitchFamily="34" charset="0"/>
              </a:rPr>
              <a:t>accomplishig a „knowledge test“ prepared in e-classroom for NL students by SI students</a:t>
            </a:r>
            <a:r>
              <a:rPr lang="sl-SI" sz="3200" b="1">
                <a:solidFill>
                  <a:srgbClr val="003E00"/>
                </a:solidFill>
                <a:latin typeface="Calibri" pitchFamily="34" charset="0"/>
              </a:rPr>
              <a:t>.</a:t>
            </a:r>
            <a:endParaRPr lang="en-GB" sz="3200">
              <a:solidFill>
                <a:srgbClr val="003E00"/>
              </a:solidFill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sl-SI" sz="3200" b="1"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sl-SI" sz="3200" b="1"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sl-SI" sz="3200" b="1"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sl-SI" sz="3200" b="1"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sl-SI" sz="3200" b="1"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sl-SI" sz="3200" b="1"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sl-SI" sz="3200" b="1"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sl-SI" sz="3200" b="1">
              <a:latin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sl-SI" sz="2800" b="1">
                <a:latin typeface="Calibri" pitchFamily="34" charset="0"/>
              </a:rPr>
              <a:t>        </a:t>
            </a:r>
            <a:endParaRPr lang="en-US" sz="3200" b="1">
              <a:latin typeface="Calibri" pitchFamily="34" charset="0"/>
            </a:endParaRPr>
          </a:p>
        </p:txBody>
      </p:sp>
      <p:grpSp>
        <p:nvGrpSpPr>
          <p:cNvPr id="10" name="Skupina 9"/>
          <p:cNvGrpSpPr>
            <a:grpSpLocks/>
          </p:cNvGrpSpPr>
          <p:nvPr/>
        </p:nvGrpSpPr>
        <p:grpSpPr bwMode="auto">
          <a:xfrm>
            <a:off x="96838" y="1844675"/>
            <a:ext cx="8504237" cy="3897313"/>
            <a:chOff x="96305" y="2281719"/>
            <a:chExt cx="8504230" cy="3896782"/>
          </a:xfrm>
        </p:grpSpPr>
        <p:pic>
          <p:nvPicPr>
            <p:cNvPr id="3584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7142"/>
            <a:stretch>
              <a:fillRect/>
            </a:stretch>
          </p:blipFill>
          <p:spPr bwMode="auto">
            <a:xfrm>
              <a:off x="96305" y="2348880"/>
              <a:ext cx="3672408" cy="302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843" y="2281719"/>
              <a:ext cx="4682692" cy="389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ravokotnik 12"/>
            <p:cNvSpPr/>
            <p:nvPr/>
          </p:nvSpPr>
          <p:spPr>
            <a:xfrm>
              <a:off x="1186916" y="3965828"/>
              <a:ext cx="796924" cy="274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5850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672" y="4561570"/>
              <a:ext cx="3383632" cy="1616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6" name="Pravokotnik 14"/>
          <p:cNvSpPr>
            <a:spLocks noChangeArrowheads="1"/>
          </p:cNvSpPr>
          <p:nvPr/>
        </p:nvSpPr>
        <p:spPr bwMode="auto">
          <a:xfrm>
            <a:off x="6551613" y="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39948" name="Slika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Rectangle 3"/>
          <p:cNvSpPr txBox="1">
            <a:spLocks noChangeArrowheads="1"/>
          </p:cNvSpPr>
          <p:nvPr/>
        </p:nvSpPr>
        <p:spPr bwMode="auto">
          <a:xfrm>
            <a:off x="422275" y="620713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20000"/>
              </a:spcBef>
              <a:buFont typeface="Arial" charset="0"/>
              <a:buNone/>
            </a:pPr>
            <a:r>
              <a:rPr lang="en-GB" sz="2800" b="1">
                <a:solidFill>
                  <a:srgbClr val="003E00"/>
                </a:solidFill>
                <a:latin typeface="Calibri" pitchFamily="34" charset="0"/>
              </a:rPr>
              <a:t>Answering a questionnaire in e-classroom for the pupils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.</a:t>
            </a:r>
            <a:endParaRPr lang="en-GB" sz="2800" b="1">
              <a:solidFill>
                <a:srgbClr val="003E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sl-SI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sl-SI" sz="2800" b="1">
              <a:solidFill>
                <a:srgbClr val="005000"/>
              </a:solidFill>
            </a:endParaRPr>
          </a:p>
        </p:txBody>
      </p:sp>
      <p:sp>
        <p:nvSpPr>
          <p:cNvPr id="39950" name="Pravokotnik 4"/>
          <p:cNvSpPr>
            <a:spLocks noChangeArrowheads="1"/>
          </p:cNvSpPr>
          <p:nvPr/>
        </p:nvSpPr>
        <p:spPr bwMode="auto">
          <a:xfrm>
            <a:off x="6551613" y="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3268663" y="3054350"/>
            <a:ext cx="5848350" cy="3281363"/>
            <a:chOff x="3268641" y="3053830"/>
            <a:chExt cx="5848004" cy="3281343"/>
          </a:xfrm>
        </p:grpSpPr>
        <p:graphicFrame>
          <p:nvGraphicFramePr>
            <p:cNvPr id="39946" name="Grafikon 1"/>
            <p:cNvGraphicFramePr>
              <a:graphicFrameLocks/>
            </p:cNvGraphicFramePr>
            <p:nvPr/>
          </p:nvGraphicFramePr>
          <p:xfrm>
            <a:off x="3705905" y="3333697"/>
            <a:ext cx="5169870" cy="3052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8" r:id="rId5" imgW="5169856" imgH="3054361" progId="Excel.Chart.8">
                    <p:embed/>
                  </p:oleObj>
                </mc:Choice>
                <mc:Fallback>
                  <p:oleObj r:id="rId5" imgW="5169856" imgH="3054361" progId="Excel.Chart.8">
                    <p:embed/>
                    <p:pic>
                      <p:nvPicPr>
                        <p:cNvPr id="0" name="Grafikon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5905" y="3333697"/>
                          <a:ext cx="5169870" cy="30522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3268641" y="3053830"/>
              <a:ext cx="5848004" cy="661984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GB" sz="2400" b="1" dirty="0" smtClean="0">
                  <a:solidFill>
                    <a:srgbClr val="002A00"/>
                  </a:solidFill>
                </a:rPr>
                <a:t>What </a:t>
              </a:r>
              <a:r>
                <a:rPr lang="en-GB" sz="2400" b="1" dirty="0">
                  <a:solidFill>
                    <a:srgbClr val="002A00"/>
                  </a:solidFill>
                </a:rPr>
                <a:t>are your previous experiences with Skype?</a:t>
              </a:r>
              <a:endParaRPr lang="en-US" sz="2400" b="1" dirty="0">
                <a:solidFill>
                  <a:srgbClr val="002A00"/>
                </a:solidFill>
              </a:endParaRPr>
            </a:p>
            <a:p>
              <a:pPr algn="l" fontAlgn="auto">
                <a:spcAft>
                  <a:spcPts val="0"/>
                </a:spcAft>
                <a:defRPr/>
              </a:pPr>
              <a:endParaRPr lang="sl-SI" sz="2800" b="1" dirty="0" smtClean="0">
                <a:solidFill>
                  <a:srgbClr val="C00000"/>
                </a:solidFill>
              </a:endParaRPr>
            </a:p>
            <a:p>
              <a:pPr algn="l" fontAlgn="auto">
                <a:spcAft>
                  <a:spcPts val="0"/>
                </a:spcAft>
                <a:defRPr/>
              </a:pPr>
              <a:endParaRPr lang="sl-SI" sz="2800" b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2275" y="1628775"/>
            <a:ext cx="8204200" cy="7921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3E00"/>
                </a:solidFill>
                <a:latin typeface="+mn-lt"/>
              </a:rPr>
              <a:t>Results Questionnaire </a:t>
            </a:r>
            <a:r>
              <a:rPr lang="en-GB" sz="2800" b="1" dirty="0" smtClean="0">
                <a:solidFill>
                  <a:srgbClr val="003E00"/>
                </a:solidFill>
              </a:rPr>
              <a:t>of the Slovenian pupils</a:t>
            </a:r>
            <a:r>
              <a:rPr lang="en-GB" sz="2800" b="1" dirty="0" smtClean="0">
                <a:solidFill>
                  <a:srgbClr val="003E00"/>
                </a:solidFill>
                <a:latin typeface="+mn-lt"/>
              </a:rPr>
              <a:t>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358775" y="2370138"/>
            <a:ext cx="82296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More than 50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 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% never used or hardly used Skype before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347663" y="3443288"/>
            <a:ext cx="8229601" cy="115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3E00"/>
                </a:solidFill>
              </a:rPr>
              <a:t>76</a:t>
            </a:r>
            <a:r>
              <a:rPr lang="sl-SI" b="1" dirty="0" smtClean="0">
                <a:solidFill>
                  <a:srgbClr val="003E00"/>
                </a:solidFill>
              </a:rPr>
              <a:t> </a:t>
            </a:r>
            <a:r>
              <a:rPr lang="en-US" b="1" dirty="0" smtClean="0">
                <a:solidFill>
                  <a:srgbClr val="003E00"/>
                </a:solidFill>
              </a:rPr>
              <a:t>% got the connection at once, another 12% after connecting to another student</a:t>
            </a:r>
            <a:r>
              <a:rPr lang="sl-SI" b="1" dirty="0" smtClean="0">
                <a:solidFill>
                  <a:srgbClr val="003E00"/>
                </a:solidFill>
              </a:rPr>
              <a:t>.</a:t>
            </a:r>
          </a:p>
          <a:p>
            <a:pPr lvl="1" algn="l" fontAlgn="auto">
              <a:spcAft>
                <a:spcPts val="0"/>
              </a:spcAft>
              <a:defRPr/>
            </a:pPr>
            <a:endParaRPr lang="sl-SI" sz="1000" b="1" dirty="0" smtClean="0">
              <a:solidFill>
                <a:srgbClr val="003E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250825" y="4365625"/>
            <a:ext cx="8229600" cy="153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  <a:defRPr/>
            </a:pPr>
            <a:endParaRPr lang="sl-SI" sz="1000" b="1" dirty="0" smtClean="0">
              <a:solidFill>
                <a:srgbClr val="003E00"/>
              </a:solidFill>
            </a:endParaRPr>
          </a:p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3E00"/>
                </a:solidFill>
              </a:rPr>
              <a:t>42</a:t>
            </a:r>
            <a:r>
              <a:rPr lang="sl-SI" b="1" dirty="0" smtClean="0">
                <a:solidFill>
                  <a:srgbClr val="003E00"/>
                </a:solidFill>
              </a:rPr>
              <a:t> </a:t>
            </a:r>
            <a:r>
              <a:rPr lang="en-GB" b="1" dirty="0" smtClean="0">
                <a:solidFill>
                  <a:srgbClr val="003E00"/>
                </a:solidFill>
              </a:rPr>
              <a:t>% did not have any problems with picture and sound.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ravokotnik 3"/>
          <p:cNvSpPr>
            <a:spLocks noChangeArrowheads="1"/>
          </p:cNvSpPr>
          <p:nvPr/>
        </p:nvSpPr>
        <p:spPr bwMode="auto">
          <a:xfrm>
            <a:off x="0" y="641350"/>
            <a:ext cx="72723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8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0 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% had no problem talking and showing the presentation at the same time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.</a:t>
            </a:r>
            <a:endParaRPr lang="en-US" sz="2800" b="1">
              <a:solidFill>
                <a:srgbClr val="003E00"/>
              </a:solidFill>
              <a:latin typeface="Calibri" pitchFamily="34" charset="0"/>
            </a:endParaRPr>
          </a:p>
        </p:txBody>
      </p:sp>
      <p:pic>
        <p:nvPicPr>
          <p:cNvPr id="41986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Pravokotnik 5"/>
          <p:cNvSpPr>
            <a:spLocks noChangeArrowheads="1"/>
          </p:cNvSpPr>
          <p:nvPr/>
        </p:nvSpPr>
        <p:spPr bwMode="auto">
          <a:xfrm>
            <a:off x="6551613" y="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773238"/>
            <a:ext cx="77565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989138"/>
            <a:ext cx="8229600" cy="43529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3E00"/>
                </a:solidFill>
              </a:rPr>
              <a:t>The students got good/very good response during explaining in more than 50% of the cases, only 12% did not get feedback.</a:t>
            </a:r>
            <a:endParaRPr lang="sl-SI" b="1" dirty="0" smtClean="0">
              <a:solidFill>
                <a:srgbClr val="003E00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US" sz="1000" b="1" dirty="0" smtClean="0">
              <a:solidFill>
                <a:srgbClr val="003E00"/>
              </a:solidFill>
            </a:endParaRPr>
          </a:p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3E00"/>
                </a:solidFill>
              </a:rPr>
              <a:t>Only 41% of the students got an explanation back from the Dutch students about the pH scale</a:t>
            </a:r>
            <a:r>
              <a:rPr lang="sl-SI" b="1" dirty="0" smtClean="0">
                <a:solidFill>
                  <a:srgbClr val="003E00"/>
                </a:solidFill>
              </a:rPr>
              <a:t>.</a:t>
            </a:r>
          </a:p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 smtClean="0">
              <a:solidFill>
                <a:srgbClr val="003E00"/>
              </a:solidFill>
            </a:endParaRPr>
          </a:p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3E00"/>
                </a:solidFill>
              </a:rPr>
              <a:t>85% of the above 41% did understand it, though</a:t>
            </a:r>
            <a:r>
              <a:rPr lang="sl-SI" b="1" dirty="0" smtClean="0">
                <a:solidFill>
                  <a:srgbClr val="003E00"/>
                </a:solidFill>
              </a:rPr>
              <a:t>.</a:t>
            </a:r>
            <a:endParaRPr lang="en-US" b="1" dirty="0" smtClean="0">
              <a:solidFill>
                <a:srgbClr val="003E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43010" name="Slika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Pravokotnik 4"/>
          <p:cNvSpPr>
            <a:spLocks noChangeArrowheads="1"/>
          </p:cNvSpPr>
          <p:nvPr/>
        </p:nvSpPr>
        <p:spPr bwMode="auto">
          <a:xfrm>
            <a:off x="6551613" y="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252413" y="1017588"/>
            <a:ext cx="8229601" cy="115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3E00"/>
                </a:solidFill>
              </a:rPr>
              <a:t>41% established another contact with the Dutch student(s) after this meeting</a:t>
            </a:r>
            <a:r>
              <a:rPr lang="sl-SI" b="1" dirty="0" smtClean="0">
                <a:solidFill>
                  <a:srgbClr val="003E00"/>
                </a:solidFill>
              </a:rPr>
              <a:t>.</a:t>
            </a:r>
            <a:endParaRPr lang="en-US" b="1" dirty="0" smtClean="0">
              <a:solidFill>
                <a:srgbClr val="003E00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168275" y="1974850"/>
            <a:ext cx="4030663" cy="3541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  <a:defRPr/>
            </a:pPr>
            <a:endParaRPr lang="en-US" sz="1000" b="1" dirty="0" smtClean="0">
              <a:solidFill>
                <a:srgbClr val="003E00"/>
              </a:solidFill>
            </a:endParaRPr>
          </a:p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3E00"/>
                </a:solidFill>
              </a:rPr>
              <a:t>When the SI students have to rate how they liked to work with students abroad they rated </a:t>
            </a:r>
            <a:r>
              <a:rPr lang="en-US" b="1" u="sng" dirty="0" smtClean="0">
                <a:solidFill>
                  <a:srgbClr val="003E00"/>
                </a:solidFill>
              </a:rPr>
              <a:t>4.9 out of 5.</a:t>
            </a:r>
            <a:endParaRPr lang="en-US" b="1" dirty="0" smtClean="0">
              <a:solidFill>
                <a:srgbClr val="003E00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3781425" y="1989138"/>
            <a:ext cx="5362575" cy="4013200"/>
            <a:chOff x="3763879" y="1975457"/>
            <a:chExt cx="5362669" cy="4013295"/>
          </a:xfrm>
        </p:grpSpPr>
        <p:pic>
          <p:nvPicPr>
            <p:cNvPr id="430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879" y="1975457"/>
              <a:ext cx="5362669" cy="4013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6" name="Pravokotnik 2"/>
            <p:cNvSpPr>
              <a:spLocks noChangeArrowheads="1"/>
            </p:cNvSpPr>
            <p:nvPr/>
          </p:nvSpPr>
          <p:spPr bwMode="auto">
            <a:xfrm>
              <a:off x="3763879" y="5607743"/>
              <a:ext cx="1582765" cy="366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b="1">
                  <a:latin typeface="Calibri" pitchFamily="34" charset="0"/>
                </a:rPr>
                <a:t>Foto: A.Bačnik</a:t>
              </a:r>
              <a:endParaRPr lang="en-GB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45058" name="Slika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 txBox="1">
            <a:spLocks noChangeArrowheads="1"/>
          </p:cNvSpPr>
          <p:nvPr/>
        </p:nvSpPr>
        <p:spPr bwMode="auto">
          <a:xfrm>
            <a:off x="404813" y="609600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000" b="1">
                <a:solidFill>
                  <a:srgbClr val="003E00"/>
                </a:solidFill>
                <a:latin typeface="Calibri" pitchFamily="34" charset="0"/>
              </a:rPr>
              <a:t>T</a:t>
            </a:r>
            <a:r>
              <a:rPr lang="en-GB" sz="4000" b="1">
                <a:solidFill>
                  <a:srgbClr val="003E00"/>
                </a:solidFill>
                <a:latin typeface="Calibri" pitchFamily="34" charset="0"/>
              </a:rPr>
              <a:t>HE  ADVANTAGES OF </a:t>
            </a:r>
            <a:r>
              <a:rPr lang="sl-SI" sz="4000" b="1">
                <a:solidFill>
                  <a:srgbClr val="003E00"/>
                </a:solidFill>
                <a:latin typeface="Calibri" pitchFamily="34" charset="0"/>
              </a:rPr>
              <a:t>THE PROJECT:</a:t>
            </a:r>
            <a:endParaRPr lang="en-GB" sz="4000" b="1">
              <a:solidFill>
                <a:srgbClr val="003E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04813" y="1285875"/>
            <a:ext cx="8229600" cy="5857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b="1" dirty="0" smtClean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7013" y="2205038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GB" sz="2800" b="1">
                <a:solidFill>
                  <a:srgbClr val="003E00"/>
                </a:solidFill>
                <a:latin typeface="Calibri" pitchFamily="34" charset="0"/>
              </a:rPr>
              <a:t>Students upgraded their knowledge of chemistry, </a:t>
            </a:r>
            <a:br>
              <a:rPr lang="en-GB" sz="2800" b="1">
                <a:solidFill>
                  <a:srgbClr val="003E00"/>
                </a:solidFill>
                <a:latin typeface="Calibri" pitchFamily="34" charset="0"/>
              </a:rPr>
            </a:br>
            <a:r>
              <a:rPr lang="en-GB" sz="2800" b="1">
                <a:solidFill>
                  <a:srgbClr val="003E00"/>
                </a:solidFill>
                <a:latin typeface="Calibri" pitchFamily="34" charset="0"/>
              </a:rPr>
              <a:t>English and digital (ICT) skills  (new Web tools,  use of Skype for learning with classmates now etc.)</a:t>
            </a:r>
            <a:endParaRPr lang="en-GB" sz="2800">
              <a:solidFill>
                <a:srgbClr val="003E00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174625" y="3516313"/>
            <a:ext cx="9301163" cy="5873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rgbClr val="003E00"/>
                </a:solidFill>
              </a:rPr>
              <a:t>Some of students kept on communicating, far in break-time; some of them kept in touch after the meeting</a:t>
            </a:r>
            <a:r>
              <a:rPr lang="sl-SI" b="1" dirty="0" smtClean="0">
                <a:solidFill>
                  <a:srgbClr val="003E00"/>
                </a:solidFill>
              </a:rPr>
              <a:t>.</a:t>
            </a:r>
            <a:endParaRPr lang="en-GB" b="1" dirty="0" smtClean="0">
              <a:solidFill>
                <a:srgbClr val="003E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2800" b="1" dirty="0">
              <a:solidFill>
                <a:srgbClr val="003E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3E00"/>
                </a:solidFill>
              </a:rPr>
              <a:t> </a:t>
            </a:r>
            <a:endParaRPr lang="en-US" sz="2400" b="1" dirty="0">
              <a:solidFill>
                <a:srgbClr val="003E00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400" b="1" dirty="0" smtClean="0">
              <a:solidFill>
                <a:srgbClr val="003E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2400" dirty="0">
              <a:solidFill>
                <a:srgbClr val="003E00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03200" y="1300163"/>
            <a:ext cx="87518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GB" sz="2800" b="1">
                <a:solidFill>
                  <a:srgbClr val="003E00"/>
                </a:solidFill>
                <a:latin typeface="Calibri" pitchFamily="34" charset="0"/>
              </a:rPr>
              <a:t>All students worked with great spirit and enthusiasm,   </a:t>
            </a:r>
            <a:br>
              <a:rPr lang="en-GB" sz="2800" b="1">
                <a:solidFill>
                  <a:srgbClr val="003E00"/>
                </a:solidFill>
                <a:latin typeface="Calibri" pitchFamily="34" charset="0"/>
              </a:rPr>
            </a:br>
            <a:r>
              <a:rPr lang="en-GB" sz="2800" b="1">
                <a:solidFill>
                  <a:srgbClr val="003E00"/>
                </a:solidFill>
                <a:latin typeface="Calibri" pitchFamily="34" charset="0"/>
              </a:rPr>
              <a:t>they  were very motivated  for work.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703263" y="4529138"/>
            <a:ext cx="8229600" cy="58578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11200" b="1" dirty="0" smtClean="0">
                <a:solidFill>
                  <a:srgbClr val="003E00"/>
                </a:solidFill>
              </a:rPr>
              <a:t>Collaboration of teachers in the and between schools (lots of fun for the teachers; Teachers learn from this too)</a:t>
            </a:r>
          </a:p>
          <a:p>
            <a:pPr algn="l" fontAlgn="auto">
              <a:spcAft>
                <a:spcPts val="0"/>
              </a:spcAft>
              <a:defRPr/>
            </a:pPr>
            <a:endParaRPr lang="sl-SI" sz="7200" dirty="0">
              <a:solidFill>
                <a:srgbClr val="003E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1200" b="1" dirty="0">
              <a:solidFill>
                <a:srgbClr val="003E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GB" sz="11200" b="1" dirty="0">
                <a:solidFill>
                  <a:srgbClr val="003E00"/>
                </a:solidFill>
              </a:rPr>
              <a:t> </a:t>
            </a:r>
            <a:endParaRPr lang="en-US" sz="11200" b="1" dirty="0">
              <a:solidFill>
                <a:srgbClr val="003E00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b="1" dirty="0" smtClean="0">
              <a:solidFill>
                <a:srgbClr val="003E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dirty="0">
              <a:solidFill>
                <a:srgbClr val="003E00"/>
              </a:solidFill>
            </a:endParaRPr>
          </a:p>
        </p:txBody>
      </p:sp>
      <p:sp>
        <p:nvSpPr>
          <p:cNvPr id="45065" name="Pravokotnik 12"/>
          <p:cNvSpPr>
            <a:spLocks noChangeArrowheads="1"/>
          </p:cNvSpPr>
          <p:nvPr/>
        </p:nvSpPr>
        <p:spPr bwMode="auto">
          <a:xfrm>
            <a:off x="6551613" y="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03263" y="5661025"/>
            <a:ext cx="8229600" cy="5857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11200" b="1" dirty="0" smtClean="0">
                <a:solidFill>
                  <a:srgbClr val="003E00"/>
                </a:solidFill>
              </a:rPr>
              <a:t>Students have the time to known something about themself </a:t>
            </a:r>
            <a:r>
              <a:rPr lang="en-GB" sz="11200" b="1" dirty="0">
                <a:solidFill>
                  <a:srgbClr val="003E00"/>
                </a:solidFill>
              </a:rPr>
              <a:t>too</a:t>
            </a:r>
            <a:r>
              <a:rPr lang="sl-SI" sz="11200" b="1" dirty="0" smtClean="0">
                <a:solidFill>
                  <a:srgbClr val="003E00"/>
                </a:solidFill>
              </a:rPr>
              <a:t>. </a:t>
            </a:r>
            <a:endParaRPr lang="sl-SI" sz="2800" b="1" dirty="0" smtClean="0">
              <a:solidFill>
                <a:srgbClr val="003E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dirty="0">
              <a:solidFill>
                <a:srgbClr val="003E00"/>
              </a:solidFill>
            </a:endParaRPr>
          </a:p>
        </p:txBody>
      </p:sp>
      <p:grpSp>
        <p:nvGrpSpPr>
          <p:cNvPr id="24" name="Skupina 23"/>
          <p:cNvGrpSpPr>
            <a:grpSpLocks/>
          </p:cNvGrpSpPr>
          <p:nvPr/>
        </p:nvGrpSpPr>
        <p:grpSpPr bwMode="auto">
          <a:xfrm>
            <a:off x="327025" y="595313"/>
            <a:ext cx="8628063" cy="5738812"/>
            <a:chOff x="4254842" y="5960408"/>
            <a:chExt cx="8352178" cy="6264134"/>
          </a:xfrm>
        </p:grpSpPr>
        <p:pic>
          <p:nvPicPr>
            <p:cNvPr id="4506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4842" y="5960408"/>
              <a:ext cx="8352178" cy="626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PoljeZBesedilom 25"/>
            <p:cNvSpPr txBox="1"/>
            <p:nvPr/>
          </p:nvSpPr>
          <p:spPr>
            <a:xfrm>
              <a:off x="4308628" y="11683903"/>
              <a:ext cx="1778007" cy="3690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b="1" dirty="0">
                  <a:solidFill>
                    <a:schemeClr val="bg1">
                      <a:lumMod val="95000"/>
                    </a:schemeClr>
                  </a:solidFill>
                  <a:latin typeface="+mn-lt"/>
                  <a:cs typeface="+mn-cs"/>
                </a:rPr>
                <a:t>Foto: </a:t>
              </a:r>
              <a:r>
                <a:rPr lang="sl-SI" b="1" dirty="0" err="1">
                  <a:solidFill>
                    <a:schemeClr val="bg1"/>
                  </a:solidFill>
                  <a:latin typeface="+mn-lt"/>
                  <a:cs typeface="+mn-cs"/>
                </a:rPr>
                <a:t>H.Markuta</a:t>
              </a:r>
              <a:endParaRPr lang="en-GB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04200" cy="792163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3E00"/>
                </a:solidFill>
              </a:rPr>
              <a:t>Things that went really well</a:t>
            </a:r>
            <a:endParaRPr lang="sl-SI" sz="4000" b="1" smtClean="0">
              <a:solidFill>
                <a:srgbClr val="003E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39004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E00"/>
                </a:solidFill>
              </a:rPr>
              <a:t>Skype/connection went really well, considering </a:t>
            </a:r>
            <a:r>
              <a:rPr lang="en-US" sz="2800" b="1" dirty="0" smtClean="0">
                <a:solidFill>
                  <a:srgbClr val="003E00"/>
                </a:solidFill>
              </a:rPr>
              <a:t>2</a:t>
            </a:r>
            <a:r>
              <a:rPr lang="sl-SI" sz="2800" b="1" dirty="0" smtClean="0">
                <a:solidFill>
                  <a:srgbClr val="003E00"/>
                </a:solidFill>
              </a:rPr>
              <a:t>1</a:t>
            </a:r>
            <a:r>
              <a:rPr lang="en-US" sz="2800" b="1" dirty="0" smtClean="0">
                <a:solidFill>
                  <a:srgbClr val="003E00"/>
                </a:solidFill>
              </a:rPr>
              <a:t> </a:t>
            </a:r>
            <a:r>
              <a:rPr lang="en-US" sz="2800" b="1" dirty="0">
                <a:solidFill>
                  <a:srgbClr val="003E00"/>
                </a:solidFill>
              </a:rPr>
              <a:t>video connections via internet at the same </a:t>
            </a:r>
            <a:r>
              <a:rPr lang="en-US" sz="2800" b="1" dirty="0" smtClean="0">
                <a:solidFill>
                  <a:srgbClr val="003E00"/>
                </a:solidFill>
              </a:rPr>
              <a:t>time</a:t>
            </a:r>
            <a:r>
              <a:rPr lang="sl-SI" sz="2800" b="1" dirty="0" smtClean="0">
                <a:solidFill>
                  <a:srgbClr val="003E0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sz="1000" b="1" dirty="0">
              <a:solidFill>
                <a:srgbClr val="003E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E00"/>
                </a:solidFill>
              </a:rPr>
              <a:t>Students were able to switch role from student to teacher</a:t>
            </a:r>
            <a:r>
              <a:rPr lang="sl-SI" sz="2800" b="1" dirty="0" smtClean="0">
                <a:solidFill>
                  <a:srgbClr val="003E0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sz="1100" b="1" dirty="0" smtClean="0">
              <a:solidFill>
                <a:srgbClr val="003E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E00"/>
                </a:solidFill>
              </a:rPr>
              <a:t>Students were able to see how things work out in another country</a:t>
            </a:r>
            <a:r>
              <a:rPr lang="sl-SI" sz="2800" b="1" dirty="0" smtClean="0">
                <a:solidFill>
                  <a:srgbClr val="003E0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b="1" dirty="0" smtClean="0">
              <a:solidFill>
                <a:srgbClr val="003E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E00"/>
                </a:solidFill>
              </a:rPr>
              <a:t>Students learn better by explaining curriculum to other students</a:t>
            </a:r>
            <a:r>
              <a:rPr lang="sl-SI" sz="2800" b="1" dirty="0" smtClean="0">
                <a:solidFill>
                  <a:srgbClr val="003E00"/>
                </a:solidFill>
              </a:rPr>
              <a:t>.</a:t>
            </a:r>
            <a:endParaRPr lang="en-US" sz="2800" b="1" dirty="0" smtClean="0">
              <a:solidFill>
                <a:srgbClr val="003E00"/>
              </a:solidFill>
            </a:endParaRP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>
          <a:xfrm>
            <a:off x="3024188" y="58738"/>
            <a:ext cx="6119812" cy="3603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3E00"/>
                </a:solidFill>
              </a:rPr>
              <a:t>Acids &amp; Bases Differently</a:t>
            </a:r>
            <a:endParaRPr lang="sl-SI" dirty="0" smtClean="0">
              <a:solidFill>
                <a:srgbClr val="003E00"/>
              </a:solidFill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smtClean="0"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28F97-5794-4EF0-9408-76E72BF79811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cs typeface="Arial" charset="0"/>
            </a:endParaRPr>
          </a:p>
        </p:txBody>
      </p:sp>
      <p:pic>
        <p:nvPicPr>
          <p:cNvPr id="46085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48130" name="Slika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2"/>
          <p:cNvSpPr txBox="1">
            <a:spLocks noChangeArrowheads="1"/>
          </p:cNvSpPr>
          <p:nvPr/>
        </p:nvSpPr>
        <p:spPr bwMode="auto">
          <a:xfrm>
            <a:off x="250825" y="609600"/>
            <a:ext cx="87090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3200" b="1">
                <a:solidFill>
                  <a:srgbClr val="003E00"/>
                </a:solidFill>
              </a:rPr>
              <a:t>THE DISADVANTIGES </a:t>
            </a:r>
            <a:r>
              <a:rPr lang="en-GB" sz="3200" b="1">
                <a:solidFill>
                  <a:srgbClr val="003E00"/>
                </a:solidFill>
              </a:rPr>
              <a:t>OF </a:t>
            </a:r>
            <a:r>
              <a:rPr lang="sl-SI" sz="3200" b="1">
                <a:solidFill>
                  <a:srgbClr val="003E00"/>
                </a:solidFill>
              </a:rPr>
              <a:t>PROJECT:</a:t>
            </a:r>
            <a:endParaRPr lang="en-GB" sz="3200" b="1">
              <a:solidFill>
                <a:srgbClr val="003E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27038" y="1344613"/>
            <a:ext cx="8229600" cy="587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b="1" dirty="0" smtClean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1625" y="2855913"/>
            <a:ext cx="8229600" cy="582612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GB" sz="2800" b="1">
                <a:solidFill>
                  <a:srgbClr val="003E00"/>
                </a:solidFill>
                <a:latin typeface="Calibri" pitchFamily="34" charset="0"/>
              </a:rPr>
              <a:t>ICT equipment, which is not always appropriate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 (g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etting 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enough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 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web cameras and 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right headsets for speech and listening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).</a:t>
            </a:r>
            <a:endParaRPr lang="en-US" sz="2800" b="1">
              <a:solidFill>
                <a:srgbClr val="003E0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None/>
            </a:pPr>
            <a:endParaRPr lang="sl-SI" sz="2400" b="1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2" name="Pravokotnik 1"/>
          <p:cNvSpPr>
            <a:spLocks noChangeArrowheads="1"/>
          </p:cNvSpPr>
          <p:nvPr/>
        </p:nvSpPr>
        <p:spPr bwMode="auto">
          <a:xfrm>
            <a:off x="323850" y="1628775"/>
            <a:ext cx="8089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b="1">
                <a:solidFill>
                  <a:srgbClr val="003E00"/>
                </a:solidFill>
                <a:latin typeface="Calibri" pitchFamily="34" charset="0"/>
              </a:rPr>
              <a:t>Timing for participation, because of different school schedule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… </a:t>
            </a:r>
            <a:endParaRPr lang="en-US" sz="2800" b="1">
              <a:solidFill>
                <a:srgbClr val="003E00"/>
              </a:solidFill>
              <a:latin typeface="Calibri" pitchFamily="34" charset="0"/>
            </a:endParaRPr>
          </a:p>
        </p:txBody>
      </p:sp>
      <p:sp>
        <p:nvSpPr>
          <p:cNvPr id="48135" name="Pravokotnik 7"/>
          <p:cNvSpPr>
            <a:spLocks noChangeArrowheads="1"/>
          </p:cNvSpPr>
          <p:nvPr/>
        </p:nvSpPr>
        <p:spPr bwMode="auto">
          <a:xfrm>
            <a:off x="6551613" y="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  <p:sp>
        <p:nvSpPr>
          <p:cNvPr id="3" name="Pravokotnik 2"/>
          <p:cNvSpPr>
            <a:spLocks noChangeArrowheads="1"/>
          </p:cNvSpPr>
          <p:nvPr/>
        </p:nvSpPr>
        <p:spPr bwMode="auto">
          <a:xfrm>
            <a:off x="427038" y="4459288"/>
            <a:ext cx="77168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It was sometimes a bit noisy because of 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21/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25 students talking at the same time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 - 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Arranging a larger classroom/ more spread out area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.</a:t>
            </a:r>
            <a:endParaRPr lang="en-US" sz="2800" b="1">
              <a:solidFill>
                <a:srgbClr val="003E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2A00"/>
                </a:solidFill>
              </a:rPr>
              <a:t>A difficulty to overcome were some (NL) students who were not very good at English;</a:t>
            </a:r>
            <a:endParaRPr lang="sl-SI" sz="2800" b="1" smtClean="0">
              <a:solidFill>
                <a:srgbClr val="002A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002A00"/>
                </a:solidFill>
              </a:rPr>
              <a:t>Some of them were too afraid to talk</a:t>
            </a:r>
            <a:r>
              <a:rPr lang="sl-SI" b="1" smtClean="0">
                <a:solidFill>
                  <a:srgbClr val="002A00"/>
                </a:solidFill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002A00"/>
                </a:solidFill>
              </a:rPr>
              <a:t>Some of them understood too little of it</a:t>
            </a:r>
            <a:r>
              <a:rPr lang="sl-SI" b="1" smtClean="0">
                <a:solidFill>
                  <a:srgbClr val="002A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2A00"/>
                </a:solidFill>
              </a:rPr>
              <a:t>The English language might also be the cause of the not too high scores in the test </a:t>
            </a:r>
            <a:r>
              <a:rPr lang="sl-SI" sz="2800" b="1" smtClean="0">
                <a:solidFill>
                  <a:srgbClr val="002A00"/>
                </a:solidFill>
              </a:rPr>
              <a:t>- a</a:t>
            </a:r>
            <a:r>
              <a:rPr lang="en-US" sz="2800" b="1" smtClean="0">
                <a:solidFill>
                  <a:srgbClr val="002A00"/>
                </a:solidFill>
              </a:rPr>
              <a:t>verage </a:t>
            </a:r>
            <a:r>
              <a:rPr lang="sl-SI" sz="2800" b="1" smtClean="0">
                <a:solidFill>
                  <a:srgbClr val="002A00"/>
                </a:solidFill>
              </a:rPr>
              <a:t>grade </a:t>
            </a:r>
            <a:r>
              <a:rPr lang="en-US" sz="2800" b="1" smtClean="0">
                <a:solidFill>
                  <a:srgbClr val="002A00"/>
                </a:solidFill>
              </a:rPr>
              <a:t>was around 2-3 out of 5</a:t>
            </a:r>
            <a:r>
              <a:rPr lang="sl-SI" sz="2800" b="1" smtClean="0">
                <a:solidFill>
                  <a:srgbClr val="002A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2A00"/>
                </a:solidFill>
              </a:rPr>
              <a:t>We started with the SI students explaining to the NL students; there was not always enough time left for all the Dutch students to do it the other way around</a:t>
            </a:r>
            <a:endParaRPr lang="sl-SI" sz="2800" b="1" smtClean="0">
              <a:solidFill>
                <a:srgbClr val="002A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2A00"/>
                </a:solidFill>
              </a:rPr>
              <a:t>The quality and equality of the explanation of NL students was different since they had to make their own presentations</a:t>
            </a:r>
            <a:r>
              <a:rPr lang="sl-SI" sz="2800" b="1" smtClean="0">
                <a:solidFill>
                  <a:srgbClr val="002A00"/>
                </a:solidFill>
              </a:rPr>
              <a:t>.</a:t>
            </a:r>
            <a:endParaRPr lang="en-US" sz="2800" b="1" smtClean="0">
              <a:solidFill>
                <a:srgbClr val="002A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sl-SI" sz="2800" b="1" smtClean="0">
              <a:solidFill>
                <a:srgbClr val="002A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smtClean="0"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E6286-9FFA-42DC-89CF-995120F6D154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cs typeface="Arial" charset="0"/>
            </a:endParaRPr>
          </a:p>
        </p:txBody>
      </p:sp>
      <p:pic>
        <p:nvPicPr>
          <p:cNvPr id="2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Pravokotnik 7"/>
          <p:cNvSpPr>
            <a:spLocks noChangeArrowheads="1"/>
          </p:cNvSpPr>
          <p:nvPr/>
        </p:nvSpPr>
        <p:spPr bwMode="auto">
          <a:xfrm>
            <a:off x="6551613" y="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  <p:sp>
        <p:nvSpPr>
          <p:cNvPr id="50181" name="Rectangle 2"/>
          <p:cNvSpPr txBox="1">
            <a:spLocks noChangeArrowheads="1"/>
          </p:cNvSpPr>
          <p:nvPr/>
        </p:nvSpPr>
        <p:spPr bwMode="auto">
          <a:xfrm>
            <a:off x="434975" y="476250"/>
            <a:ext cx="87090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3200" b="1">
                <a:solidFill>
                  <a:srgbClr val="003E00"/>
                </a:solidFill>
              </a:rPr>
              <a:t>THE DISADVANTIGES </a:t>
            </a:r>
            <a:r>
              <a:rPr lang="en-GB" sz="3200" b="1">
                <a:solidFill>
                  <a:srgbClr val="003E00"/>
                </a:solidFill>
              </a:rPr>
              <a:t>OF </a:t>
            </a:r>
            <a:r>
              <a:rPr lang="sl-SI" sz="3200" b="1">
                <a:solidFill>
                  <a:srgbClr val="003E00"/>
                </a:solidFill>
              </a:rPr>
              <a:t>PROJECT (NL):</a:t>
            </a:r>
            <a:endParaRPr lang="en-GB" sz="3200" b="1">
              <a:solidFill>
                <a:srgbClr val="003E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8204200" cy="792163"/>
          </a:xfrm>
        </p:spPr>
        <p:txBody>
          <a:bodyPr/>
          <a:lstStyle/>
          <a:p>
            <a:pPr algn="l" eaLnBrk="1" hangingPunct="1"/>
            <a:r>
              <a:rPr lang="sl-SI" sz="4000" b="1" smtClean="0">
                <a:solidFill>
                  <a:srgbClr val="003E00"/>
                </a:solidFill>
              </a:rPr>
              <a:t>Suggestion: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smtClean="0">
                <a:solidFill>
                  <a:srgbClr val="003E00"/>
                </a:solidFill>
              </a:rPr>
              <a:t>Let the students get to know each other through a Skype meeting so they don’t have to get acquainted first before they can start to teach</a:t>
            </a:r>
            <a:r>
              <a:rPr lang="sl-SI" sz="2800" b="1" smtClean="0">
                <a:solidFill>
                  <a:srgbClr val="003E00"/>
                </a:solidFill>
                <a:latin typeface="Arial" charset="0"/>
              </a:rPr>
              <a:t> (</a:t>
            </a:r>
            <a:r>
              <a:rPr lang="en-US" sz="2800" b="1" smtClean="0">
                <a:solidFill>
                  <a:srgbClr val="003E00"/>
                </a:solidFill>
              </a:rPr>
              <a:t>Some students were so “thrilled” about this that they forgot to teach</a:t>
            </a:r>
            <a:r>
              <a:rPr lang="sl-SI" sz="2800" b="1" smtClean="0">
                <a:solidFill>
                  <a:srgbClr val="003E00"/>
                </a:solidFill>
              </a:rPr>
              <a:t>…</a:t>
            </a:r>
            <a:r>
              <a:rPr lang="sl-SI" sz="2800" b="1" smtClean="0">
                <a:solidFill>
                  <a:srgbClr val="003E00"/>
                </a:solidFill>
                <a:latin typeface="Arial" charset="0"/>
              </a:rPr>
              <a:t>.)</a:t>
            </a:r>
          </a:p>
          <a:p>
            <a:pPr eaLnBrk="1" hangingPunct="1">
              <a:buFont typeface="Arial" charset="0"/>
              <a:buNone/>
            </a:pPr>
            <a:endParaRPr lang="sl-SI" sz="1000" b="1" smtClean="0">
              <a:solidFill>
                <a:srgbClr val="003E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003E00"/>
                </a:solidFill>
              </a:rPr>
              <a:t>Organize more time to let the students communicate</a:t>
            </a:r>
            <a:r>
              <a:rPr lang="sl-SI" sz="2800" b="1" smtClean="0">
                <a:solidFill>
                  <a:srgbClr val="003E00"/>
                </a:solidFill>
              </a:rPr>
              <a:t> .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>
          <a:xfrm>
            <a:off x="3022600" y="61913"/>
            <a:ext cx="6119813" cy="3603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3E00"/>
                </a:solidFill>
              </a:rPr>
              <a:t>Acids &amp; Bases Differently</a:t>
            </a:r>
            <a:endParaRPr lang="sl-SI" dirty="0" smtClean="0">
              <a:solidFill>
                <a:srgbClr val="003E00"/>
              </a:solidFill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smtClean="0"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2EEFE-3465-4699-B0F8-C3DD2956B35C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cs typeface="Arial" charset="0"/>
            </a:endParaRPr>
          </a:p>
        </p:txBody>
      </p:sp>
      <p:pic>
        <p:nvPicPr>
          <p:cNvPr id="52229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836613"/>
            <a:ext cx="8204200" cy="7921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3E00"/>
                </a:solidFill>
              </a:rPr>
              <a:t>Why this collaborative project?</a:t>
            </a:r>
            <a:endParaRPr lang="sl-SI" sz="4000" b="1" smtClean="0">
              <a:solidFill>
                <a:srgbClr val="003E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141663"/>
            <a:ext cx="8229600" cy="259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E00"/>
                </a:solidFill>
              </a:rPr>
              <a:t>There are many educational ICT resources we can use in chemistry but we wanted to make a change…</a:t>
            </a:r>
            <a:endParaRPr lang="sl-SI" sz="2800" b="1" dirty="0" smtClean="0">
              <a:solidFill>
                <a:srgbClr val="003E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b="1" dirty="0" smtClean="0">
              <a:solidFill>
                <a:srgbClr val="003E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E00"/>
                </a:solidFill>
              </a:rPr>
              <a:t>Why not letting students of different countries, different levels and/or different age groups teach each other with the help of ICT?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>
              <a:solidFill>
                <a:srgbClr val="003E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2A00"/>
              </a:solidFill>
            </a:endParaRP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3E00"/>
                </a:solidFill>
              </a:rPr>
              <a:t>Acids &amp; Bases Differently</a:t>
            </a:r>
            <a:endParaRPr lang="sl-SI" dirty="0" smtClean="0">
              <a:solidFill>
                <a:srgbClr val="003E00"/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smtClean="0"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DF2195-6985-4E4C-97AE-6FACA2A533E8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cs typeface="Arial" charset="0"/>
            </a:endParaRPr>
          </a:p>
        </p:txBody>
      </p:sp>
      <p:pic>
        <p:nvPicPr>
          <p:cNvPr id="17413" name="Afbeelding 5" descr="flag s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172878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Afbeelding 6" descr="nl fla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17287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54274" name="Slika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50825" y="846138"/>
            <a:ext cx="820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3200" b="1">
                <a:solidFill>
                  <a:srgbClr val="003E00"/>
                </a:solidFill>
                <a:latin typeface="Calibri" pitchFamily="34" charset="0"/>
              </a:rPr>
              <a:t>T</a:t>
            </a:r>
            <a:r>
              <a:rPr lang="en-GB" sz="3200" b="1">
                <a:solidFill>
                  <a:srgbClr val="003E00"/>
                </a:solidFill>
                <a:latin typeface="Calibri" pitchFamily="34" charset="0"/>
              </a:rPr>
              <a:t>hank you for your attention</a:t>
            </a:r>
            <a:r>
              <a:rPr lang="sl-SI" sz="3200" b="1">
                <a:solidFill>
                  <a:srgbClr val="003E00"/>
                </a:solidFill>
                <a:latin typeface="Calibri" pitchFamily="34" charset="0"/>
              </a:rPr>
              <a:t>.</a:t>
            </a:r>
            <a:endParaRPr lang="en-GB" sz="3200" b="1">
              <a:solidFill>
                <a:srgbClr val="003E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50825" y="1344613"/>
            <a:ext cx="8229600" cy="587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b="1" dirty="0" smtClean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1766888"/>
            <a:ext cx="8839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63" y="2795588"/>
            <a:ext cx="8820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" y="3852863"/>
            <a:ext cx="888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" y="4938713"/>
            <a:ext cx="8848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PoljeZBesedilom 9"/>
          <p:cNvSpPr txBox="1">
            <a:spLocks noChangeArrowheads="1"/>
          </p:cNvSpPr>
          <p:nvPr/>
        </p:nvSpPr>
        <p:spPr bwMode="auto">
          <a:xfrm>
            <a:off x="107950" y="6005513"/>
            <a:ext cx="437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>
                <a:solidFill>
                  <a:srgbClr val="003E00"/>
                </a:solidFill>
                <a:latin typeface="Calibri" pitchFamily="34" charset="0"/>
              </a:rPr>
              <a:t>Foto: H.Markuta , A. Bačnik</a:t>
            </a:r>
            <a:endParaRPr lang="en-GB">
              <a:solidFill>
                <a:srgbClr val="003E00"/>
              </a:solidFill>
              <a:latin typeface="Calibri" pitchFamily="34" charset="0"/>
            </a:endParaRPr>
          </a:p>
        </p:txBody>
      </p:sp>
      <p:sp>
        <p:nvSpPr>
          <p:cNvPr id="54282" name="Pravokotnik 12"/>
          <p:cNvSpPr>
            <a:spLocks noChangeArrowheads="1"/>
          </p:cNvSpPr>
          <p:nvPr/>
        </p:nvSpPr>
        <p:spPr bwMode="auto">
          <a:xfrm>
            <a:off x="6551613" y="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04200" cy="79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E00"/>
                </a:solidFill>
                <a:latin typeface="+mn-lt"/>
              </a:rPr>
              <a:t>Age groups/ levels/language:</a:t>
            </a:r>
            <a:endParaRPr lang="sl-SI" sz="4000" b="1" dirty="0" smtClean="0">
              <a:solidFill>
                <a:srgbClr val="003E00"/>
              </a:solidFill>
              <a:latin typeface="+mn-lt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74850"/>
            <a:ext cx="8229600" cy="3900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003E00"/>
                </a:solidFill>
              </a:rPr>
              <a:t>In </a:t>
            </a:r>
            <a:r>
              <a:rPr lang="en-GB" sz="2800" b="1" u="sng" dirty="0" smtClean="0">
                <a:solidFill>
                  <a:srgbClr val="003E00"/>
                </a:solidFill>
              </a:rPr>
              <a:t>Slovenia</a:t>
            </a:r>
            <a:r>
              <a:rPr lang="en-GB" sz="2800" dirty="0" smtClean="0">
                <a:solidFill>
                  <a:srgbClr val="003E00"/>
                </a:solidFill>
              </a:rPr>
              <a:t> the students were </a:t>
            </a:r>
            <a:r>
              <a:rPr lang="en-GB" sz="2800" b="1" u="sng" dirty="0" smtClean="0">
                <a:solidFill>
                  <a:srgbClr val="003E00"/>
                </a:solidFill>
              </a:rPr>
              <a:t>13-14 years old, </a:t>
            </a:r>
            <a:r>
              <a:rPr lang="en-GB" sz="2800" dirty="0" smtClean="0">
                <a:solidFill>
                  <a:srgbClr val="003E00"/>
                </a:solidFill>
              </a:rPr>
              <a:t>the ninth grade of basic education</a:t>
            </a:r>
            <a:r>
              <a:rPr lang="sl-SI" sz="2800" dirty="0" smtClean="0">
                <a:solidFill>
                  <a:srgbClr val="003E0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>
              <a:solidFill>
                <a:srgbClr val="003E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003E00"/>
                </a:solidFill>
              </a:rPr>
              <a:t>In  </a:t>
            </a:r>
            <a:r>
              <a:rPr lang="en-GB" sz="2800" b="1" u="sng" dirty="0" smtClean="0">
                <a:solidFill>
                  <a:srgbClr val="003E00"/>
                </a:solidFill>
              </a:rPr>
              <a:t>The Netherlands</a:t>
            </a:r>
            <a:r>
              <a:rPr lang="en-GB" sz="2800" b="1" dirty="0" smtClean="0">
                <a:solidFill>
                  <a:srgbClr val="003E00"/>
                </a:solidFill>
              </a:rPr>
              <a:t> </a:t>
            </a:r>
            <a:r>
              <a:rPr lang="en-GB" sz="2800" dirty="0" smtClean="0">
                <a:solidFill>
                  <a:srgbClr val="003E00"/>
                </a:solidFill>
              </a:rPr>
              <a:t>the students were </a:t>
            </a:r>
            <a:r>
              <a:rPr lang="en-GB" sz="2800" b="1" u="sng" dirty="0" smtClean="0">
                <a:solidFill>
                  <a:srgbClr val="003E00"/>
                </a:solidFill>
              </a:rPr>
              <a:t>15-16 years old</a:t>
            </a:r>
            <a:r>
              <a:rPr lang="en-GB" sz="2800" dirty="0" smtClean="0">
                <a:solidFill>
                  <a:srgbClr val="003E00"/>
                </a:solidFill>
              </a:rPr>
              <a:t>, grade 4 of the secondary “VMBO-TL” level.</a:t>
            </a:r>
            <a:endParaRPr lang="sl-SI" sz="2800" dirty="0" smtClean="0">
              <a:solidFill>
                <a:srgbClr val="003E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>
              <a:solidFill>
                <a:srgbClr val="003E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003E00"/>
                </a:solidFill>
              </a:rPr>
              <a:t>All students had to learn/speak/listen in ENGLISH for the instruction!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3E00"/>
                </a:solidFill>
              </a:rPr>
              <a:t>Acids &amp; Bases Differently</a:t>
            </a:r>
            <a:endParaRPr lang="sl-SI" dirty="0" smtClean="0">
              <a:solidFill>
                <a:srgbClr val="003E00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smtClean="0"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CC073-6ED5-4537-ADBA-6438B1FDF63E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cs typeface="Arial" charset="0"/>
            </a:endParaRPr>
          </a:p>
        </p:txBody>
      </p:sp>
      <p:pic>
        <p:nvPicPr>
          <p:cNvPr id="6" name="Afbeelding 5" descr="union jac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386388"/>
            <a:ext cx="15001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21506" name="Slika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50825" y="1844675"/>
            <a:ext cx="8229600" cy="1223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b="1" dirty="0">
                <a:solidFill>
                  <a:srgbClr val="003E00"/>
                </a:solidFill>
                <a:latin typeface="Arial CE" pitchFamily="34" charset="-18"/>
              </a:rPr>
              <a:t>W</a:t>
            </a:r>
            <a:r>
              <a:rPr lang="en-GB" sz="2800" b="1" dirty="0" smtClean="0">
                <a:solidFill>
                  <a:srgbClr val="003E00"/>
                </a:solidFill>
              </a:rPr>
              <a:t>e </a:t>
            </a:r>
            <a:r>
              <a:rPr lang="en-GB" sz="2800" b="1" dirty="0">
                <a:solidFill>
                  <a:srgbClr val="003E00"/>
                </a:solidFill>
              </a:rPr>
              <a:t>determined the learning goals and learning outcomes of the topic (cross-section of both countries</a:t>
            </a:r>
            <a:r>
              <a:rPr lang="en-GB" sz="2800" b="1" dirty="0" smtClean="0">
                <a:solidFill>
                  <a:srgbClr val="003E00"/>
                </a:solidFill>
              </a:rPr>
              <a:t>)</a:t>
            </a:r>
            <a:r>
              <a:rPr lang="sl-SI" sz="2800" b="1" dirty="0" smtClean="0">
                <a:solidFill>
                  <a:srgbClr val="003E00"/>
                </a:solidFill>
              </a:rPr>
              <a:t>.</a:t>
            </a:r>
            <a:endParaRPr lang="en-US" sz="2800" b="1" dirty="0">
              <a:solidFill>
                <a:srgbClr val="003E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2800" b="1" dirty="0">
              <a:solidFill>
                <a:srgbClr val="003E00"/>
              </a:solidFill>
            </a:endParaRPr>
          </a:p>
        </p:txBody>
      </p:sp>
      <p:sp>
        <p:nvSpPr>
          <p:cNvPr id="2" name="Pravokotnik 1"/>
          <p:cNvSpPr>
            <a:spLocks noChangeArrowheads="1"/>
          </p:cNvSpPr>
          <p:nvPr/>
        </p:nvSpPr>
        <p:spPr bwMode="auto">
          <a:xfrm>
            <a:off x="323850" y="4652963"/>
            <a:ext cx="8424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800" b="1">
                <a:solidFill>
                  <a:srgbClr val="003E00"/>
                </a:solidFill>
                <a:latin typeface="Calibri" pitchFamily="34" charset="0"/>
              </a:rPr>
              <a:t>We decided to collaboration (lesson) via „one to one“ Skype video connections with scree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n</a:t>
            </a:r>
            <a:r>
              <a:rPr lang="en-GB" sz="2800" b="1">
                <a:solidFill>
                  <a:srgbClr val="003E00"/>
                </a:solidFill>
                <a:latin typeface="Calibri" pitchFamily="34" charset="0"/>
              </a:rPr>
              <a:t> shearing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 (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January 27, 2012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: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 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21 SI and 25 Nl 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students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)</a:t>
            </a:r>
          </a:p>
          <a:p>
            <a:pPr marL="285750" indent="-285750">
              <a:buFont typeface="Arial" charset="0"/>
              <a:buNone/>
            </a:pPr>
            <a:r>
              <a:rPr lang="en-GB" sz="2800" b="1">
                <a:solidFill>
                  <a:srgbClr val="003E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250825" y="836613"/>
            <a:ext cx="820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3E00"/>
                </a:solidFill>
                <a:latin typeface="Calibri" pitchFamily="34" charset="0"/>
              </a:rPr>
              <a:t>Learning objectives, curriculum check, expected outcomes</a:t>
            </a:r>
            <a:endParaRPr lang="sl-SI" sz="3200" b="1">
              <a:solidFill>
                <a:srgbClr val="003E00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6225" y="3284538"/>
            <a:ext cx="8867775" cy="1020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rgbClr val="003E00"/>
                </a:solidFill>
              </a:rPr>
              <a:t>Big difference in level: in SI learn more things in </a:t>
            </a:r>
            <a:br>
              <a:rPr lang="en-GB" sz="2800" b="1" dirty="0" smtClean="0">
                <a:solidFill>
                  <a:srgbClr val="003E00"/>
                </a:solidFill>
              </a:rPr>
            </a:br>
            <a:r>
              <a:rPr lang="en-GB" sz="2800" b="1" dirty="0" smtClean="0">
                <a:solidFill>
                  <a:srgbClr val="003E00"/>
                </a:solidFill>
              </a:rPr>
              <a:t>chemistry at a younger age - Acids and Bases was the best match.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2800" dirty="0" smtClean="0">
              <a:solidFill>
                <a:srgbClr val="003E00"/>
              </a:solidFill>
            </a:endParaRPr>
          </a:p>
        </p:txBody>
      </p:sp>
      <p:sp>
        <p:nvSpPr>
          <p:cNvPr id="21511" name="Content Placeholder 3"/>
          <p:cNvSpPr txBox="1">
            <a:spLocks/>
          </p:cNvSpPr>
          <p:nvPr/>
        </p:nvSpPr>
        <p:spPr bwMode="auto">
          <a:xfrm>
            <a:off x="3024188" y="96838"/>
            <a:ext cx="6119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sz="1400" b="1">
              <a:solidFill>
                <a:srgbClr val="003E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04200" cy="730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E00"/>
                </a:solidFill>
              </a:rPr>
              <a:t>What was needed:</a:t>
            </a:r>
            <a:endParaRPr lang="sl-SI" b="1" dirty="0" smtClean="0">
              <a:solidFill>
                <a:srgbClr val="003E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1295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500" b="1" dirty="0" smtClean="0">
                <a:solidFill>
                  <a:srgbClr val="003E00"/>
                </a:solidFill>
              </a:rPr>
              <a:t>an e-classroom </a:t>
            </a:r>
            <a:r>
              <a:rPr lang="en-GB" sz="3500" dirty="0" smtClean="0">
                <a:solidFill>
                  <a:srgbClr val="003E00"/>
                </a:solidFill>
              </a:rPr>
              <a:t>(VLE Moodle) was created: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 </a:t>
            </a:r>
            <a:r>
              <a:rPr lang="en-GB" sz="2400" u="sng" dirty="0" smtClean="0">
                <a:hlinkClick r:id="rId3"/>
              </a:rPr>
              <a:t>http://www.o-sl-mesto.kr.edus.si/moodle/course/view.php?id=106</a:t>
            </a:r>
            <a:endParaRPr lang="en-GB" sz="24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sz="2800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Acids &amp; Bases Differently</a:t>
            </a:r>
            <a:endParaRPr lang="sl-SI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smtClean="0"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C82371-2932-44C5-8A10-4D44D1012494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-5080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2838450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3200" b="1">
                <a:solidFill>
                  <a:srgbClr val="003E00"/>
                </a:solidFill>
                <a:latin typeface="Calibri" pitchFamily="34" charset="0"/>
              </a:rPr>
              <a:t>enough computers </a:t>
            </a:r>
            <a:r>
              <a:rPr lang="sl-SI" sz="3200" b="1">
                <a:solidFill>
                  <a:srgbClr val="003E00"/>
                </a:solidFill>
                <a:latin typeface="Calibri" pitchFamily="34" charset="0"/>
              </a:rPr>
              <a:t> </a:t>
            </a:r>
            <a:r>
              <a:rPr lang="en-GB" sz="3200" b="1">
                <a:solidFill>
                  <a:srgbClr val="003E00"/>
                </a:solidFill>
                <a:latin typeface="Calibri" pitchFamily="34" charset="0"/>
              </a:rPr>
              <a:t>and web cameras</a:t>
            </a:r>
            <a:r>
              <a:rPr lang="sl-SI" sz="3200" b="1">
                <a:solidFill>
                  <a:srgbClr val="003E00"/>
                </a:solidFill>
                <a:latin typeface="Calibri" pitchFamily="34" charset="0"/>
              </a:rPr>
              <a:t>;</a:t>
            </a:r>
            <a:endParaRPr lang="en-GB" sz="3200" b="1">
              <a:solidFill>
                <a:srgbClr val="003E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sl-SI" sz="2800">
              <a:solidFill>
                <a:srgbClr val="003E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3521075"/>
            <a:ext cx="82296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l-SI" sz="3200" b="1">
                <a:solidFill>
                  <a:srgbClr val="003E00"/>
                </a:solidFill>
                <a:latin typeface="Calibri" pitchFamily="34" charset="0"/>
              </a:rPr>
              <a:t>h</a:t>
            </a:r>
            <a:r>
              <a:rPr lang="en-GB" sz="3200" b="1">
                <a:solidFill>
                  <a:srgbClr val="003E00"/>
                </a:solidFill>
                <a:latin typeface="Calibri" pitchFamily="34" charset="0"/>
              </a:rPr>
              <a:t>eadsets</a:t>
            </a:r>
            <a:r>
              <a:rPr lang="sl-SI" sz="3200" b="1">
                <a:solidFill>
                  <a:srgbClr val="003E00"/>
                </a:solidFill>
                <a:latin typeface="Calibri" pitchFamily="34" charset="0"/>
              </a:rPr>
              <a:t>;</a:t>
            </a:r>
            <a:endParaRPr lang="en-GB" sz="3200" b="1">
              <a:solidFill>
                <a:srgbClr val="003E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3200" b="1">
                <a:solidFill>
                  <a:srgbClr val="003E00"/>
                </a:solidFill>
                <a:latin typeface="Calibri" pitchFamily="34" charset="0"/>
              </a:rPr>
              <a:t>internet connection</a:t>
            </a:r>
            <a:r>
              <a:rPr lang="sl-SI" sz="3200" b="1">
                <a:solidFill>
                  <a:srgbClr val="003E00"/>
                </a:solidFill>
                <a:latin typeface="Calibri" pitchFamily="34" charset="0"/>
              </a:rPr>
              <a:t>;</a:t>
            </a:r>
            <a:r>
              <a:rPr lang="en-GB" sz="3200" b="1">
                <a:solidFill>
                  <a:srgbClr val="003E00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3200" b="1">
                <a:solidFill>
                  <a:srgbClr val="003E00"/>
                </a:solidFill>
                <a:latin typeface="Calibri" pitchFamily="34" charset="0"/>
              </a:rPr>
              <a:t>Skype</a:t>
            </a:r>
            <a:r>
              <a:rPr lang="sl-SI" sz="3200" b="1">
                <a:solidFill>
                  <a:srgbClr val="003E00"/>
                </a:solidFill>
                <a:latin typeface="Calibri" pitchFamily="34" charset="0"/>
              </a:rPr>
              <a:t>.</a:t>
            </a:r>
            <a:endParaRPr lang="en-GB" sz="3200" b="1">
              <a:solidFill>
                <a:srgbClr val="003E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sl-SI" sz="2800">
              <a:latin typeface="Calibri" pitchFamily="34" charset="0"/>
            </a:endParaRPr>
          </a:p>
        </p:txBody>
      </p:sp>
      <p:pic>
        <p:nvPicPr>
          <p:cNvPr id="23560" name="Slika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9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25602" name="Slika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69888" y="2393950"/>
            <a:ext cx="8204200" cy="7921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003E00"/>
                </a:solidFill>
                <a:latin typeface="+mn-lt"/>
                <a:cs typeface="Arial" pitchFamily="34" charset="0"/>
              </a:rPr>
              <a:t>NL </a:t>
            </a:r>
            <a:r>
              <a:rPr lang="en-GB" sz="3200" b="1" dirty="0" smtClean="0">
                <a:solidFill>
                  <a:srgbClr val="003E00"/>
                </a:solidFill>
                <a:latin typeface="+mn-lt"/>
                <a:cs typeface="Arial" pitchFamily="34" charset="0"/>
              </a:rPr>
              <a:t>approach:</a:t>
            </a:r>
            <a:endParaRPr lang="en-GB" sz="3200" b="1" dirty="0">
              <a:solidFill>
                <a:srgbClr val="003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04813" y="1557338"/>
            <a:ext cx="8229600" cy="3900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en-GB" sz="2800" b="1" dirty="0" smtClean="0">
              <a:solidFill>
                <a:srgbClr val="005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b="1" dirty="0" smtClean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Pravokotnik 1"/>
          <p:cNvSpPr>
            <a:spLocks noChangeArrowheads="1"/>
          </p:cNvSpPr>
          <p:nvPr/>
        </p:nvSpPr>
        <p:spPr bwMode="auto">
          <a:xfrm>
            <a:off x="358775" y="3506788"/>
            <a:ext cx="6192838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NL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 students tried to explain </a:t>
            </a:r>
          </a:p>
          <a:p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their own presentation </a:t>
            </a:r>
          </a:p>
          <a:p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about “the pH-scale”</a:t>
            </a:r>
            <a:r>
              <a:rPr lang="sl-SI" sz="2800" b="1">
                <a:solidFill>
                  <a:srgbClr val="003E00"/>
                </a:solidFill>
                <a:latin typeface="Calibri" pitchFamily="34" charset="0"/>
              </a:rPr>
              <a:t>.</a:t>
            </a:r>
            <a:r>
              <a:rPr lang="en-US" sz="2800" b="1">
                <a:solidFill>
                  <a:srgbClr val="003E00"/>
                </a:solidFill>
                <a:latin typeface="Calibri" pitchFamily="34" charset="0"/>
              </a:rPr>
              <a:t> </a:t>
            </a:r>
          </a:p>
          <a:p>
            <a:r>
              <a:rPr lang="en-US" sz="3200">
                <a:solidFill>
                  <a:srgbClr val="003E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8" name="Afbeelding 6" descr="phsca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005263"/>
            <a:ext cx="31559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Pravokotnik 2"/>
          <p:cNvSpPr>
            <a:spLocks noChangeArrowheads="1"/>
          </p:cNvSpPr>
          <p:nvPr/>
        </p:nvSpPr>
        <p:spPr bwMode="auto">
          <a:xfrm>
            <a:off x="188913" y="871538"/>
            <a:ext cx="8659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>
                <a:solidFill>
                  <a:srgbClr val="005000"/>
                </a:solidFill>
                <a:latin typeface="Calibri" pitchFamily="34" charset="0"/>
              </a:rPr>
              <a:t>Two different didactical approaches to the lesson:</a:t>
            </a:r>
          </a:p>
        </p:txBody>
      </p:sp>
      <p:sp>
        <p:nvSpPr>
          <p:cNvPr id="25608" name="Pravokotnik 3"/>
          <p:cNvSpPr>
            <a:spLocks noChangeArrowheads="1"/>
          </p:cNvSpPr>
          <p:nvPr/>
        </p:nvSpPr>
        <p:spPr bwMode="auto">
          <a:xfrm>
            <a:off x="6565900" y="-17463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27650" name="Slika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04813" y="657225"/>
            <a:ext cx="8204200" cy="7921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003E00"/>
                </a:solidFill>
                <a:latin typeface="+mn-lt"/>
                <a:cs typeface="Arial" pitchFamily="34" charset="0"/>
              </a:rPr>
              <a:t>S</a:t>
            </a:r>
            <a:r>
              <a:rPr lang="sl-SI" sz="3200" b="1" dirty="0" smtClean="0">
                <a:solidFill>
                  <a:srgbClr val="003E00"/>
                </a:solidFill>
                <a:latin typeface="+mn-lt"/>
                <a:cs typeface="Arial" pitchFamily="34" charset="0"/>
              </a:rPr>
              <a:t>I </a:t>
            </a:r>
            <a:r>
              <a:rPr lang="en-GB" sz="3200" b="1" dirty="0" smtClean="0">
                <a:solidFill>
                  <a:srgbClr val="003E00"/>
                </a:solidFill>
                <a:latin typeface="+mn-lt"/>
                <a:cs typeface="Arial" pitchFamily="34" charset="0"/>
              </a:rPr>
              <a:t>APPROACH:</a:t>
            </a:r>
            <a:endParaRPr lang="en-GB" sz="3200" b="1" dirty="0">
              <a:solidFill>
                <a:srgbClr val="003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79413" y="1773238"/>
            <a:ext cx="8229600" cy="2160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rgbClr val="003E00"/>
                </a:solidFill>
              </a:rPr>
              <a:t>Teacher has prepared PowerPoint presentation about How is </a:t>
            </a:r>
            <a:r>
              <a:rPr lang="en-GB" sz="2800" b="1" dirty="0" err="1" smtClean="0">
                <a:solidFill>
                  <a:srgbClr val="003E00"/>
                </a:solidFill>
              </a:rPr>
              <a:t>oxonium</a:t>
            </a:r>
            <a:r>
              <a:rPr lang="en-GB" sz="2800" b="1" dirty="0" smtClean="0">
                <a:solidFill>
                  <a:srgbClr val="003E00"/>
                </a:solidFill>
              </a:rPr>
              <a:t> ion form. Slovenian pupils explained this learning contents to Netherlands’ students with shearing screen.</a:t>
            </a:r>
          </a:p>
          <a:p>
            <a:pPr algn="l" fontAlgn="auto">
              <a:spcAft>
                <a:spcPts val="0"/>
              </a:spcAft>
              <a:defRPr/>
            </a:pPr>
            <a:endParaRPr lang="en-GB" sz="2800" b="1" dirty="0" smtClean="0">
              <a:solidFill>
                <a:srgbClr val="003E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b="1" dirty="0" smtClean="0">
              <a:solidFill>
                <a:srgbClr val="003E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dirty="0">
              <a:solidFill>
                <a:srgbClr val="003E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76238" y="3789363"/>
            <a:ext cx="8229600" cy="115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rgbClr val="003E00"/>
                </a:solidFill>
              </a:rPr>
              <a:t>They have had a </a:t>
            </a:r>
            <a:r>
              <a:rPr lang="en-GB" sz="2800" b="1" dirty="0">
                <a:solidFill>
                  <a:srgbClr val="003E00"/>
                </a:solidFill>
              </a:rPr>
              <a:t>training </a:t>
            </a:r>
            <a:r>
              <a:rPr lang="en-GB" sz="2800" b="1" dirty="0" smtClean="0">
                <a:solidFill>
                  <a:srgbClr val="003E00"/>
                </a:solidFill>
              </a:rPr>
              <a:t>with Chemistry and English Teacher </a:t>
            </a:r>
            <a:r>
              <a:rPr lang="en-GB" sz="2800" b="1" dirty="0">
                <a:solidFill>
                  <a:srgbClr val="003E00"/>
                </a:solidFill>
              </a:rPr>
              <a:t>before</a:t>
            </a:r>
            <a:r>
              <a:rPr lang="en-GB" sz="2800" b="1" dirty="0" smtClean="0">
                <a:solidFill>
                  <a:srgbClr val="003E00"/>
                </a:solidFill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en-GB" sz="2800" b="1" dirty="0" smtClean="0">
              <a:solidFill>
                <a:srgbClr val="003E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b="1" dirty="0" smtClean="0">
              <a:solidFill>
                <a:srgbClr val="003E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dirty="0">
              <a:solidFill>
                <a:srgbClr val="003E00"/>
              </a:solidFill>
            </a:endParaRPr>
          </a:p>
        </p:txBody>
      </p:sp>
      <p:grpSp>
        <p:nvGrpSpPr>
          <p:cNvPr id="11" name="Skupina 10"/>
          <p:cNvGrpSpPr>
            <a:grpSpLocks/>
          </p:cNvGrpSpPr>
          <p:nvPr/>
        </p:nvGrpSpPr>
        <p:grpSpPr bwMode="auto">
          <a:xfrm>
            <a:off x="471488" y="657225"/>
            <a:ext cx="7713662" cy="5784850"/>
            <a:chOff x="439342" y="-31353"/>
            <a:chExt cx="7714170" cy="5785628"/>
          </a:xfrm>
        </p:grpSpPr>
        <p:pic>
          <p:nvPicPr>
            <p:cNvPr id="27656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42" y="-31353"/>
              <a:ext cx="7714170" cy="5785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jeZBesedilom 12"/>
            <p:cNvSpPr txBox="1"/>
            <p:nvPr/>
          </p:nvSpPr>
          <p:spPr>
            <a:xfrm>
              <a:off x="442517" y="5290663"/>
              <a:ext cx="1778117" cy="368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b="1" dirty="0">
                  <a:solidFill>
                    <a:schemeClr val="bg1">
                      <a:lumMod val="95000"/>
                    </a:schemeClr>
                  </a:solidFill>
                  <a:latin typeface="+mn-lt"/>
                  <a:cs typeface="+mn-cs"/>
                </a:rPr>
                <a:t>Foto: </a:t>
              </a:r>
              <a:r>
                <a:rPr lang="sl-SI" b="1" dirty="0">
                  <a:latin typeface="+mn-lt"/>
                  <a:cs typeface="+mn-cs"/>
                </a:rPr>
                <a:t>A. Bačnik</a:t>
              </a:r>
              <a:r>
                <a:rPr lang="sl-SI" dirty="0">
                  <a:latin typeface="+mn-lt"/>
                  <a:cs typeface="+mn-cs"/>
                </a:rPr>
                <a:t> </a:t>
              </a: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27655" name="Pravokotnik 1"/>
          <p:cNvSpPr>
            <a:spLocks noChangeArrowheads="1"/>
          </p:cNvSpPr>
          <p:nvPr/>
        </p:nvSpPr>
        <p:spPr bwMode="auto">
          <a:xfrm>
            <a:off x="6527800" y="-1905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29698" name="Slika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52413" y="1052513"/>
            <a:ext cx="8229600" cy="1065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rgbClr val="003E00"/>
                </a:solidFill>
              </a:rPr>
              <a:t>SL pupils have </a:t>
            </a:r>
            <a:r>
              <a:rPr lang="en-GB" sz="2800" b="1" dirty="0" smtClean="0">
                <a:solidFill>
                  <a:srgbClr val="003E00"/>
                </a:solidFill>
              </a:rPr>
              <a:t>prepared Web manual with the teacher's help.</a:t>
            </a:r>
            <a:endParaRPr lang="en-GB" sz="2800" b="1" dirty="0" smtClean="0">
              <a:solidFill>
                <a:srgbClr val="003E00"/>
              </a:solidFill>
              <a:latin typeface="Arial CE" pitchFamily="34" charset="-18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468313" y="2117725"/>
            <a:ext cx="8318500" cy="4048125"/>
            <a:chOff x="467544" y="2117777"/>
            <a:chExt cx="8318730" cy="4047527"/>
          </a:xfrm>
        </p:grpSpPr>
        <p:pic>
          <p:nvPicPr>
            <p:cNvPr id="29702" name="Picture 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132856"/>
              <a:ext cx="2021303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132856"/>
              <a:ext cx="3883856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790" y="2117777"/>
              <a:ext cx="2060484" cy="404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1" name="Pravokotnik 1"/>
          <p:cNvSpPr>
            <a:spLocks noChangeArrowheads="1"/>
          </p:cNvSpPr>
          <p:nvPr/>
        </p:nvSpPr>
        <p:spPr bwMode="auto">
          <a:xfrm>
            <a:off x="6553200" y="12700"/>
            <a:ext cx="2574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1"/>
          <p:cNvSpPr>
            <a:spLocks noChangeArrowheads="1"/>
          </p:cNvSpPr>
          <p:nvPr/>
        </p:nvSpPr>
        <p:spPr bwMode="auto">
          <a:xfrm>
            <a:off x="0" y="319088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1200">
                <a:cs typeface="Times New Roman" pitchFamily="18" charset="0"/>
              </a:rPr>
              <a:t>                     </a:t>
            </a:r>
            <a:endParaRPr lang="sl-SI"/>
          </a:p>
        </p:txBody>
      </p:sp>
      <p:pic>
        <p:nvPicPr>
          <p:cNvPr id="31746" name="Slika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1824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93688" y="1125538"/>
            <a:ext cx="8229600" cy="3900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b="1" dirty="0" smtClean="0">
                <a:solidFill>
                  <a:srgbClr val="003E00"/>
                </a:solidFill>
              </a:rPr>
              <a:t>Sl </a:t>
            </a:r>
            <a:r>
              <a:rPr lang="en-GB" sz="2800" b="1" dirty="0">
                <a:solidFill>
                  <a:srgbClr val="003E00"/>
                </a:solidFill>
              </a:rPr>
              <a:t>pupils have prepared </a:t>
            </a:r>
            <a:r>
              <a:rPr lang="sl-SI" sz="2800" b="1" dirty="0" smtClean="0">
                <a:solidFill>
                  <a:srgbClr val="003E00"/>
                </a:solidFill>
              </a:rPr>
              <a:t> t</a:t>
            </a:r>
            <a:r>
              <a:rPr lang="en-GB" sz="2800" b="1" dirty="0" smtClean="0">
                <a:solidFill>
                  <a:srgbClr val="003E00"/>
                </a:solidFill>
                <a:cs typeface="Calibri" pitchFamily="34" charset="0"/>
              </a:rPr>
              <a:t>he </a:t>
            </a:r>
            <a:r>
              <a:rPr lang="sl-SI" sz="2800" b="1" dirty="0" smtClean="0">
                <a:solidFill>
                  <a:srgbClr val="003E00"/>
                </a:solidFill>
                <a:cs typeface="Calibri" pitchFamily="34" charset="0"/>
              </a:rPr>
              <a:t>e-</a:t>
            </a:r>
            <a:r>
              <a:rPr lang="en-GB" sz="2800" b="1" dirty="0" smtClean="0">
                <a:solidFill>
                  <a:srgbClr val="003E00"/>
                </a:solidFill>
                <a:cs typeface="Calibri" pitchFamily="34" charset="0"/>
              </a:rPr>
              <a:t>poster in </a:t>
            </a:r>
            <a:r>
              <a:rPr lang="en-GB" sz="2800" b="1" dirty="0" err="1" smtClean="0">
                <a:solidFill>
                  <a:srgbClr val="003E00"/>
                </a:solidFill>
                <a:cs typeface="Calibri" pitchFamily="34" charset="0"/>
              </a:rPr>
              <a:t>Prezi</a:t>
            </a:r>
            <a:r>
              <a:rPr lang="en-GB" sz="2800" b="1" dirty="0" smtClean="0">
                <a:solidFill>
                  <a:srgbClr val="003E00"/>
                </a:solidFill>
                <a:cs typeface="Calibri" pitchFamily="34" charset="0"/>
              </a:rPr>
              <a:t> and different games about acids and bases</a:t>
            </a:r>
            <a:r>
              <a:rPr lang="sl-SI" sz="2800" b="1" dirty="0" smtClean="0">
                <a:solidFill>
                  <a:srgbClr val="003E00"/>
                </a:solidFill>
                <a:cs typeface="Calibri" pitchFamily="34" charset="0"/>
              </a:rPr>
              <a:t>.</a:t>
            </a:r>
            <a:endParaRPr lang="en-GB" sz="2800" b="1" dirty="0" smtClean="0">
              <a:solidFill>
                <a:srgbClr val="003E00"/>
              </a:solidFill>
              <a:cs typeface="Calibri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b="1" dirty="0" smtClean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3" y="4613275"/>
            <a:ext cx="73739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900" y="2349500"/>
            <a:ext cx="73533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Pravokotnik 1"/>
          <p:cNvSpPr>
            <a:spLocks noChangeArrowheads="1"/>
          </p:cNvSpPr>
          <p:nvPr/>
        </p:nvSpPr>
        <p:spPr bwMode="auto">
          <a:xfrm>
            <a:off x="6551613" y="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3E00"/>
                </a:solidFill>
                <a:latin typeface="Calibri" pitchFamily="34" charset="0"/>
              </a:rPr>
              <a:t>Acids &amp; Bases Differently</a:t>
            </a:r>
            <a:endParaRPr lang="sl-SI" b="1">
              <a:solidFill>
                <a:srgbClr val="003E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1300</Words>
  <Application>Microsoft Macintosh PowerPoint</Application>
  <PresentationFormat>On-screen Show (4:3)</PresentationFormat>
  <Paragraphs>182</Paragraphs>
  <Slides>20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Officeova tema</vt:lpstr>
      <vt:lpstr>Excel.Chart.8</vt:lpstr>
      <vt:lpstr>Acids and bases differently </vt:lpstr>
      <vt:lpstr>Why this collaborative project?</vt:lpstr>
      <vt:lpstr>Age groups/ levels/language:</vt:lpstr>
      <vt:lpstr>PowerPoint Presentation</vt:lpstr>
      <vt:lpstr>What was needed: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that went really well</vt:lpstr>
      <vt:lpstr>PowerPoint Presentation</vt:lpstr>
      <vt:lpstr>PowerPoint Presentation</vt:lpstr>
      <vt:lpstr>Suggestion:</vt:lpstr>
      <vt:lpstr>PowerPoint Presentation</vt:lpstr>
    </vt:vector>
  </TitlesOfParts>
  <Company>OS Skofja Loka - Mesto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 differently</dc:title>
  <dc:creator>Marja Pahor</dc:creator>
  <cp:lastModifiedBy>Maja Kosta</cp:lastModifiedBy>
  <cp:revision>133</cp:revision>
  <dcterms:created xsi:type="dcterms:W3CDTF">2012-03-04T08:02:30Z</dcterms:created>
  <dcterms:modified xsi:type="dcterms:W3CDTF">2012-04-12T09:05:21Z</dcterms:modified>
</cp:coreProperties>
</file>