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8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60" r:id="rId1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52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1C4FA4-D324-4E6D-858E-1B9B33D106B5}" type="datetimeFigureOut">
              <a:rPr lang="sl-SI"/>
              <a:pPr>
                <a:defRPr/>
              </a:pPr>
              <a:t>23.3.2012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7705D7-290E-4DAF-B1FB-E21E88C00766}" type="slidenum">
              <a:rPr lang="sl-SI"/>
              <a:pPr>
                <a:defRPr/>
              </a:pPr>
              <a:t>‹nr.›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847035C-9385-48C8-B616-9913E86CFB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5B23358-8869-420C-AED6-9EEC85AE09D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C9B6CB3-7AA7-4D2E-92DE-740633ADD55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06579ED-F02E-457A-8F39-40C44F39516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AD4C9A3-53D8-4F39-B962-1DE4D596C8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9814A74-2994-4B6D-BBEB-ECD5C117C4C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CA45E5A-2EA3-4FF7-90EC-7F8E25F997B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54B3D2D-84B5-4188-AE98-72731647461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1CCAE3D-7275-4DBF-91B0-6812654BEE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608AD47-1126-4D13-BF14-265F0ADFA39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352B978-C7B1-4FAD-8371-3E3508108F3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20D34F1-C3C5-459C-910C-1D65C7B47D9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C563970-3DBD-4187-AE60-6603D1F0991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61EB836-431A-406B-8D98-4CCE61D6328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312DC50-BF1F-4F9A-86F1-032DCFB65C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F38A34F-69C7-49E9-8CB7-52C226E92B8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15506B1-6EE0-4014-9089-0C1C7A625CF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CD9304E-A2CB-4009-8911-E0B40754B78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0520F64-FB21-4E21-931B-A67355FA269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16DF946-77B4-4493-9DDA-2775D801BA3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1D88D3F-72DC-4CF6-83D7-B43B49C9060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4736235-63A3-42D7-AA41-A30897EC70A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013B613-1E61-4B4B-97FF-739B5684DC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41" r:id="rId18"/>
    <p:sldLayoutId id="2147484242" r:id="rId19"/>
    <p:sldLayoutId id="2147484243" r:id="rId20"/>
    <p:sldLayoutId id="2147484244" r:id="rId21"/>
    <p:sldLayoutId id="2147484245" r:id="rId22"/>
    <p:sldLayoutId id="214748424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hsph.harvard.edu/nutritionsource/what-should-you-eat/pyramid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anmac.co.uk/foodtables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611188" y="1844674"/>
            <a:ext cx="7273180" cy="8642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Cooperation on distance of eating habits and nutrition</a:t>
            </a:r>
          </a:p>
        </p:txBody>
      </p:sp>
      <p:sp>
        <p:nvSpPr>
          <p:cNvPr id="2560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708920"/>
            <a:ext cx="7992888" cy="936104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Huub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Schoot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Jelle</a:t>
            </a:r>
            <a:r>
              <a:rPr lang="en-US" dirty="0" smtClean="0">
                <a:solidFill>
                  <a:schemeClr val="tx1"/>
                </a:solidFill>
              </a:rPr>
              <a:t> van den </a:t>
            </a:r>
            <a:r>
              <a:rPr lang="en-US" dirty="0" err="1" smtClean="0">
                <a:solidFill>
                  <a:schemeClr val="tx1"/>
                </a:solidFill>
              </a:rPr>
              <a:t>Bos</a:t>
            </a:r>
            <a:r>
              <a:rPr lang="en-US" dirty="0" smtClean="0">
                <a:solidFill>
                  <a:schemeClr val="tx1"/>
                </a:solidFill>
              </a:rPr>
              <a:t>, Andrea </a:t>
            </a:r>
            <a:r>
              <a:rPr lang="en-US" dirty="0" err="1" smtClean="0">
                <a:solidFill>
                  <a:schemeClr val="tx1"/>
                </a:solidFill>
              </a:rPr>
              <a:t>Premik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Banic</a:t>
            </a:r>
            <a:r>
              <a:rPr lang="en-US" dirty="0" smtClean="0">
                <a:solidFill>
                  <a:schemeClr val="tx1"/>
                </a:solidFill>
              </a:rPr>
              <a:t>; Windesheim University Zwolle, </a:t>
            </a:r>
            <a:r>
              <a:rPr lang="en-US" dirty="0" err="1" smtClean="0">
                <a:solidFill>
                  <a:schemeClr val="tx1"/>
                </a:solidFill>
              </a:rPr>
              <a:t>Agnieten</a:t>
            </a:r>
            <a:r>
              <a:rPr lang="en-US" dirty="0" smtClean="0">
                <a:solidFill>
                  <a:schemeClr val="tx1"/>
                </a:solidFill>
              </a:rPr>
              <a:t> College </a:t>
            </a:r>
            <a:r>
              <a:rPr lang="en-US" dirty="0" err="1" smtClean="0">
                <a:solidFill>
                  <a:schemeClr val="tx1"/>
                </a:solidFill>
              </a:rPr>
              <a:t>Wezep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Jože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Plečnik</a:t>
            </a:r>
            <a:r>
              <a:rPr lang="en-US" dirty="0" smtClean="0">
                <a:solidFill>
                  <a:schemeClr val="tx1"/>
                </a:solidFill>
              </a:rPr>
              <a:t> Gymnasium Ljubljana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sz="2400" i="1" dirty="0" smtClean="0"/>
              <a:t>Assignment 5 A </a:t>
            </a:r>
            <a:br>
              <a:rPr lang="en-GB" sz="2400" i="1" dirty="0" smtClean="0"/>
            </a:br>
            <a:r>
              <a:rPr lang="en-GB" sz="1600" i="1" dirty="0" smtClean="0"/>
              <a:t>Classroom average nutrient table for Saturday in the Netherlands and in Slovenia.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What to do?</a:t>
            </a: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Compare the averages of your class with the averages of the Slovenian/Dutch students. Draw your conclusions. Discuss them with a student in the partner-country.</a:t>
            </a:r>
          </a:p>
          <a:p>
            <a:pPr fontAlgn="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 </a:t>
            </a:r>
          </a:p>
          <a:p>
            <a:pPr fontAlgn="t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Results and conclusions, points to discuss:</a:t>
            </a:r>
            <a:endParaRPr lang="en-US" sz="1600" dirty="0" smtClean="0">
              <a:solidFill>
                <a:schemeClr val="tx1"/>
              </a:solidFill>
            </a:endParaRP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Compare the class averages table and discuss conclusions with a partner-student</a:t>
            </a: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Differences in age and body weight;</a:t>
            </a: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Differences in lifestyle and eating habits;</a:t>
            </a: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Differences in boys and girls;</a:t>
            </a: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Differences in activities (sport, outdoor activities);</a:t>
            </a: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Cultural differences between the Netherlands and Slovenia.</a:t>
            </a:r>
          </a:p>
          <a:p>
            <a:pPr fontAlgn="t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Draw your own conclusions and write these down in your report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Biology Project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1F38A34F-69C7-49E9-8CB7-52C226E92B8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122" name="Picture 2" descr="logoSlov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908720"/>
            <a:ext cx="57943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Project </a:t>
            </a:r>
            <a:r>
              <a:rPr lang="nl-NL" dirty="0" err="1" smtClean="0"/>
              <a:t>biology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80520F64-FB21-4E21-931B-A67355FA269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2060848"/>
            <a:ext cx="77048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en-GB" sz="2000" b="1" dirty="0" smtClean="0"/>
              <a:t>Mayor issues:</a:t>
            </a:r>
          </a:p>
          <a:p>
            <a:r>
              <a:rPr lang="en-GB" dirty="0" smtClean="0"/>
              <a:t>The project had been successful in developing the materials needed;</a:t>
            </a:r>
          </a:p>
          <a:p>
            <a:endParaRPr lang="en-GB" dirty="0" smtClean="0"/>
          </a:p>
          <a:p>
            <a:r>
              <a:rPr lang="en-GB" dirty="0" smtClean="0"/>
              <a:t>Less differences in age, educational level and foreknowledge should have worked better;</a:t>
            </a:r>
          </a:p>
          <a:p>
            <a:endParaRPr lang="en-GB" dirty="0" smtClean="0"/>
          </a:p>
          <a:p>
            <a:r>
              <a:rPr lang="en-GB" dirty="0" smtClean="0"/>
              <a:t>Timing of the partner-lessons at the same moment is an issue, caused by school terms and curriculum.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Biologie project</a:t>
            </a:r>
            <a:endParaRPr lang="sl-SI" dirty="0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</p:spPr>
        <p:txBody>
          <a:bodyPr/>
          <a:lstStyle/>
          <a:p>
            <a:endParaRPr lang="sl-SI" smtClean="0"/>
          </a:p>
          <a:p>
            <a:fld id="{A9B19FE5-810D-40A3-BE28-DA46F468C48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" name="Tekstvak 3"/>
          <p:cNvSpPr txBox="1"/>
          <p:nvPr/>
        </p:nvSpPr>
        <p:spPr>
          <a:xfrm>
            <a:off x="5148064" y="14847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1218828" cy="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18764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1444377" cy="113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196752"/>
            <a:ext cx="1353319" cy="108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0887" y="2564904"/>
            <a:ext cx="117013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492896"/>
            <a:ext cx="1209303" cy="96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3861048"/>
            <a:ext cx="990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005064"/>
            <a:ext cx="2072655" cy="50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 cstate="print"/>
          <a:srcRect l="44874"/>
          <a:stretch>
            <a:fillRect/>
          </a:stretch>
        </p:blipFill>
        <p:spPr bwMode="auto">
          <a:xfrm>
            <a:off x="7092280" y="4653136"/>
            <a:ext cx="1503462" cy="77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564739"/>
          </a:xfrm>
        </p:spPr>
        <p:txBody>
          <a:bodyPr/>
          <a:lstStyle/>
          <a:p>
            <a:r>
              <a:rPr lang="nl-NL" dirty="0" smtClean="0"/>
              <a:t>The project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Biology</a:t>
            </a:r>
            <a:r>
              <a:rPr lang="nl-NL" dirty="0" smtClean="0"/>
              <a:t>; Goals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 teach the same content on two different levels, using different levels of </a:t>
            </a:r>
            <a:r>
              <a:rPr lang="en-GB" dirty="0" err="1" smtClean="0"/>
              <a:t>assesment</a:t>
            </a:r>
            <a:r>
              <a:rPr lang="en-GB" dirty="0" smtClean="0"/>
              <a:t>;</a:t>
            </a:r>
          </a:p>
          <a:p>
            <a:r>
              <a:rPr lang="en-GB" dirty="0" smtClean="0"/>
              <a:t>The use of ICT, </a:t>
            </a:r>
            <a:r>
              <a:rPr lang="en-GB" dirty="0" err="1" smtClean="0"/>
              <a:t>ie</a:t>
            </a:r>
            <a:r>
              <a:rPr lang="en-GB" dirty="0" smtClean="0"/>
              <a:t> Moodle and a nutrient /calories calculating program like Perfect Diet Tracker or paper table;</a:t>
            </a:r>
          </a:p>
          <a:p>
            <a:r>
              <a:rPr lang="en-GB" dirty="0" smtClean="0"/>
              <a:t>Evaluating the project with a discussion on the outcomes with Skype;</a:t>
            </a:r>
          </a:p>
          <a:p>
            <a:r>
              <a:rPr lang="en-GB" dirty="0" smtClean="0"/>
              <a:t>The pupils of </a:t>
            </a:r>
            <a:r>
              <a:rPr lang="en-GB" dirty="0" err="1" smtClean="0"/>
              <a:t>Jelle</a:t>
            </a:r>
            <a:r>
              <a:rPr lang="en-GB" dirty="0" smtClean="0"/>
              <a:t> would cook a healthy Slovenian </a:t>
            </a:r>
            <a:r>
              <a:rPr lang="en-GB" dirty="0" smtClean="0"/>
              <a:t>meal.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err="1" smtClean="0"/>
              <a:t>Biology</a:t>
            </a:r>
            <a:r>
              <a:rPr lang="nl-NL" dirty="0" smtClean="0"/>
              <a:t> project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1F38A34F-69C7-49E9-8CB7-52C226E92B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475" t="10817" r="6773" b="2642"/>
          <a:stretch>
            <a:fillRect/>
          </a:stretch>
        </p:blipFill>
        <p:spPr bwMode="auto">
          <a:xfrm>
            <a:off x="7308304" y="980728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 anchor="t"/>
          <a:lstStyle/>
          <a:p>
            <a:r>
              <a:rPr lang="nl-NL" dirty="0" err="1" smtClean="0"/>
              <a:t>Food</a:t>
            </a:r>
            <a:r>
              <a:rPr lang="nl-NL" dirty="0" smtClean="0"/>
              <a:t> and </a:t>
            </a:r>
            <a:r>
              <a:rPr lang="nl-NL" dirty="0" err="1" smtClean="0"/>
              <a:t>nutrition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en-US" sz="2000" i="1" dirty="0" smtClean="0"/>
              <a:t>Assignment 1 What do you eat on next Saturday?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492896"/>
            <a:ext cx="7776864" cy="3024336"/>
          </a:xfrm>
        </p:spPr>
        <p:txBody>
          <a:bodyPr/>
          <a:lstStyle/>
          <a:p>
            <a:pPr marL="0" lvl="4" indent="0" fontAlgn="t">
              <a:buNone/>
            </a:pPr>
            <a:r>
              <a:rPr lang="en-US" b="1" dirty="0" smtClean="0">
                <a:solidFill>
                  <a:schemeClr val="tx1"/>
                </a:solidFill>
              </a:rPr>
              <a:t>What to do:</a:t>
            </a:r>
            <a:endParaRPr lang="en-US" sz="1000" dirty="0" smtClean="0">
              <a:solidFill>
                <a:schemeClr val="tx1"/>
              </a:solidFill>
            </a:endParaRP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Take notes about everything you eat or drink on a Saturday from the moment you wake up till you go to bed; </a:t>
            </a: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You should always write down </a:t>
            </a:r>
            <a:r>
              <a:rPr lang="en-US" sz="1600" b="1" dirty="0" smtClean="0">
                <a:solidFill>
                  <a:schemeClr val="tx1"/>
                </a:solidFill>
              </a:rPr>
              <a:t>what</a:t>
            </a:r>
            <a:r>
              <a:rPr lang="en-US" sz="1600" dirty="0" smtClean="0">
                <a:solidFill>
                  <a:schemeClr val="tx1"/>
                </a:solidFill>
              </a:rPr>
              <a:t> and </a:t>
            </a:r>
            <a:r>
              <a:rPr lang="en-US" sz="1600" b="1" dirty="0" smtClean="0">
                <a:solidFill>
                  <a:schemeClr val="tx1"/>
                </a:solidFill>
              </a:rPr>
              <a:t>how much</a:t>
            </a:r>
            <a:r>
              <a:rPr lang="en-US" sz="1600" dirty="0" smtClean="0">
                <a:solidFill>
                  <a:schemeClr val="tx1"/>
                </a:solidFill>
              </a:rPr>
              <a:t> you eat or drink in pieces or weight. For example you can count the number of bread slices you eat;</a:t>
            </a: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Other things such as potatoes or vegetables you can weigh before you eat them;</a:t>
            </a: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When you drink something, you note the number of glasses you drank; </a:t>
            </a:r>
          </a:p>
          <a:p>
            <a:pPr fontAlgn="t"/>
            <a:r>
              <a:rPr lang="en-US" sz="1600" dirty="0" smtClean="0">
                <a:solidFill>
                  <a:schemeClr val="tx1"/>
                </a:solidFill>
              </a:rPr>
              <a:t>Keep in mind that (later on) you have to determine what nutrients and how much of these nutrients are in these products.</a:t>
            </a:r>
            <a:endParaRPr lang="en-US" sz="1600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biology</a:t>
            </a:r>
            <a:r>
              <a:rPr lang="nl-NL" dirty="0" smtClean="0"/>
              <a:t> project</a:t>
            </a:r>
            <a:endParaRPr lang="sl-SI" dirty="0" smtClean="0"/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7AFD579F-7507-437B-B3EE-C72984167E16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124744"/>
            <a:ext cx="1623070" cy="134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5184576" cy="1883608"/>
          </a:xfrm>
        </p:spPr>
        <p:txBody>
          <a:bodyPr anchor="t">
            <a:normAutofit fontScale="90000"/>
          </a:bodyPr>
          <a:lstStyle/>
          <a:p>
            <a:pPr fontAlgn="t"/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sz="2000" b="0" dirty="0" smtClean="0">
                <a:ea typeface="+mn-ea"/>
                <a:cs typeface="+mn-cs"/>
              </a:rPr>
              <a:t>Use the attached table to take notes about everything you eat or create a table on your PC. </a:t>
            </a:r>
            <a:br>
              <a:rPr lang="en-US" sz="2000" b="0" dirty="0" smtClean="0">
                <a:ea typeface="+mn-ea"/>
                <a:cs typeface="+mn-cs"/>
              </a:rPr>
            </a:br>
            <a:r>
              <a:rPr lang="en-US" sz="2000" b="0" dirty="0" smtClean="0">
                <a:ea typeface="+mn-ea"/>
                <a:cs typeface="+mn-cs"/>
              </a:rPr>
              <a:t>You have to continue to include the foods you eat. So always write down the number or the weight of the food items </a:t>
            </a:r>
            <a:br>
              <a:rPr lang="en-US" sz="2000" b="0" dirty="0" smtClean="0">
                <a:ea typeface="+mn-ea"/>
                <a:cs typeface="+mn-cs"/>
              </a:rPr>
            </a:br>
            <a:endParaRPr lang="en-US" sz="2000" b="0" dirty="0" smtClean="0"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356992"/>
            <a:ext cx="5040560" cy="2376264"/>
          </a:xfrm>
        </p:spPr>
        <p:txBody>
          <a:bodyPr>
            <a:normAutofit fontScale="92500" lnSpcReduction="20000"/>
          </a:bodyPr>
          <a:lstStyle/>
          <a:p>
            <a:pPr fontAlgn="t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Report</a:t>
            </a:r>
          </a:p>
          <a:p>
            <a:pPr fontAlgn="t"/>
            <a:r>
              <a:rPr lang="en-US" sz="2000" dirty="0" smtClean="0">
                <a:solidFill>
                  <a:schemeClr val="tx1"/>
                </a:solidFill>
              </a:rPr>
              <a:t>You made a digital table with everything you've eaten on Saturday. Is it correct? Do you eat the same every Saturday? </a:t>
            </a:r>
          </a:p>
          <a:p>
            <a:pPr fontAlgn="t"/>
            <a:r>
              <a:rPr lang="en-US" sz="2000" dirty="0" smtClean="0">
                <a:solidFill>
                  <a:schemeClr val="tx1"/>
                </a:solidFill>
              </a:rPr>
              <a:t> A discussion on the Healthy eating pyramid (</a:t>
            </a:r>
            <a:r>
              <a:rPr lang="en-US" sz="2000" u="sng" dirty="0" smtClean="0">
                <a:solidFill>
                  <a:schemeClr val="tx1"/>
                </a:solidFill>
                <a:hlinkClick r:id="rId2"/>
              </a:rPr>
              <a:t>http://www.hsph.harvard.edu/nutritionsource/what-should-you-eat/pyramid/</a:t>
            </a:r>
            <a:r>
              <a:rPr lang="en-US" sz="2000" dirty="0" smtClean="0">
                <a:solidFill>
                  <a:schemeClr val="tx1"/>
                </a:solidFill>
              </a:rPr>
              <a:t>)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The biology project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1F38A34F-69C7-49E9-8CB7-52C226E92B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healthyeatingpyramidresiz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349" y="1052736"/>
            <a:ext cx="3649174" cy="4536504"/>
          </a:xfrm>
          <a:prstGeom prst="rect">
            <a:avLst/>
          </a:prstGeom>
          <a:noFill/>
          <a:ln w="9525">
            <a:solidFill>
              <a:srgbClr val="DBE5F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4028504" cy="1500843"/>
          </a:xfrm>
        </p:spPr>
        <p:txBody>
          <a:bodyPr>
            <a:noAutofit/>
          </a:bodyPr>
          <a:lstStyle/>
          <a:p>
            <a:r>
              <a:rPr lang="en-GB" i="1" dirty="0" smtClean="0"/>
              <a:t>Assignment 2</a:t>
            </a:r>
            <a:br>
              <a:rPr lang="en-GB" i="1" dirty="0" smtClean="0"/>
            </a:br>
            <a:r>
              <a:rPr lang="en-US" sz="2000" b="0" dirty="0" smtClean="0"/>
              <a:t>What nutrients are in the food you have eaten last Saturday? </a:t>
            </a:r>
            <a:br>
              <a:rPr lang="en-US" sz="2000" b="0" dirty="0" smtClean="0"/>
            </a:br>
            <a:r>
              <a:rPr lang="en-US" sz="2000" b="0" dirty="0" smtClean="0"/>
              <a:t>How much of each</a:t>
            </a:r>
            <a:r>
              <a:rPr lang="en-US" sz="1800" b="0" dirty="0" smtClean="0"/>
              <a:t>?</a:t>
            </a:r>
            <a:endParaRPr lang="en-US" sz="1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3970784" cy="2376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What to do?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Analyze how much of each type of nutrients you've eaten on Saturday.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Calculate this with the help of a table of nutrients on a computer or on paper.</a:t>
            </a:r>
          </a:p>
          <a:p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The biology project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1F38A34F-69C7-49E9-8CB7-52C226E92B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2751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Make a report by filling in the table of nutrients you have eaten:</a:t>
            </a:r>
          </a:p>
          <a:p>
            <a:pPr fontAlgn="t"/>
            <a:r>
              <a:rPr lang="en-US" sz="2400" dirty="0" smtClean="0">
                <a:solidFill>
                  <a:schemeClr val="tx1"/>
                </a:solidFill>
              </a:rPr>
              <a:t>In the top row are all kinds of food that you eat in number and/or weight.</a:t>
            </a:r>
          </a:p>
          <a:p>
            <a:pPr fontAlgn="t"/>
            <a:r>
              <a:rPr lang="en-US" sz="2400" dirty="0" smtClean="0">
                <a:solidFill>
                  <a:schemeClr val="tx1"/>
                </a:solidFill>
              </a:rPr>
              <a:t>In the left columns, write down the nutrients that can be present in your food</a:t>
            </a:r>
          </a:p>
          <a:p>
            <a:pPr fontAlgn="t"/>
            <a:r>
              <a:rPr lang="en-US" sz="2400" dirty="0" smtClean="0">
                <a:solidFill>
                  <a:schemeClr val="tx1"/>
                </a:solidFill>
              </a:rPr>
              <a:t>Look in a food table what nutrients are in the foods you eat and calculate exactly how much. </a:t>
            </a:r>
          </a:p>
          <a:p>
            <a:pPr fontAlgn="t"/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http://www.brianmac.co.uk/foodtables.htm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Biology project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1F38A34F-69C7-49E9-8CB7-52C226E92B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04200" cy="792163"/>
          </a:xfrm>
        </p:spPr>
        <p:txBody>
          <a:bodyPr/>
          <a:lstStyle/>
          <a:p>
            <a:r>
              <a:rPr lang="en-US" dirty="0" smtClean="0"/>
              <a:t>Table of food/nutrients in the Saturday menu</a:t>
            </a:r>
            <a:endParaRPr lang="en-US" dirty="0"/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</p:nvPr>
        </p:nvGraphicFramePr>
        <p:xfrm>
          <a:off x="395536" y="2420888"/>
          <a:ext cx="8136906" cy="3111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008112"/>
                <a:gridCol w="853752"/>
                <a:gridCol w="1296144"/>
                <a:gridCol w="1131556"/>
                <a:gridCol w="1162415"/>
                <a:gridCol w="1162415"/>
              </a:tblGrid>
              <a:tr h="452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 smtClean="0">
                          <a:solidFill>
                            <a:schemeClr val="tx1"/>
                          </a:solidFill>
                        </a:rPr>
                        <a:t>Potatoes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 smtClean="0">
                          <a:solidFill>
                            <a:schemeClr val="tx1"/>
                          </a:solidFill>
                        </a:rPr>
                        <a:t>Spinach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 err="1" smtClean="0">
                          <a:solidFill>
                            <a:schemeClr val="tx1"/>
                          </a:solidFill>
                        </a:rPr>
                        <a:t>Meat</a:t>
                      </a:r>
                      <a:r>
                        <a:rPr lang="nl-NL" sz="1200" dirty="0" smtClean="0">
                          <a:solidFill>
                            <a:schemeClr val="tx1"/>
                          </a:solidFill>
                        </a:rPr>
                        <a:t>  (kind of)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Sandwiches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Sandwich dressing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Butter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nl-NL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nl-NL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 err="1" smtClean="0"/>
                        <a:t>Carbohydrates</a:t>
                      </a:r>
                      <a:endParaRPr lang="en-US" sz="12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b="1" dirty="0">
                        <a:highlight>
                          <a:srgbClr val="00FF00"/>
                        </a:highligh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highlight>
                          <a:srgbClr val="00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highlight>
                          <a:srgbClr val="00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 err="1"/>
                        <a:t>Protein</a:t>
                      </a:r>
                      <a:endParaRPr lang="en-US" sz="12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b="1">
                        <a:highlight>
                          <a:srgbClr val="00FF00"/>
                        </a:highligh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>
                        <a:highlight>
                          <a:srgbClr val="00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>
                        <a:highlight>
                          <a:srgbClr val="00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/>
                        <a:t>Fat</a:t>
                      </a:r>
                      <a:endParaRPr lang="en-US" sz="12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b="1" dirty="0">
                        <a:highlight>
                          <a:srgbClr val="00FF00"/>
                        </a:highligh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>
                        <a:highlight>
                          <a:srgbClr val="00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>
                        <a:highlight>
                          <a:srgbClr val="00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/>
                        <a:t>Vitamines (</a:t>
                      </a:r>
                      <a:r>
                        <a:rPr lang="nl-NL" sz="1200" b="1" dirty="0" err="1"/>
                        <a:t>total</a:t>
                      </a:r>
                      <a:r>
                        <a:rPr lang="nl-NL" sz="1200" b="1" dirty="0"/>
                        <a:t>)</a:t>
                      </a:r>
                      <a:endParaRPr lang="en-US" sz="12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b="1">
                        <a:highlight>
                          <a:srgbClr val="00FF00"/>
                        </a:highlight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>
                        <a:highlight>
                          <a:srgbClr val="00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>
                        <a:highlight>
                          <a:srgbClr val="00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 err="1" smtClean="0"/>
                        <a:t>Minerals</a:t>
                      </a:r>
                      <a:r>
                        <a:rPr lang="nl-NL" sz="1200" b="1" dirty="0" smtClean="0"/>
                        <a:t> (</a:t>
                      </a:r>
                      <a:r>
                        <a:rPr lang="nl-NL" sz="1200" b="1" dirty="0" err="1"/>
                        <a:t>total</a:t>
                      </a:r>
                      <a:r>
                        <a:rPr lang="nl-NL" sz="1200" b="1" dirty="0"/>
                        <a:t>)</a:t>
                      </a:r>
                      <a:endParaRPr lang="en-US" sz="12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mtClean="0"/>
              <a:t>Biology Project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l-SI" smtClean="0"/>
          </a:p>
          <a:p>
            <a:fld id="{1F38A34F-69C7-49E9-8CB7-52C226E92B8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kstvak 10"/>
          <p:cNvSpPr txBox="1"/>
          <p:nvPr/>
        </p:nvSpPr>
        <p:spPr>
          <a:xfrm>
            <a:off x="395536" y="19888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Example: Please specify your own food and nutrients!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4200" cy="792163"/>
          </a:xfrm>
        </p:spPr>
        <p:txBody>
          <a:bodyPr anchor="t"/>
          <a:lstStyle/>
          <a:p>
            <a:r>
              <a:rPr lang="en-GB" i="1" dirty="0" smtClean="0"/>
              <a:t>Assignment 3</a:t>
            </a:r>
            <a:br>
              <a:rPr lang="en-GB" i="1" dirty="0" smtClean="0"/>
            </a:br>
            <a:r>
              <a:rPr lang="en-GB" i="1" dirty="0" smtClean="0"/>
              <a:t> </a:t>
            </a:r>
            <a:r>
              <a:rPr lang="en-GB" sz="1800" i="1" dirty="0" smtClean="0"/>
              <a:t>A personal nutrient table for your meals on Saturday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1440160"/>
          </a:xfrm>
        </p:spPr>
        <p:txBody>
          <a:bodyPr>
            <a:noAutofit/>
          </a:bodyPr>
          <a:lstStyle/>
          <a:p>
            <a:pPr fontAlgn="t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 </a:t>
            </a:r>
            <a:r>
              <a:rPr lang="en-US" sz="1800" b="1" dirty="0" smtClean="0">
                <a:solidFill>
                  <a:schemeClr val="tx1"/>
                </a:solidFill>
              </a:rPr>
              <a:t>What to do?</a:t>
            </a:r>
          </a:p>
          <a:p>
            <a:pPr fontAlgn="t"/>
            <a:r>
              <a:rPr lang="en-US" sz="1800" dirty="0" smtClean="0">
                <a:solidFill>
                  <a:schemeClr val="tx1"/>
                </a:solidFill>
              </a:rPr>
              <a:t>Calculate the amounts of nutrients and write the results on your form. </a:t>
            </a:r>
          </a:p>
          <a:p>
            <a:pPr fontAlgn="t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 Results</a:t>
            </a:r>
          </a:p>
          <a:p>
            <a:pPr fontAlgn="t"/>
            <a:r>
              <a:rPr lang="en-US" sz="1800" dirty="0" smtClean="0">
                <a:solidFill>
                  <a:schemeClr val="tx1"/>
                </a:solidFill>
              </a:rPr>
              <a:t>Make a bar graph of the nutrients in your meals. (in Excel or special program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Biology Project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1F38A34F-69C7-49E9-8CB7-52C226E92B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741899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Assignment 4 </a:t>
            </a:r>
            <a:br>
              <a:rPr lang="en-GB" i="1" dirty="0" smtClean="0"/>
            </a:br>
            <a:r>
              <a:rPr lang="en-GB" sz="2400" i="1" dirty="0" smtClean="0"/>
              <a:t>A classroom average nutrient table for Saturday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What to do?</a:t>
            </a:r>
            <a:endParaRPr lang="en-US" sz="1600" dirty="0" smtClean="0">
              <a:solidFill>
                <a:schemeClr val="tx1"/>
              </a:solidFill>
            </a:endParaRPr>
          </a:p>
          <a:p>
            <a:pPr fontAlgn="t"/>
            <a:r>
              <a:rPr lang="en-GB" sz="1600" dirty="0" smtClean="0">
                <a:solidFill>
                  <a:schemeClr val="tx1"/>
                </a:solidFill>
              </a:rPr>
              <a:t>When all students have completed their form and bar graph this form may be copied;</a:t>
            </a:r>
          </a:p>
          <a:p>
            <a:pPr fontAlgn="t"/>
            <a:r>
              <a:rPr lang="en-GB" sz="1600" dirty="0" smtClean="0">
                <a:solidFill>
                  <a:schemeClr val="tx1"/>
                </a:solidFill>
              </a:rPr>
              <a:t>Make sure you get a copy of all the nutrients tables. Calculate the average of your class.</a:t>
            </a:r>
          </a:p>
          <a:p>
            <a:pPr fontAlgn="t"/>
            <a:r>
              <a:rPr lang="en-GB" sz="1600" dirty="0" smtClean="0">
                <a:solidFill>
                  <a:schemeClr val="tx1"/>
                </a:solidFill>
              </a:rPr>
              <a:t>Create a table and a bar graph of the averages of the class.</a:t>
            </a:r>
          </a:p>
          <a:p>
            <a:pPr fontAlgn="t"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 </a:t>
            </a:r>
          </a:p>
          <a:p>
            <a:pPr fontAlgn="t"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Results and conclusions:</a:t>
            </a:r>
            <a:endParaRPr lang="en-GB" sz="1600" dirty="0" smtClean="0">
              <a:solidFill>
                <a:schemeClr val="tx1"/>
              </a:solidFill>
            </a:endParaRPr>
          </a:p>
          <a:p>
            <a:pPr fontAlgn="t"/>
            <a:r>
              <a:rPr lang="en-GB" sz="1600" dirty="0" smtClean="0">
                <a:solidFill>
                  <a:schemeClr val="tx1"/>
                </a:solidFill>
              </a:rPr>
              <a:t>Compare your own bar chart with the class average table and discuss conclusions:</a:t>
            </a:r>
          </a:p>
          <a:p>
            <a:pPr fontAlgn="t"/>
            <a:r>
              <a:rPr lang="en-GB" sz="1600" dirty="0" smtClean="0">
                <a:solidFill>
                  <a:schemeClr val="tx1"/>
                </a:solidFill>
              </a:rPr>
              <a:t>Difference in age and body weight</a:t>
            </a:r>
          </a:p>
          <a:p>
            <a:pPr fontAlgn="t"/>
            <a:r>
              <a:rPr lang="en-GB" sz="1600" dirty="0" smtClean="0">
                <a:solidFill>
                  <a:schemeClr val="tx1"/>
                </a:solidFill>
              </a:rPr>
              <a:t>Difference in lifestyle and eating habits</a:t>
            </a:r>
          </a:p>
          <a:p>
            <a:pPr fontAlgn="t"/>
            <a:r>
              <a:rPr lang="en-GB" sz="1600" dirty="0" smtClean="0">
                <a:solidFill>
                  <a:schemeClr val="tx1"/>
                </a:solidFill>
              </a:rPr>
              <a:t>Difference in boys and girls</a:t>
            </a:r>
          </a:p>
          <a:p>
            <a:pPr fontAlgn="t"/>
            <a:r>
              <a:rPr lang="en-GB" sz="1600" dirty="0" smtClean="0">
                <a:solidFill>
                  <a:schemeClr val="tx1"/>
                </a:solidFill>
              </a:rPr>
              <a:t>Difference in activities (sport, outdoor activities)</a:t>
            </a:r>
          </a:p>
          <a:p>
            <a:pPr fontAlgn="t"/>
            <a:r>
              <a:rPr lang="en-GB" sz="1600" dirty="0" smtClean="0">
                <a:solidFill>
                  <a:schemeClr val="tx1"/>
                </a:solidFill>
              </a:rPr>
              <a:t>Draw your final conclusions and discuss them with other students 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Biology Project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sl-SI" smtClean="0"/>
          </a:p>
          <a:p>
            <a:pPr>
              <a:defRPr/>
            </a:pPr>
            <a:fld id="{1F38A34F-69C7-49E9-8CB7-52C226E92B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761</TotalTime>
  <Words>480</Words>
  <Application>Microsoft Office PowerPoint</Application>
  <PresentationFormat>Diavoorstelling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arnes_presentation_slo</vt:lpstr>
      <vt:lpstr>Cooperation on distance of eating habits and nutrition</vt:lpstr>
      <vt:lpstr>The project for Biology; Goals </vt:lpstr>
      <vt:lpstr>Food and nutrition Assignment 1 What do you eat on next Saturday? </vt:lpstr>
      <vt:lpstr>Results Use the attached table to take notes about everything you eat or create a table on your PC.  You have to continue to include the foods you eat. So always write down the number or the weight of the food items  </vt:lpstr>
      <vt:lpstr>Assignment 2 What nutrients are in the food you have eaten last Saturday?  How much of each?</vt:lpstr>
      <vt:lpstr>Results </vt:lpstr>
      <vt:lpstr>Table of food/nutrients in the Saturday menu</vt:lpstr>
      <vt:lpstr>Assignment 3  A personal nutrient table for your meals on Saturday </vt:lpstr>
      <vt:lpstr>Assignment 4  A classroom average nutrient table for Saturday</vt:lpstr>
      <vt:lpstr>Assignment 5 A  Classroom average nutrient table for Saturday in the Netherlands and in Slovenia. </vt:lpstr>
      <vt:lpstr>Evaluation</vt:lpstr>
      <vt:lpstr>Dia 12</vt:lpstr>
    </vt:vector>
  </TitlesOfParts>
  <Company>ARNES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huubs</cp:lastModifiedBy>
  <cp:revision>89</cp:revision>
  <dcterms:created xsi:type="dcterms:W3CDTF">2007-04-11T10:22:40Z</dcterms:created>
  <dcterms:modified xsi:type="dcterms:W3CDTF">2012-03-23T09:55:18Z</dcterms:modified>
</cp:coreProperties>
</file>