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6.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theme/themeOverride10.xml" ContentType="application/vnd.openxmlformats-officedocument.themeOverr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463" r:id="rId5"/>
    <p:sldMasterId id="2147484489" r:id="rId6"/>
    <p:sldMasterId id="2147484539" r:id="rId7"/>
    <p:sldMasterId id="2147484559" r:id="rId8"/>
    <p:sldMasterId id="2147484574" r:id="rId9"/>
  </p:sldMasterIdLst>
  <p:notesMasterIdLst>
    <p:notesMasterId r:id="rId43"/>
  </p:notesMasterIdLst>
  <p:handoutMasterIdLst>
    <p:handoutMasterId r:id="rId44"/>
  </p:handoutMasterIdLst>
  <p:sldIdLst>
    <p:sldId id="394" r:id="rId10"/>
    <p:sldId id="417" r:id="rId11"/>
    <p:sldId id="510" r:id="rId12"/>
    <p:sldId id="491" r:id="rId13"/>
    <p:sldId id="456" r:id="rId14"/>
    <p:sldId id="511" r:id="rId15"/>
    <p:sldId id="430" r:id="rId16"/>
    <p:sldId id="418" r:id="rId17"/>
    <p:sldId id="485" r:id="rId18"/>
    <p:sldId id="487" r:id="rId19"/>
    <p:sldId id="493" r:id="rId20"/>
    <p:sldId id="490" r:id="rId21"/>
    <p:sldId id="422" r:id="rId22"/>
    <p:sldId id="538" r:id="rId23"/>
    <p:sldId id="540" r:id="rId24"/>
    <p:sldId id="566" r:id="rId25"/>
    <p:sldId id="543" r:id="rId26"/>
    <p:sldId id="544" r:id="rId27"/>
    <p:sldId id="545" r:id="rId28"/>
    <p:sldId id="546" r:id="rId29"/>
    <p:sldId id="547" r:id="rId30"/>
    <p:sldId id="548" r:id="rId31"/>
    <p:sldId id="551" r:id="rId32"/>
    <p:sldId id="552" r:id="rId33"/>
    <p:sldId id="553" r:id="rId34"/>
    <p:sldId id="555" r:id="rId35"/>
    <p:sldId id="557" r:id="rId36"/>
    <p:sldId id="497" r:id="rId37"/>
    <p:sldId id="565" r:id="rId38"/>
    <p:sldId id="561" r:id="rId39"/>
    <p:sldId id="564" r:id="rId40"/>
    <p:sldId id="496" r:id="rId41"/>
    <p:sldId id="495" r:id="rId42"/>
  </p:sldIdLst>
  <p:sldSz cx="9144000" cy="6858000" type="screen4x3"/>
  <p:notesSz cx="7023100" cy="9309100"/>
  <p:custDataLst>
    <p:custData r:id="rId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Butler" initials="GB" lastIdx="10" clrIdx="0"/>
  <p:cmAuthor id="1" name="Rane Johnson" initials="RJ" lastIdx="9" clrIdx="1"/>
  <p:cmAuthor id="2" name="Greg Butler (EDU)" initials="GB"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1919"/>
    <a:srgbClr val="0053A6"/>
    <a:srgbClr val="0056C5"/>
    <a:srgbClr val="6AAFE2"/>
    <a:srgbClr val="33CC33"/>
    <a:srgbClr val="FF3300"/>
    <a:srgbClr val="008BBC"/>
    <a:srgbClr val="96D333"/>
    <a:srgbClr val="CCFF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0360" autoAdjust="0"/>
  </p:normalViewPr>
  <p:slideViewPr>
    <p:cSldViewPr snapToGrid="0">
      <p:cViewPr>
        <p:scale>
          <a:sx n="60" d="100"/>
          <a:sy n="60" d="100"/>
        </p:scale>
        <p:origin x="-4288" y="-1696"/>
      </p:cViewPr>
      <p:guideLst>
        <p:guide orient="horz" pos="2148"/>
        <p:guide pos="2874"/>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p:scale>
          <a:sx n="80" d="100"/>
          <a:sy n="80" d="100"/>
        </p:scale>
        <p:origin x="-446" y="83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5.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SOAPNAS\Cria&#231;&#227;o\Cria&#231;&#227;o\PORTUGAL%202011\Microsoft\ITLresearch\conteudo\Copy%20of%20Slide%20Deck%20Charts%2018%20Oct%202011.xlsx"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Administrator\&#1056;&#1072;&#1073;&#1086;&#1095;&#1080;&#1081;%20&#1089;&#1090;&#1086;&#1083;\Berlin\07_LASWtracking_2011_ru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55315870570108"/>
          <c:y val="0.147453083109928"/>
          <c:w val="0.583975346687212"/>
          <c:h val="0.576407506702413"/>
        </c:manualLayout>
      </c:layout>
      <c:lineChart>
        <c:grouping val="standard"/>
        <c:varyColors val="0"/>
        <c:ser>
          <c:idx val="0"/>
          <c:order val="0"/>
          <c:tx>
            <c:strRef>
              <c:f>Sheet1!$B$1</c:f>
              <c:strCache>
                <c:ptCount val="1"/>
                <c:pt idx="0">
                  <c:v>Routine manual</c:v>
                </c:pt>
              </c:strCache>
            </c:strRef>
          </c:tx>
          <c:spPr>
            <a:ln w="37837">
              <a:solidFill>
                <a:srgbClr val="FF9900"/>
              </a:solidFill>
              <a:prstDash val="solid"/>
            </a:ln>
          </c:spPr>
          <c:marker>
            <c:symbol val="none"/>
          </c:marker>
          <c:cat>
            <c:numRef>
              <c:f>Sheet1!$A$2:$A$6</c:f>
              <c:numCache>
                <c:formatCode>General</c:formatCode>
                <c:ptCount val="5"/>
                <c:pt idx="0">
                  <c:v>1960.0</c:v>
                </c:pt>
                <c:pt idx="1">
                  <c:v>1970.0</c:v>
                </c:pt>
                <c:pt idx="2">
                  <c:v>1980.0</c:v>
                </c:pt>
                <c:pt idx="3">
                  <c:v>1990.0</c:v>
                </c:pt>
                <c:pt idx="4">
                  <c:v>2002.0</c:v>
                </c:pt>
              </c:numCache>
            </c:numRef>
          </c:cat>
          <c:val>
            <c:numRef>
              <c:f>Sheet1!$B$2:$B$6</c:f>
              <c:numCache>
                <c:formatCode>0.0</c:formatCode>
                <c:ptCount val="5"/>
                <c:pt idx="0">
                  <c:v>49.9950120000004</c:v>
                </c:pt>
                <c:pt idx="1">
                  <c:v>53.52155600000001</c:v>
                </c:pt>
                <c:pt idx="2">
                  <c:v>53.78404</c:v>
                </c:pt>
                <c:pt idx="3">
                  <c:v>52.315193</c:v>
                </c:pt>
                <c:pt idx="4">
                  <c:v>46.974729</c:v>
                </c:pt>
              </c:numCache>
            </c:numRef>
          </c:val>
          <c:smooth val="0"/>
        </c:ser>
        <c:ser>
          <c:idx val="1"/>
          <c:order val="1"/>
          <c:tx>
            <c:strRef>
              <c:f>Sheet1!$C$1</c:f>
              <c:strCache>
                <c:ptCount val="1"/>
                <c:pt idx="0">
                  <c:v>Nonroutine manual</c:v>
                </c:pt>
              </c:strCache>
            </c:strRef>
          </c:tx>
          <c:spPr>
            <a:ln w="37837">
              <a:solidFill>
                <a:srgbClr val="FF0000"/>
              </a:solidFill>
              <a:prstDash val="solid"/>
            </a:ln>
          </c:spPr>
          <c:marker>
            <c:symbol val="none"/>
          </c:marker>
          <c:cat>
            <c:numRef>
              <c:f>Sheet1!$A$2:$A$6</c:f>
              <c:numCache>
                <c:formatCode>General</c:formatCode>
                <c:ptCount val="5"/>
                <c:pt idx="0">
                  <c:v>1960.0</c:v>
                </c:pt>
                <c:pt idx="1">
                  <c:v>1970.0</c:v>
                </c:pt>
                <c:pt idx="2">
                  <c:v>1980.0</c:v>
                </c:pt>
                <c:pt idx="3">
                  <c:v>1990.0</c:v>
                </c:pt>
                <c:pt idx="4">
                  <c:v>2002.0</c:v>
                </c:pt>
              </c:numCache>
            </c:numRef>
          </c:cat>
          <c:val>
            <c:numRef>
              <c:f>Sheet1!$C$2:$C$6</c:f>
              <c:numCache>
                <c:formatCode>0.0</c:formatCode>
                <c:ptCount val="5"/>
                <c:pt idx="0">
                  <c:v>49.955141</c:v>
                </c:pt>
                <c:pt idx="1">
                  <c:v>46.199654</c:v>
                </c:pt>
                <c:pt idx="2">
                  <c:v>44.38946799999999</c:v>
                </c:pt>
                <c:pt idx="3">
                  <c:v>41.812511</c:v>
                </c:pt>
                <c:pt idx="4">
                  <c:v>41.44464199999999</c:v>
                </c:pt>
              </c:numCache>
            </c:numRef>
          </c:val>
          <c:smooth val="0"/>
        </c:ser>
        <c:ser>
          <c:idx val="2"/>
          <c:order val="2"/>
          <c:tx>
            <c:strRef>
              <c:f>Sheet1!$D$1</c:f>
              <c:strCache>
                <c:ptCount val="1"/>
                <c:pt idx="0">
                  <c:v>Routine cognitive</c:v>
                </c:pt>
              </c:strCache>
            </c:strRef>
          </c:tx>
          <c:spPr>
            <a:ln w="37837">
              <a:solidFill>
                <a:srgbClr val="FFFF00"/>
              </a:solidFill>
              <a:prstDash val="solid"/>
            </a:ln>
          </c:spPr>
          <c:marker>
            <c:symbol val="none"/>
          </c:marker>
          <c:cat>
            <c:numRef>
              <c:f>Sheet1!$A$2:$A$6</c:f>
              <c:numCache>
                <c:formatCode>General</c:formatCode>
                <c:ptCount val="5"/>
                <c:pt idx="0">
                  <c:v>1960.0</c:v>
                </c:pt>
                <c:pt idx="1">
                  <c:v>1970.0</c:v>
                </c:pt>
                <c:pt idx="2">
                  <c:v>1980.0</c:v>
                </c:pt>
                <c:pt idx="3">
                  <c:v>1990.0</c:v>
                </c:pt>
                <c:pt idx="4">
                  <c:v>2002.0</c:v>
                </c:pt>
              </c:numCache>
            </c:numRef>
          </c:cat>
          <c:val>
            <c:numRef>
              <c:f>Sheet1!$D$2:$D$6</c:f>
              <c:numCache>
                <c:formatCode>0.0</c:formatCode>
                <c:ptCount val="5"/>
                <c:pt idx="0">
                  <c:v>49.962231</c:v>
                </c:pt>
                <c:pt idx="1">
                  <c:v>53.061475</c:v>
                </c:pt>
                <c:pt idx="2">
                  <c:v>51.824694</c:v>
                </c:pt>
                <c:pt idx="3">
                  <c:v>48.343601</c:v>
                </c:pt>
                <c:pt idx="4">
                  <c:v>42.177121</c:v>
                </c:pt>
              </c:numCache>
            </c:numRef>
          </c:val>
          <c:smooth val="0"/>
        </c:ser>
        <c:ser>
          <c:idx val="3"/>
          <c:order val="3"/>
          <c:tx>
            <c:strRef>
              <c:f>Sheet1!$E$1</c:f>
              <c:strCache>
                <c:ptCount val="1"/>
                <c:pt idx="0">
                  <c:v>Nonroutine analytic</c:v>
                </c:pt>
              </c:strCache>
            </c:strRef>
          </c:tx>
          <c:spPr>
            <a:ln w="37837">
              <a:solidFill>
                <a:srgbClr val="99CC00"/>
              </a:solidFill>
              <a:prstDash val="solid"/>
            </a:ln>
          </c:spPr>
          <c:marker>
            <c:symbol val="none"/>
          </c:marker>
          <c:cat>
            <c:numRef>
              <c:f>Sheet1!$A$2:$A$6</c:f>
              <c:numCache>
                <c:formatCode>General</c:formatCode>
                <c:ptCount val="5"/>
                <c:pt idx="0">
                  <c:v>1960.0</c:v>
                </c:pt>
                <c:pt idx="1">
                  <c:v>1970.0</c:v>
                </c:pt>
                <c:pt idx="2">
                  <c:v>1980.0</c:v>
                </c:pt>
                <c:pt idx="3">
                  <c:v>1990.0</c:v>
                </c:pt>
                <c:pt idx="4">
                  <c:v>2002.0</c:v>
                </c:pt>
              </c:numCache>
            </c:numRef>
          </c:cat>
          <c:val>
            <c:numRef>
              <c:f>Sheet1!$E$2:$E$6</c:f>
              <c:numCache>
                <c:formatCode>0.0</c:formatCode>
                <c:ptCount val="5"/>
                <c:pt idx="0">
                  <c:v>49.973281</c:v>
                </c:pt>
                <c:pt idx="1">
                  <c:v>51.864147</c:v>
                </c:pt>
                <c:pt idx="2">
                  <c:v>53.24721200000001</c:v>
                </c:pt>
                <c:pt idx="3">
                  <c:v>56.216731</c:v>
                </c:pt>
                <c:pt idx="4">
                  <c:v>60.055455</c:v>
                </c:pt>
              </c:numCache>
            </c:numRef>
          </c:val>
          <c:smooth val="0"/>
        </c:ser>
        <c:ser>
          <c:idx val="4"/>
          <c:order val="4"/>
          <c:tx>
            <c:strRef>
              <c:f>Sheet1!$F$1</c:f>
              <c:strCache>
                <c:ptCount val="1"/>
                <c:pt idx="0">
                  <c:v>Nonroutine interactive</c:v>
                </c:pt>
              </c:strCache>
            </c:strRef>
          </c:tx>
          <c:spPr>
            <a:ln w="37837">
              <a:solidFill>
                <a:srgbClr val="00FF00"/>
              </a:solidFill>
              <a:prstDash val="solid"/>
            </a:ln>
          </c:spPr>
          <c:marker>
            <c:symbol val="none"/>
          </c:marker>
          <c:cat>
            <c:numRef>
              <c:f>Sheet1!$A$2:$A$6</c:f>
              <c:numCache>
                <c:formatCode>General</c:formatCode>
                <c:ptCount val="5"/>
                <c:pt idx="0">
                  <c:v>1960.0</c:v>
                </c:pt>
                <c:pt idx="1">
                  <c:v>1970.0</c:v>
                </c:pt>
                <c:pt idx="2">
                  <c:v>1980.0</c:v>
                </c:pt>
                <c:pt idx="3">
                  <c:v>1990.0</c:v>
                </c:pt>
                <c:pt idx="4">
                  <c:v>2002.0</c:v>
                </c:pt>
              </c:numCache>
            </c:numRef>
          </c:cat>
          <c:val>
            <c:numRef>
              <c:f>Sheet1!$F$2:$F$6</c:f>
              <c:numCache>
                <c:formatCode>0.0</c:formatCode>
                <c:ptCount val="5"/>
                <c:pt idx="0">
                  <c:v>49.964085</c:v>
                </c:pt>
                <c:pt idx="1">
                  <c:v>50.670597</c:v>
                </c:pt>
                <c:pt idx="2">
                  <c:v>53.283509</c:v>
                </c:pt>
                <c:pt idx="3">
                  <c:v>58.597974</c:v>
                </c:pt>
                <c:pt idx="4">
                  <c:v>63.585317</c:v>
                </c:pt>
              </c:numCache>
            </c:numRef>
          </c:val>
          <c:smooth val="0"/>
        </c:ser>
        <c:dLbls>
          <c:showLegendKey val="0"/>
          <c:showVal val="0"/>
          <c:showCatName val="0"/>
          <c:showSerName val="0"/>
          <c:showPercent val="0"/>
          <c:showBubbleSize val="0"/>
        </c:dLbls>
        <c:marker val="1"/>
        <c:smooth val="0"/>
        <c:axId val="2051152200"/>
        <c:axId val="2051715512"/>
      </c:lineChart>
      <c:catAx>
        <c:axId val="2051152200"/>
        <c:scaling>
          <c:orientation val="minMax"/>
        </c:scaling>
        <c:delete val="0"/>
        <c:axPos val="b"/>
        <c:numFmt formatCode="General" sourceLinked="1"/>
        <c:majorTickMark val="cross"/>
        <c:minorTickMark val="none"/>
        <c:tickLblPos val="low"/>
        <c:txPr>
          <a:bodyPr rot="0" vert="horz"/>
          <a:lstStyle/>
          <a:p>
            <a:pPr>
              <a:defRPr lang="en-US"/>
            </a:pPr>
            <a:endParaRPr lang="en-US"/>
          </a:p>
        </c:txPr>
        <c:crossAx val="2051715512"/>
        <c:crosses val="autoZero"/>
        <c:auto val="1"/>
        <c:lblAlgn val="ctr"/>
        <c:lblOffset val="100"/>
        <c:tickLblSkip val="1"/>
        <c:noMultiLvlLbl val="0"/>
      </c:catAx>
      <c:valAx>
        <c:axId val="2051715512"/>
        <c:scaling>
          <c:orientation val="minMax"/>
          <c:max val="65.0"/>
          <c:min val="40.0"/>
        </c:scaling>
        <c:delete val="0"/>
        <c:axPos val="l"/>
        <c:majorGridlines>
          <c:spPr>
            <a:ln>
              <a:solidFill>
                <a:srgbClr val="99CCFF"/>
              </a:solidFill>
              <a:prstDash val="sysDot"/>
            </a:ln>
          </c:spPr>
        </c:majorGridlines>
        <c:numFmt formatCode="0" sourceLinked="0"/>
        <c:majorTickMark val="out"/>
        <c:minorTickMark val="none"/>
        <c:tickLblPos val="nextTo"/>
        <c:txPr>
          <a:bodyPr rot="0" vert="horz"/>
          <a:lstStyle/>
          <a:p>
            <a:pPr>
              <a:defRPr lang="en-US"/>
            </a:pPr>
            <a:endParaRPr lang="en-US"/>
          </a:p>
        </c:txPr>
        <c:crossAx val="2051152200"/>
        <c:crossesAt val="1.0"/>
        <c:crossBetween val="midCat"/>
      </c:valAx>
      <c:spPr>
        <a:noFill/>
        <a:ln w="25392">
          <a:noFill/>
        </a:ln>
      </c:spPr>
    </c:plotArea>
    <c:legend>
      <c:legendPos val="r"/>
      <c:layout>
        <c:manualLayout>
          <c:xMode val="edge"/>
          <c:yMode val="edge"/>
          <c:x val="0.703839136635872"/>
          <c:y val="0.0321715914542943"/>
          <c:w val="0.296160863364141"/>
          <c:h val="0.817694465611159"/>
        </c:manualLayout>
      </c:layout>
      <c:overlay val="0"/>
      <c:txPr>
        <a:bodyPr/>
        <a:lstStyle/>
        <a:p>
          <a:pPr>
            <a:defRPr lang="en-US" sz="1600"/>
          </a:pPr>
          <a:endParaRPr lang="en-US"/>
        </a:p>
      </c:txPr>
    </c:legend>
    <c:plotVisOnly val="1"/>
    <c:dispBlanksAs val="gap"/>
    <c:showDLblsOverMax val="0"/>
  </c:chart>
  <c:spPr>
    <a:noFill/>
    <a:ln>
      <a:noFill/>
    </a:ln>
  </c:spPr>
  <c:txPr>
    <a:bodyPr/>
    <a:lstStyle/>
    <a:p>
      <a:pPr>
        <a:defRPr sz="1776">
          <a:solidFill>
            <a:schemeClr val="accent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2033711303328"/>
          <c:y val="0.0"/>
          <c:w val="0.409577940688449"/>
          <c:h val="0.933067940810804"/>
        </c:manualLayout>
      </c:layout>
      <c:barChart>
        <c:barDir val="bar"/>
        <c:grouping val="clustered"/>
        <c:varyColors val="0"/>
        <c:ser>
          <c:idx val="0"/>
          <c:order val="0"/>
          <c:spPr>
            <a:solidFill>
              <a:srgbClr val="83CC01"/>
            </a:solidFill>
          </c:spPr>
          <c:invertIfNegative val="0"/>
          <c:dLbls>
            <c:spPr>
              <a:noFill/>
            </c:spPr>
            <c:txPr>
              <a:bodyPr/>
              <a:lstStyle/>
              <a:p>
                <a:pPr>
                  <a:defRPr lang="pt-BR"/>
                </a:pPr>
                <a:endParaRPr lang="en-US"/>
              </a:p>
            </c:txPr>
            <c:dLblPos val="outEnd"/>
            <c:showLegendKey val="0"/>
            <c:showVal val="1"/>
            <c:showCatName val="0"/>
            <c:showSerName val="0"/>
            <c:showPercent val="0"/>
            <c:showBubbleSize val="0"/>
            <c:showLeaderLines val="0"/>
          </c:dLbls>
          <c:cat>
            <c:strRef>
              <c:f>'S21. Barriers to ICT'!$A$5:$A$16</c:f>
              <c:strCache>
                <c:ptCount val="12"/>
                <c:pt idx="0">
                  <c:v>Lack computers for students</c:v>
                </c:pt>
                <c:pt idx="1">
                  <c:v>Insufficient time to prepare</c:v>
                </c:pt>
                <c:pt idx="2">
                  <c:v>Not enough professional devel</c:v>
                </c:pt>
                <c:pt idx="3">
                  <c:v>Lack computers for teachers</c:v>
                </c:pt>
                <c:pt idx="4">
                  <c:v>Internet not reliable</c:v>
                </c:pt>
                <c:pt idx="5">
                  <c:v>Outdated technology</c:v>
                </c:pt>
                <c:pt idx="6">
                  <c:v>Difficult to access computers</c:v>
                </c:pt>
                <c:pt idx="7">
                  <c:v>Lack ICT-supported resources</c:v>
                </c:pt>
                <c:pt idx="8">
                  <c:v>Weak ICT infrastructure</c:v>
                </c:pt>
                <c:pt idx="9">
                  <c:v>Not enough technical support</c:v>
                </c:pt>
                <c:pt idx="10">
                  <c:v>Computers vandalized </c:v>
                </c:pt>
                <c:pt idx="11">
                  <c:v>ICT not supported by leadership</c:v>
                </c:pt>
              </c:strCache>
            </c:strRef>
          </c:cat>
          <c:val>
            <c:numRef>
              <c:f>'S21. Barriers to ICT'!$B$5:$B$16</c:f>
              <c:numCache>
                <c:formatCode>0%</c:formatCode>
                <c:ptCount val="12"/>
                <c:pt idx="0">
                  <c:v>0.2508376</c:v>
                </c:pt>
                <c:pt idx="1">
                  <c:v>0.1423833</c:v>
                </c:pt>
                <c:pt idx="2">
                  <c:v>0.1163793</c:v>
                </c:pt>
                <c:pt idx="3">
                  <c:v>0.0979424</c:v>
                </c:pt>
                <c:pt idx="4">
                  <c:v>0.0753494</c:v>
                </c:pt>
                <c:pt idx="5">
                  <c:v>0.0721334000000004</c:v>
                </c:pt>
                <c:pt idx="6">
                  <c:v>0.0659987</c:v>
                </c:pt>
                <c:pt idx="7">
                  <c:v>0.0554014</c:v>
                </c:pt>
                <c:pt idx="8">
                  <c:v>0.0452572</c:v>
                </c:pt>
                <c:pt idx="9">
                  <c:v>0.0351069</c:v>
                </c:pt>
                <c:pt idx="10">
                  <c:v>0.0251862</c:v>
                </c:pt>
                <c:pt idx="11">
                  <c:v>0.0180243</c:v>
                </c:pt>
              </c:numCache>
            </c:numRef>
          </c:val>
        </c:ser>
        <c:dLbls>
          <c:showLegendKey val="0"/>
          <c:showVal val="0"/>
          <c:showCatName val="0"/>
          <c:showSerName val="0"/>
          <c:showPercent val="0"/>
          <c:showBubbleSize val="0"/>
        </c:dLbls>
        <c:gapWidth val="80"/>
        <c:axId val="2133412200"/>
        <c:axId val="2133400952"/>
      </c:barChart>
      <c:catAx>
        <c:axId val="2133412200"/>
        <c:scaling>
          <c:orientation val="maxMin"/>
        </c:scaling>
        <c:delete val="0"/>
        <c:axPos val="l"/>
        <c:majorTickMark val="none"/>
        <c:minorTickMark val="none"/>
        <c:tickLblPos val="low"/>
        <c:spPr>
          <a:ln>
            <a:solidFill>
              <a:sysClr val="window" lastClr="FFFFFF"/>
            </a:solidFill>
          </a:ln>
        </c:spPr>
        <c:txPr>
          <a:bodyPr/>
          <a:lstStyle/>
          <a:p>
            <a:pPr>
              <a:defRPr lang="pt-BR"/>
            </a:pPr>
            <a:endParaRPr lang="en-US"/>
          </a:p>
        </c:txPr>
        <c:crossAx val="2133400952"/>
        <c:crosses val="autoZero"/>
        <c:auto val="1"/>
        <c:lblAlgn val="ctr"/>
        <c:lblOffset val="100"/>
        <c:noMultiLvlLbl val="0"/>
      </c:catAx>
      <c:valAx>
        <c:axId val="2133400952"/>
        <c:scaling>
          <c:orientation val="minMax"/>
        </c:scaling>
        <c:delete val="1"/>
        <c:axPos val="b"/>
        <c:numFmt formatCode="0%" sourceLinked="0"/>
        <c:majorTickMark val="out"/>
        <c:minorTickMark val="none"/>
        <c:tickLblPos val="none"/>
        <c:crossAx val="2133412200"/>
        <c:crosses val="max"/>
        <c:crossBetween val="between"/>
      </c:valAx>
      <c:spPr>
        <a:noFill/>
      </c:spPr>
    </c:plotArea>
    <c:plotVisOnly val="1"/>
    <c:dispBlanksAs val="gap"/>
    <c:showDLblsOverMax val="0"/>
  </c:chart>
  <c:spPr>
    <a:noFill/>
    <a:ln>
      <a:noFill/>
    </a:ln>
  </c:spPr>
  <c:txPr>
    <a:bodyPr/>
    <a:lstStyle/>
    <a:p>
      <a:pPr>
        <a:defRPr sz="1400" b="0">
          <a:solidFill>
            <a:schemeClr val="bg1"/>
          </a:solidFill>
          <a:latin typeface="+mj-lt"/>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020792465711"/>
          <c:y val="0.0388012443061882"/>
          <c:w val="0.358726883830315"/>
          <c:h val="0.922397511387623"/>
        </c:manualLayout>
      </c:layout>
      <c:barChart>
        <c:barDir val="bar"/>
        <c:grouping val="clustered"/>
        <c:varyColors val="0"/>
        <c:ser>
          <c:idx val="0"/>
          <c:order val="0"/>
          <c:tx>
            <c:strRef>
              <c:f>Sheet1!$B$1</c:f>
              <c:strCache>
                <c:ptCount val="1"/>
                <c:pt idx="0">
                  <c:v>Series 1</c:v>
                </c:pt>
              </c:strCache>
            </c:strRef>
          </c:tx>
          <c:spPr>
            <a:solidFill>
              <a:srgbClr val="68BEE6"/>
            </a:solidFill>
          </c:spPr>
          <c:invertIfNegative val="0"/>
          <c:dLbls>
            <c:txPr>
              <a:bodyPr/>
              <a:lstStyle/>
              <a:p>
                <a:pPr>
                  <a:defRPr lang="en-US" sz="1585">
                    <a:solidFill>
                      <a:srgbClr val="68BEE6"/>
                    </a:solidFill>
                  </a:defRPr>
                </a:pPr>
                <a:endParaRPr lang="en-US"/>
              </a:p>
            </c:txPr>
            <c:showLegendKey val="0"/>
            <c:showVal val="1"/>
            <c:showCatName val="0"/>
            <c:showSerName val="0"/>
            <c:showPercent val="0"/>
            <c:showBubbleSize val="0"/>
            <c:showLeaderLines val="0"/>
          </c:dLbls>
          <c:cat>
            <c:strRef>
              <c:f>Sheet1!$A$2:$A$12</c:f>
              <c:strCache>
                <c:ptCount val="11"/>
                <c:pt idx="0">
                  <c:v>Find information on the Internet</c:v>
                </c:pt>
                <c:pt idx="1">
                  <c:v>Practice routine skills and procedures</c:v>
                </c:pt>
                <c:pt idx="2">
                  <c:v>Take tests or turn in homework</c:v>
                </c:pt>
                <c:pt idx="3">
                  <c:v>Write or edit stories, reports, or essays</c:v>
                </c:pt>
                <c:pt idx="4">
                  <c:v>Analyze data or information</c:v>
                </c:pt>
                <c:pt idx="5">
                  <c:v>Access class resources or online materials</c:v>
                </c:pt>
                <c:pt idx="6">
                  <c:v>Collaborate with peers on learning activities</c:v>
                </c:pt>
                <c:pt idx="7">
                  <c:v>Create multimedia presentations</c:v>
                </c:pt>
                <c:pt idx="8">
                  <c:v>Use simulations or animations</c:v>
                </c:pt>
                <c:pt idx="9">
                  <c:v>Work with others from outside class</c:v>
                </c:pt>
                <c:pt idx="10">
                  <c:v>Develop simulations or animations</c:v>
                </c:pt>
              </c:strCache>
            </c:strRef>
          </c:cat>
          <c:val>
            <c:numRef>
              <c:f>Sheet1!$B$2:$B$12</c:f>
              <c:numCache>
                <c:formatCode>0%</c:formatCode>
                <c:ptCount val="11"/>
                <c:pt idx="0">
                  <c:v>0.3593052</c:v>
                </c:pt>
                <c:pt idx="1">
                  <c:v>0.2623424</c:v>
                </c:pt>
                <c:pt idx="2">
                  <c:v>0.1703758</c:v>
                </c:pt>
                <c:pt idx="3">
                  <c:v>0.15</c:v>
                </c:pt>
                <c:pt idx="4">
                  <c:v>0.15</c:v>
                </c:pt>
                <c:pt idx="5">
                  <c:v>0.1242428</c:v>
                </c:pt>
                <c:pt idx="6">
                  <c:v>0.0918372</c:v>
                </c:pt>
                <c:pt idx="7">
                  <c:v>0.0646178</c:v>
                </c:pt>
                <c:pt idx="8">
                  <c:v>0.052545</c:v>
                </c:pt>
                <c:pt idx="9">
                  <c:v>0.0518118</c:v>
                </c:pt>
                <c:pt idx="10">
                  <c:v>0.0333674</c:v>
                </c:pt>
              </c:numCache>
            </c:numRef>
          </c:val>
        </c:ser>
        <c:dLbls>
          <c:showLegendKey val="0"/>
          <c:showVal val="0"/>
          <c:showCatName val="0"/>
          <c:showSerName val="0"/>
          <c:showPercent val="0"/>
          <c:showBubbleSize val="0"/>
        </c:dLbls>
        <c:gapWidth val="150"/>
        <c:axId val="-2098464040"/>
        <c:axId val="-2098420664"/>
      </c:barChart>
      <c:catAx>
        <c:axId val="-2098464040"/>
        <c:scaling>
          <c:orientation val="minMax"/>
        </c:scaling>
        <c:delete val="0"/>
        <c:axPos val="l"/>
        <c:numFmt formatCode="General" sourceLinked="1"/>
        <c:majorTickMark val="none"/>
        <c:minorTickMark val="none"/>
        <c:tickLblPos val="nextTo"/>
        <c:spPr>
          <a:ln>
            <a:solidFill>
              <a:schemeClr val="bg1"/>
            </a:solidFill>
          </a:ln>
        </c:spPr>
        <c:txPr>
          <a:bodyPr/>
          <a:lstStyle/>
          <a:p>
            <a:pPr>
              <a:defRPr lang="en-US" sz="1795">
                <a:solidFill>
                  <a:schemeClr val="bg1"/>
                </a:solidFill>
              </a:defRPr>
            </a:pPr>
            <a:endParaRPr lang="en-US"/>
          </a:p>
        </c:txPr>
        <c:crossAx val="-2098420664"/>
        <c:crosses val="autoZero"/>
        <c:auto val="1"/>
        <c:lblAlgn val="ctr"/>
        <c:lblOffset val="100"/>
        <c:noMultiLvlLbl val="0"/>
      </c:catAx>
      <c:valAx>
        <c:axId val="-2098420664"/>
        <c:scaling>
          <c:orientation val="minMax"/>
        </c:scaling>
        <c:delete val="1"/>
        <c:axPos val="b"/>
        <c:numFmt formatCode="0%" sourceLinked="1"/>
        <c:majorTickMark val="out"/>
        <c:minorTickMark val="none"/>
        <c:tickLblPos val="nextTo"/>
        <c:crossAx val="-2098464040"/>
        <c:crosses val="autoZero"/>
        <c:crossBetween val="between"/>
      </c:valAx>
      <c:spPr>
        <a:noFill/>
        <a:ln w="25376">
          <a:noFill/>
        </a:ln>
      </c:spPr>
    </c:plotArea>
    <c:plotVisOnly val="1"/>
    <c:dispBlanksAs val="gap"/>
    <c:showDLblsOverMax val="0"/>
  </c:chart>
  <c:txPr>
    <a:bodyPr/>
    <a:lstStyle/>
    <a:p>
      <a:pPr>
        <a:defRPr sz="1783"/>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73133511612935"/>
          <c:y val="0.0309426673228346"/>
          <c:w val="0.502449363640866"/>
          <c:h val="0.825307332677165"/>
        </c:manualLayout>
      </c:layout>
      <c:barChart>
        <c:barDir val="bar"/>
        <c:grouping val="clustered"/>
        <c:varyColors val="0"/>
        <c:ser>
          <c:idx val="0"/>
          <c:order val="0"/>
          <c:tx>
            <c:strRef>
              <c:f>Sheet1!$B$1</c:f>
              <c:strCache>
                <c:ptCount val="1"/>
                <c:pt idx="0">
                  <c:v>Educators</c:v>
                </c:pt>
              </c:strCache>
            </c:strRef>
          </c:tx>
          <c:spPr>
            <a:solidFill>
              <a:srgbClr val="76BD6A"/>
            </a:solidFill>
          </c:spPr>
          <c:invertIfNegative val="0"/>
          <c:dLbls>
            <c:txPr>
              <a:bodyPr/>
              <a:lstStyle/>
              <a:p>
                <a:pPr>
                  <a:defRPr lang="en-US" sz="1200"/>
                </a:pPr>
                <a:endParaRPr lang="en-US"/>
              </a:p>
            </c:txPr>
            <c:showLegendKey val="0"/>
            <c:showVal val="1"/>
            <c:showCatName val="0"/>
            <c:showSerName val="0"/>
            <c:showPercent val="0"/>
            <c:showBubbleSize val="0"/>
            <c:showLeaderLines val="0"/>
          </c:dLbls>
          <c:cat>
            <c:strRef>
              <c:f>Sheet1!$A$2:$A$11</c:f>
              <c:strCache>
                <c:ptCount val="10"/>
                <c:pt idx="0">
                  <c:v>Personalized Learning</c:v>
                </c:pt>
                <c:pt idx="1">
                  <c:v>Knowledge Building</c:v>
                </c:pt>
                <c:pt idx="2">
                  <c:v>Collaboration</c:v>
                </c:pt>
                <c:pt idx="3">
                  <c:v>Self-Regulation</c:v>
                </c:pt>
                <c:pt idx="5">
                  <c:v>Extended Classroom Community</c:v>
                </c:pt>
                <c:pt idx="6">
                  <c:v>Global Awareness</c:v>
                </c:pt>
                <c:pt idx="8">
                  <c:v>Educator ICT Use**</c:v>
                </c:pt>
                <c:pt idx="9">
                  <c:v>Student ICT Use**</c:v>
                </c:pt>
              </c:strCache>
            </c:strRef>
          </c:cat>
          <c:val>
            <c:numRef>
              <c:f>Sheet1!$B$2:$B$11</c:f>
              <c:numCache>
                <c:formatCode>General</c:formatCode>
                <c:ptCount val="10"/>
                <c:pt idx="0">
                  <c:v>4.3</c:v>
                </c:pt>
                <c:pt idx="1">
                  <c:v>2.5</c:v>
                </c:pt>
                <c:pt idx="2">
                  <c:v>3.5</c:v>
                </c:pt>
                <c:pt idx="3">
                  <c:v>2.5</c:v>
                </c:pt>
                <c:pt idx="5">
                  <c:v>1.6</c:v>
                </c:pt>
                <c:pt idx="6">
                  <c:v>2.2</c:v>
                </c:pt>
                <c:pt idx="8">
                  <c:v>2.5</c:v>
                </c:pt>
                <c:pt idx="9">
                  <c:v>1.8</c:v>
                </c:pt>
              </c:numCache>
            </c:numRef>
          </c:val>
        </c:ser>
        <c:ser>
          <c:idx val="1"/>
          <c:order val="1"/>
          <c:tx>
            <c:strRef>
              <c:f>Sheet1!$C$1</c:f>
              <c:strCache>
                <c:ptCount val="1"/>
                <c:pt idx="0">
                  <c:v>School Leaders</c:v>
                </c:pt>
              </c:strCache>
            </c:strRef>
          </c:tx>
          <c:spPr>
            <a:solidFill>
              <a:srgbClr val="FCC921"/>
            </a:solidFill>
          </c:spPr>
          <c:invertIfNegative val="0"/>
          <c:dLbls>
            <c:txPr>
              <a:bodyPr/>
              <a:lstStyle/>
              <a:p>
                <a:pPr>
                  <a:defRPr lang="en-US" sz="1200"/>
                </a:pPr>
                <a:endParaRPr lang="en-US"/>
              </a:p>
            </c:txPr>
            <c:showLegendKey val="0"/>
            <c:showVal val="1"/>
            <c:showCatName val="0"/>
            <c:showSerName val="0"/>
            <c:showPercent val="0"/>
            <c:showBubbleSize val="0"/>
            <c:showLeaderLines val="0"/>
          </c:dLbls>
          <c:cat>
            <c:strRef>
              <c:f>Sheet1!$A$2:$A$11</c:f>
              <c:strCache>
                <c:ptCount val="10"/>
                <c:pt idx="0">
                  <c:v>Personalized Learning</c:v>
                </c:pt>
                <c:pt idx="1">
                  <c:v>Knowledge Building</c:v>
                </c:pt>
                <c:pt idx="2">
                  <c:v>Collaboration</c:v>
                </c:pt>
                <c:pt idx="3">
                  <c:v>Self-Regulation</c:v>
                </c:pt>
                <c:pt idx="5">
                  <c:v>Extended Classroom Community</c:v>
                </c:pt>
                <c:pt idx="6">
                  <c:v>Global Awareness</c:v>
                </c:pt>
                <c:pt idx="8">
                  <c:v>Educator ICT Use**</c:v>
                </c:pt>
                <c:pt idx="9">
                  <c:v>Student ICT Use**</c:v>
                </c:pt>
              </c:strCache>
            </c:strRef>
          </c:cat>
          <c:val>
            <c:numRef>
              <c:f>Sheet1!$C$2:$C$11</c:f>
              <c:numCache>
                <c:formatCode>General</c:formatCode>
                <c:ptCount val="10"/>
                <c:pt idx="0">
                  <c:v>2.4</c:v>
                </c:pt>
                <c:pt idx="1">
                  <c:v>4.4</c:v>
                </c:pt>
                <c:pt idx="2">
                  <c:v>1.8</c:v>
                </c:pt>
                <c:pt idx="3">
                  <c:v>2.8</c:v>
                </c:pt>
                <c:pt idx="5">
                  <c:v>1.9</c:v>
                </c:pt>
                <c:pt idx="6">
                  <c:v>2.6</c:v>
                </c:pt>
                <c:pt idx="8">
                  <c:v>2.9</c:v>
                </c:pt>
                <c:pt idx="9">
                  <c:v>2.2</c:v>
                </c:pt>
              </c:numCache>
            </c:numRef>
          </c:val>
        </c:ser>
        <c:dLbls>
          <c:showLegendKey val="0"/>
          <c:showVal val="0"/>
          <c:showCatName val="0"/>
          <c:showSerName val="0"/>
          <c:showPercent val="0"/>
          <c:showBubbleSize val="0"/>
        </c:dLbls>
        <c:gapWidth val="150"/>
        <c:axId val="2134930696"/>
        <c:axId val="2049974136"/>
      </c:barChart>
      <c:catAx>
        <c:axId val="2134930696"/>
        <c:scaling>
          <c:orientation val="maxMin"/>
        </c:scaling>
        <c:delete val="0"/>
        <c:axPos val="l"/>
        <c:majorTickMark val="none"/>
        <c:minorTickMark val="none"/>
        <c:tickLblPos val="nextTo"/>
        <c:txPr>
          <a:bodyPr/>
          <a:lstStyle/>
          <a:p>
            <a:pPr>
              <a:defRPr lang="en-US" sz="1200">
                <a:solidFill>
                  <a:schemeClr val="tx1">
                    <a:lumMod val="65000"/>
                    <a:lumOff val="35000"/>
                  </a:schemeClr>
                </a:solidFill>
              </a:defRPr>
            </a:pPr>
            <a:endParaRPr lang="en-US"/>
          </a:p>
        </c:txPr>
        <c:crossAx val="2049974136"/>
        <c:crosses val="autoZero"/>
        <c:auto val="1"/>
        <c:lblAlgn val="ctr"/>
        <c:lblOffset val="100"/>
        <c:noMultiLvlLbl val="0"/>
      </c:catAx>
      <c:valAx>
        <c:axId val="2049974136"/>
        <c:scaling>
          <c:orientation val="minMax"/>
          <c:max val="5.0"/>
          <c:min val="0.0"/>
        </c:scaling>
        <c:delete val="1"/>
        <c:axPos val="t"/>
        <c:numFmt formatCode="General" sourceLinked="1"/>
        <c:majorTickMark val="out"/>
        <c:minorTickMark val="none"/>
        <c:tickLblPos val="nextTo"/>
        <c:crossAx val="2134930696"/>
        <c:crosses val="autoZero"/>
        <c:crossBetween val="between"/>
      </c:valAx>
    </c:plotArea>
    <c:legend>
      <c:legendPos val="b"/>
      <c:layout/>
      <c:overlay val="0"/>
      <c:txPr>
        <a:bodyPr/>
        <a:lstStyle/>
        <a:p>
          <a:pPr>
            <a:defRPr lang="en-US"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8AC682"/>
            </a:solidFill>
            <a:ln w="9525" cap="flat" cmpd="sng" algn="ctr">
              <a:solidFill>
                <a:schemeClr val="accent1">
                  <a:shade val="95000"/>
                  <a:satMod val="105000"/>
                </a:schemeClr>
              </a:solidFill>
              <a:prstDash val="solid"/>
            </a:ln>
            <a:effectLst/>
          </c:spPr>
          <c:invertIfNegative val="0"/>
          <c:dLbls>
            <c:txPr>
              <a:bodyPr/>
              <a:lstStyle/>
              <a:p>
                <a:pPr>
                  <a:defRPr lang="en-US"/>
                </a:pPr>
                <a:endParaRPr lang="en-US"/>
              </a:p>
            </c:txPr>
            <c:showLegendKey val="0"/>
            <c:showVal val="1"/>
            <c:showCatName val="0"/>
            <c:showSerName val="0"/>
            <c:showPercent val="0"/>
            <c:showBubbleSize val="0"/>
            <c:showLeaderLines val="0"/>
          </c:dLbls>
          <c:cat>
            <c:strRef>
              <c:f>Sheet1!$A$2</c:f>
              <c:strCache>
                <c:ptCount val="1"/>
                <c:pt idx="0">
                  <c:v>Overall Innovative Teaching Practices Index Score (Educators Responses)</c:v>
                </c:pt>
              </c:strCache>
            </c:strRef>
          </c:cat>
          <c:val>
            <c:numRef>
              <c:f>Sheet1!$B$2</c:f>
              <c:numCache>
                <c:formatCode>General</c:formatCode>
                <c:ptCount val="1"/>
                <c:pt idx="0">
                  <c:v>3.8</c:v>
                </c:pt>
              </c:numCache>
            </c:numRef>
          </c:val>
        </c:ser>
        <c:dLbls>
          <c:showLegendKey val="0"/>
          <c:showVal val="0"/>
          <c:showCatName val="0"/>
          <c:showSerName val="0"/>
          <c:showPercent val="0"/>
          <c:showBubbleSize val="0"/>
        </c:dLbls>
        <c:gapWidth val="150"/>
        <c:axId val="2133463960"/>
        <c:axId val="2050056088"/>
      </c:barChart>
      <c:catAx>
        <c:axId val="2133463960"/>
        <c:scaling>
          <c:orientation val="minMax"/>
        </c:scaling>
        <c:delete val="0"/>
        <c:axPos val="b"/>
        <c:majorTickMark val="out"/>
        <c:minorTickMark val="none"/>
        <c:tickLblPos val="nextTo"/>
        <c:txPr>
          <a:bodyPr/>
          <a:lstStyle/>
          <a:p>
            <a:pPr>
              <a:defRPr lang="en-US"/>
            </a:pPr>
            <a:endParaRPr lang="en-US"/>
          </a:p>
        </c:txPr>
        <c:crossAx val="2050056088"/>
        <c:crosses val="autoZero"/>
        <c:auto val="1"/>
        <c:lblAlgn val="ctr"/>
        <c:lblOffset val="100"/>
        <c:noMultiLvlLbl val="0"/>
      </c:catAx>
      <c:valAx>
        <c:axId val="2050056088"/>
        <c:scaling>
          <c:orientation val="minMax"/>
        </c:scaling>
        <c:delete val="1"/>
        <c:axPos val="l"/>
        <c:numFmt formatCode="General" sourceLinked="1"/>
        <c:majorTickMark val="out"/>
        <c:minorTickMark val="none"/>
        <c:tickLblPos val="nextTo"/>
        <c:crossAx val="2133463960"/>
        <c:crosses val="autoZero"/>
        <c:crossBetween val="between"/>
      </c:valAx>
    </c:plotArea>
    <c:plotVisOnly val="1"/>
    <c:dispBlanksAs val="gap"/>
    <c:showDLblsOverMax val="0"/>
  </c:chart>
  <c:spPr>
    <a:solidFill>
      <a:schemeClr val="bg1">
        <a:lumMod val="95000"/>
      </a:schemeClr>
    </a:solidFill>
    <a:ln w="9525"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24249052204"/>
          <c:y val="0.204926644977316"/>
          <c:w val="0.737907411398615"/>
          <c:h val="0.607666199768963"/>
        </c:manualLayout>
      </c:layout>
      <c:barChart>
        <c:barDir val="bar"/>
        <c:grouping val="clustered"/>
        <c:varyColors val="0"/>
        <c:ser>
          <c:idx val="0"/>
          <c:order val="0"/>
          <c:tx>
            <c:strRef>
              <c:f>Лист1!$B$108</c:f>
              <c:strCache>
                <c:ptCount val="1"/>
                <c:pt idx="0">
                  <c:v>pilot year</c:v>
                </c:pt>
              </c:strCache>
            </c:strRef>
          </c:tx>
          <c:spPr>
            <a:solidFill>
              <a:srgbClr val="228200"/>
            </a:solidFill>
          </c:spPr>
          <c:invertIfNegative val="0"/>
          <c:dLbls>
            <c:txPr>
              <a:bodyPr/>
              <a:lstStyle/>
              <a:p>
                <a:pPr>
                  <a:defRPr lang="pt-BR">
                    <a:solidFill>
                      <a:schemeClr val="bg1"/>
                    </a:solidFill>
                  </a:defRPr>
                </a:pPr>
                <a:endParaRPr lang="en-US"/>
              </a:p>
            </c:txPr>
            <c:showLegendKey val="0"/>
            <c:showVal val="1"/>
            <c:showCatName val="0"/>
            <c:showSerName val="0"/>
            <c:showPercent val="0"/>
            <c:showBubbleSize val="0"/>
            <c:showLeaderLines val="0"/>
          </c:dLbls>
          <c:cat>
            <c:strRef>
              <c:f>Лист1!$A$109:$A$113</c:f>
              <c:strCache>
                <c:ptCount val="5"/>
                <c:pt idx="0">
                  <c:v>Collaboration</c:v>
                </c:pt>
                <c:pt idx="1">
                  <c:v>Knowledge Building</c:v>
                </c:pt>
                <c:pt idx="2">
                  <c:v>Use of ICT in Learning</c:v>
                </c:pt>
                <c:pt idx="3">
                  <c:v>Real-World Problem-Solving</c:v>
                </c:pt>
                <c:pt idx="4">
                  <c:v>Self-Regulation</c:v>
                </c:pt>
              </c:strCache>
            </c:strRef>
          </c:cat>
          <c:val>
            <c:numRef>
              <c:f>Лист1!$B$109:$B$113</c:f>
              <c:numCache>
                <c:formatCode>0.0</c:formatCode>
                <c:ptCount val="5"/>
                <c:pt idx="0">
                  <c:v>1.703703703703704</c:v>
                </c:pt>
                <c:pt idx="1">
                  <c:v>1.518518518518528</c:v>
                </c:pt>
                <c:pt idx="2">
                  <c:v>1.555555555555556</c:v>
                </c:pt>
                <c:pt idx="3">
                  <c:v>1.592592592592593</c:v>
                </c:pt>
                <c:pt idx="4">
                  <c:v>1.407407407407397</c:v>
                </c:pt>
              </c:numCache>
            </c:numRef>
          </c:val>
        </c:ser>
        <c:ser>
          <c:idx val="1"/>
          <c:order val="1"/>
          <c:tx>
            <c:strRef>
              <c:f>Лист1!$C$108</c:f>
              <c:strCache>
                <c:ptCount val="1"/>
                <c:pt idx="0">
                  <c:v>2nd year</c:v>
                </c:pt>
              </c:strCache>
            </c:strRef>
          </c:tx>
          <c:spPr>
            <a:solidFill>
              <a:srgbClr val="83CC01"/>
            </a:solidFill>
          </c:spPr>
          <c:invertIfNegative val="0"/>
          <c:dLbls>
            <c:txPr>
              <a:bodyPr/>
              <a:lstStyle/>
              <a:p>
                <a:pPr>
                  <a:defRPr lang="pt-BR">
                    <a:solidFill>
                      <a:schemeClr val="bg1"/>
                    </a:solidFill>
                  </a:defRPr>
                </a:pPr>
                <a:endParaRPr lang="en-US"/>
              </a:p>
            </c:txPr>
            <c:showLegendKey val="0"/>
            <c:showVal val="1"/>
            <c:showCatName val="0"/>
            <c:showSerName val="0"/>
            <c:showPercent val="0"/>
            <c:showBubbleSize val="0"/>
            <c:showLeaderLines val="0"/>
          </c:dLbls>
          <c:cat>
            <c:strRef>
              <c:f>Лист1!$A$109:$A$113</c:f>
              <c:strCache>
                <c:ptCount val="5"/>
                <c:pt idx="0">
                  <c:v>Collaboration</c:v>
                </c:pt>
                <c:pt idx="1">
                  <c:v>Knowledge Building</c:v>
                </c:pt>
                <c:pt idx="2">
                  <c:v>Use of ICT in Learning</c:v>
                </c:pt>
                <c:pt idx="3">
                  <c:v>Real-World Problem-Solving</c:v>
                </c:pt>
                <c:pt idx="4">
                  <c:v>Self-Regulation</c:v>
                </c:pt>
              </c:strCache>
            </c:strRef>
          </c:cat>
          <c:val>
            <c:numRef>
              <c:f>Лист1!$C$109:$C$113</c:f>
              <c:numCache>
                <c:formatCode>0.0</c:formatCode>
                <c:ptCount val="5"/>
                <c:pt idx="0">
                  <c:v>2.115384615384615</c:v>
                </c:pt>
                <c:pt idx="1">
                  <c:v>3.711538461538462</c:v>
                </c:pt>
                <c:pt idx="2">
                  <c:v>2.557692307692327</c:v>
                </c:pt>
                <c:pt idx="3">
                  <c:v>2.519230769230769</c:v>
                </c:pt>
                <c:pt idx="4">
                  <c:v>3.365384615384615</c:v>
                </c:pt>
              </c:numCache>
            </c:numRef>
          </c:val>
        </c:ser>
        <c:dLbls>
          <c:showLegendKey val="0"/>
          <c:showVal val="0"/>
          <c:showCatName val="0"/>
          <c:showSerName val="0"/>
          <c:showPercent val="0"/>
          <c:showBubbleSize val="0"/>
        </c:dLbls>
        <c:gapWidth val="150"/>
        <c:axId val="2133168232"/>
        <c:axId val="2133171768"/>
      </c:barChart>
      <c:catAx>
        <c:axId val="2133168232"/>
        <c:scaling>
          <c:orientation val="minMax"/>
        </c:scaling>
        <c:delete val="0"/>
        <c:axPos val="l"/>
        <c:majorTickMark val="none"/>
        <c:minorTickMark val="none"/>
        <c:tickLblPos val="nextTo"/>
        <c:spPr>
          <a:noFill/>
          <a:ln>
            <a:solidFill>
              <a:prstClr val="white"/>
            </a:solidFill>
          </a:ln>
        </c:spPr>
        <c:txPr>
          <a:bodyPr rot="0" anchor="ctr" anchorCtr="0"/>
          <a:lstStyle/>
          <a:p>
            <a:pPr>
              <a:defRPr lang="pt-BR" sz="1600" baseline="0">
                <a:solidFill>
                  <a:schemeClr val="bg1"/>
                </a:solidFill>
                <a:latin typeface="Calibri" pitchFamily="34" charset="0"/>
              </a:defRPr>
            </a:pPr>
            <a:endParaRPr lang="en-US"/>
          </a:p>
        </c:txPr>
        <c:crossAx val="2133171768"/>
        <c:crosses val="autoZero"/>
        <c:auto val="1"/>
        <c:lblAlgn val="ctr"/>
        <c:lblOffset val="100"/>
        <c:noMultiLvlLbl val="0"/>
      </c:catAx>
      <c:valAx>
        <c:axId val="2133171768"/>
        <c:scaling>
          <c:orientation val="minMax"/>
          <c:min val="1.0"/>
        </c:scaling>
        <c:delete val="0"/>
        <c:axPos val="b"/>
        <c:numFmt formatCode="0.0" sourceLinked="1"/>
        <c:majorTickMark val="none"/>
        <c:minorTickMark val="none"/>
        <c:tickLblPos val="nextTo"/>
        <c:spPr>
          <a:ln>
            <a:solidFill>
              <a:schemeClr val="bg1"/>
            </a:solidFill>
          </a:ln>
        </c:spPr>
        <c:txPr>
          <a:bodyPr/>
          <a:lstStyle/>
          <a:p>
            <a:pPr>
              <a:defRPr lang="pt-BR">
                <a:solidFill>
                  <a:schemeClr val="bg1"/>
                </a:solidFill>
              </a:defRPr>
            </a:pPr>
            <a:endParaRPr lang="en-US"/>
          </a:p>
        </c:txPr>
        <c:crossAx val="2133168232"/>
        <c:crosses val="autoZero"/>
        <c:crossBetween val="between"/>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ayout>
        <c:manualLayout>
          <c:xMode val="edge"/>
          <c:yMode val="edge"/>
          <c:x val="0.168285655806786"/>
          <c:y val="0.0705442613436609"/>
          <c:w val="0.658594355751403"/>
          <c:h val="0.15438963821939"/>
        </c:manualLayout>
      </c:layout>
      <c:overlay val="0"/>
      <c:txPr>
        <a:bodyPr/>
        <a:lstStyle/>
        <a:p>
          <a:pPr>
            <a:defRPr lang="pt-BR"/>
          </a:pPr>
          <a:endParaRPr lang="en-US"/>
        </a:p>
      </c:txPr>
    </c:legend>
    <c:plotVisOnly val="1"/>
    <c:dispBlanksAs val="gap"/>
    <c:showDLblsOverMax val="0"/>
  </c:chart>
  <c:txPr>
    <a:bodyPr/>
    <a:lstStyle/>
    <a:p>
      <a:pPr>
        <a:defRPr sz="1800"/>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1-02-24T12:24:45.568" idx="8">
    <p:pos x="5760" y="0"/>
    <p:text>Is ITL about Identifying Innovative Teachers??? or is it about the research to identify and replicate innovative practice?</p:text>
  </p:cm>
</p:cmLst>
</file>

<file path=ppt/diagrams/_rels/data1.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7.png"/><Relationship Id="rId5" Type="http://schemas.openxmlformats.org/officeDocument/2006/relationships/image" Target="../media/image128.jpeg"/><Relationship Id="rId6" Type="http://schemas.openxmlformats.org/officeDocument/2006/relationships/image" Target="../media/image129.png"/><Relationship Id="rId7" Type="http://schemas.openxmlformats.org/officeDocument/2006/relationships/image" Target="../media/image130.png"/><Relationship Id="rId8" Type="http://schemas.openxmlformats.org/officeDocument/2006/relationships/image" Target="../media/image131.jpeg"/><Relationship Id="rId9" Type="http://schemas.openxmlformats.org/officeDocument/2006/relationships/image" Target="../media/image132.jpeg"/><Relationship Id="rId10" Type="http://schemas.openxmlformats.org/officeDocument/2006/relationships/image" Target="../media/image133.jpeg"/><Relationship Id="rId1" Type="http://schemas.openxmlformats.org/officeDocument/2006/relationships/image" Target="../media/image124.png"/><Relationship Id="rId2" Type="http://schemas.openxmlformats.org/officeDocument/2006/relationships/image" Target="../media/image1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image" Target="../media/image133.jpeg"/><Relationship Id="rId5" Type="http://schemas.openxmlformats.org/officeDocument/2006/relationships/image" Target="../media/image129.png"/><Relationship Id="rId6" Type="http://schemas.openxmlformats.org/officeDocument/2006/relationships/image" Target="../media/image125.jpeg"/><Relationship Id="rId7" Type="http://schemas.openxmlformats.org/officeDocument/2006/relationships/image" Target="../media/image127.png"/><Relationship Id="rId8" Type="http://schemas.openxmlformats.org/officeDocument/2006/relationships/image" Target="../media/image126.png"/><Relationship Id="rId9" Type="http://schemas.openxmlformats.org/officeDocument/2006/relationships/image" Target="../media/image128.jpeg"/><Relationship Id="rId10" Type="http://schemas.openxmlformats.org/officeDocument/2006/relationships/image" Target="../media/image130.png"/><Relationship Id="rId1" Type="http://schemas.openxmlformats.org/officeDocument/2006/relationships/image" Target="../media/image124.png"/><Relationship Id="rId2" Type="http://schemas.openxmlformats.org/officeDocument/2006/relationships/image" Target="../media/image13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1C40B-2CB2-48D0-8F55-DEB52090E3CD}" type="doc">
      <dgm:prSet loTypeId="urn:microsoft.com/office/officeart/2008/layout/HexagonCluster" loCatId="picture" qsTypeId="urn:microsoft.com/office/officeart/2005/8/quickstyle/3d4" qsCatId="3D" csTypeId="urn:microsoft.com/office/officeart/2005/8/colors/colorful2" csCatId="colorful" phldr="1"/>
      <dgm:spPr/>
      <dgm:t>
        <a:bodyPr/>
        <a:lstStyle/>
        <a:p>
          <a:endParaRPr lang="en-AU"/>
        </a:p>
      </dgm:t>
    </dgm:pt>
    <dgm:pt modelId="{D482CE86-7657-4738-955E-183A6EC44CEE}">
      <dgm:prSet phldrT="[Text]" custT="1"/>
      <dgm:spPr/>
      <dgm:t>
        <a:bodyPr/>
        <a:lstStyle/>
        <a:p>
          <a:r>
            <a:rPr lang="en-US" sz="1400" dirty="0" smtClean="0">
              <a:effectLst>
                <a:outerShdw blurRad="38100" dist="38100" dir="2700000" algn="tl">
                  <a:srgbClr val="000000">
                    <a:alpha val="43137"/>
                  </a:srgbClr>
                </a:outerShdw>
              </a:effectLst>
            </a:rPr>
            <a:t>Partnerships</a:t>
          </a:r>
          <a:endParaRPr lang="en-AU" sz="1400" dirty="0">
            <a:effectLst>
              <a:outerShdw blurRad="38100" dist="38100" dir="2700000" algn="tl">
                <a:srgbClr val="000000">
                  <a:alpha val="43137"/>
                </a:srgbClr>
              </a:outerShdw>
            </a:effectLst>
          </a:endParaRPr>
        </a:p>
      </dgm:t>
    </dgm:pt>
    <dgm:pt modelId="{64705013-074A-4E0E-A0C0-EB73AFAB50B9}" type="parTrans" cxnId="{A6B5C75B-E240-41F3-96BB-506FD461587F}">
      <dgm:prSet/>
      <dgm:spPr/>
      <dgm:t>
        <a:bodyPr/>
        <a:lstStyle/>
        <a:p>
          <a:endParaRPr lang="en-AU" sz="2000"/>
        </a:p>
      </dgm:t>
    </dgm:pt>
    <dgm:pt modelId="{A50F2899-0A22-4C9D-BA02-7CBB2F536CB0}" type="sibTrans" cxnId="{A6B5C75B-E240-41F3-96BB-506FD461587F}">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213E9804-96E4-443F-B21F-CB234CB27AA4}">
      <dgm:prSet phldrT="[Text]" custT="1"/>
      <dgm:spPr/>
      <dgm:t>
        <a:bodyPr/>
        <a:lstStyle/>
        <a:p>
          <a:r>
            <a:rPr lang="en-US" sz="1400" dirty="0" smtClean="0">
              <a:effectLst>
                <a:outerShdw blurRad="38100" dist="38100" dir="2700000" algn="tl">
                  <a:srgbClr val="000000">
                    <a:alpha val="43137"/>
                  </a:srgbClr>
                </a:outerShdw>
              </a:effectLst>
            </a:rPr>
            <a:t>Collaborative Learning Platform</a:t>
          </a:r>
          <a:endParaRPr lang="en-AU" sz="1400" dirty="0">
            <a:effectLst>
              <a:outerShdw blurRad="38100" dist="38100" dir="2700000" algn="tl">
                <a:srgbClr val="000000">
                  <a:alpha val="43137"/>
                </a:srgbClr>
              </a:outerShdw>
            </a:effectLst>
          </a:endParaRPr>
        </a:p>
      </dgm:t>
    </dgm:pt>
    <dgm:pt modelId="{D94900FB-EB49-4101-B3C2-9F5C66AA33D8}" type="parTrans" cxnId="{D886E2BC-8183-43B3-B45F-28FA11D27A12}">
      <dgm:prSet/>
      <dgm:spPr/>
      <dgm:t>
        <a:bodyPr/>
        <a:lstStyle/>
        <a:p>
          <a:endParaRPr lang="en-AU" sz="2000"/>
        </a:p>
      </dgm:t>
    </dgm:pt>
    <dgm:pt modelId="{49B9E75E-0C3E-4CCF-893B-CBB10514F974}" type="sibTrans" cxnId="{D886E2BC-8183-43B3-B45F-28FA11D27A12}">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BEAE5F5E-C1C7-410E-AD8D-8F936AD31884}">
      <dgm:prSet phldrT="[Text]" custT="1"/>
      <dgm:spPr/>
      <dgm:t>
        <a:bodyPr/>
        <a:lstStyle/>
        <a:p>
          <a:r>
            <a:rPr lang="en-US" sz="1400" dirty="0" smtClean="0">
              <a:effectLst>
                <a:outerShdw blurRad="38100" dist="38100" dir="2700000" algn="tl">
                  <a:srgbClr val="000000">
                    <a:alpha val="43137"/>
                  </a:srgbClr>
                </a:outerShdw>
              </a:effectLst>
            </a:rPr>
            <a:t>Reliable ICT Infrastructure</a:t>
          </a:r>
          <a:endParaRPr lang="en-AU" sz="1400" dirty="0">
            <a:effectLst>
              <a:outerShdw blurRad="38100" dist="38100" dir="2700000" algn="tl">
                <a:srgbClr val="000000">
                  <a:alpha val="43137"/>
                </a:srgbClr>
              </a:outerShdw>
            </a:effectLst>
          </a:endParaRPr>
        </a:p>
      </dgm:t>
    </dgm:pt>
    <dgm:pt modelId="{03A68DE8-1668-483C-8FEF-065359A9DC5B}" type="parTrans" cxnId="{19069420-477E-4A24-8A28-CB002CD22D28}">
      <dgm:prSet/>
      <dgm:spPr/>
      <dgm:t>
        <a:bodyPr/>
        <a:lstStyle/>
        <a:p>
          <a:endParaRPr lang="en-AU" sz="2000"/>
        </a:p>
      </dgm:t>
    </dgm:pt>
    <dgm:pt modelId="{4F532AB4-3D25-48FB-8918-8C2260D10456}" type="sibTrans" cxnId="{19069420-477E-4A24-8A28-CB002CD22D28}">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070CB98B-5BD9-42DB-95E0-DF24384C2117}">
      <dgm:prSet phldrT="[Text]" custT="1"/>
      <dgm:spPr/>
      <dgm:t>
        <a:bodyPr/>
        <a:lstStyle/>
        <a:p>
          <a:r>
            <a:rPr lang="en-US" sz="1400" dirty="0" smtClean="0">
              <a:effectLst>
                <a:outerShdw blurRad="38100" dist="38100" dir="2700000" algn="tl">
                  <a:srgbClr val="000000">
                    <a:alpha val="43137"/>
                  </a:srgbClr>
                </a:outerShdw>
              </a:effectLst>
            </a:rPr>
            <a:t>Education Analytics</a:t>
          </a:r>
          <a:endParaRPr lang="en-AU" sz="1400" dirty="0">
            <a:effectLst>
              <a:outerShdw blurRad="38100" dist="38100" dir="2700000" algn="tl">
                <a:srgbClr val="000000">
                  <a:alpha val="43137"/>
                </a:srgbClr>
              </a:outerShdw>
            </a:effectLst>
          </a:endParaRPr>
        </a:p>
      </dgm:t>
    </dgm:pt>
    <dgm:pt modelId="{306B864E-BAFD-4410-BE90-CFE1BCF6B4A1}" type="parTrans" cxnId="{1AF35012-673A-48E9-B745-531B1B0DD73A}">
      <dgm:prSet/>
      <dgm:spPr/>
      <dgm:t>
        <a:bodyPr/>
        <a:lstStyle/>
        <a:p>
          <a:endParaRPr lang="en-AU" sz="2000"/>
        </a:p>
      </dgm:t>
    </dgm:pt>
    <dgm:pt modelId="{5388F3B1-8FDA-421B-A339-9F62D1DD4C8E}" type="sibTrans" cxnId="{1AF35012-673A-48E9-B745-531B1B0DD73A}">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n-AU" sz="2000"/>
        </a:p>
      </dgm:t>
    </dgm:pt>
    <dgm:pt modelId="{991DC827-0A84-4CEA-9870-D4E961DB49C1}">
      <dgm:prSet phldrT="[Text]" custT="1"/>
      <dgm:spPr/>
      <dgm:t>
        <a:bodyPr/>
        <a:lstStyle/>
        <a:p>
          <a:r>
            <a:rPr lang="en-US" sz="1400" dirty="0" smtClean="0">
              <a:effectLst>
                <a:outerShdw blurRad="38100" dist="38100" dir="2700000" algn="tl">
                  <a:srgbClr val="000000">
                    <a:alpha val="43137"/>
                  </a:srgbClr>
                </a:outerShdw>
              </a:effectLst>
            </a:rPr>
            <a:t>Curriculum</a:t>
          </a:r>
          <a:endParaRPr lang="en-AU" sz="1400" dirty="0">
            <a:effectLst>
              <a:outerShdw blurRad="38100" dist="38100" dir="2700000" algn="tl">
                <a:srgbClr val="000000">
                  <a:alpha val="43137"/>
                </a:srgbClr>
              </a:outerShdw>
            </a:effectLst>
          </a:endParaRPr>
        </a:p>
      </dgm:t>
    </dgm:pt>
    <dgm:pt modelId="{D8056C12-0F6E-4872-8AE8-6D4647E68AAD}" type="parTrans" cxnId="{2FFB40F3-F47E-4203-9E81-CCE3FDC9EAFE}">
      <dgm:prSet/>
      <dgm:spPr/>
      <dgm:t>
        <a:bodyPr/>
        <a:lstStyle/>
        <a:p>
          <a:endParaRPr lang="en-AU" sz="2000"/>
        </a:p>
      </dgm:t>
    </dgm:pt>
    <dgm:pt modelId="{AEE0A718-6FC7-4761-8571-6A9210139B7F}" type="sibTrans" cxnId="{2FFB40F3-F47E-4203-9E81-CCE3FDC9EAFE}">
      <dgm:prSet/>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DCE567D8-FC32-420A-9F42-6E7497138B8E}">
      <dgm:prSet phldrT="[Text]" custT="1"/>
      <dgm:spPr/>
      <dgm:t>
        <a:bodyPr/>
        <a:lstStyle/>
        <a:p>
          <a:r>
            <a:rPr lang="en-US" sz="1400" dirty="0" smtClean="0">
              <a:effectLst>
                <a:outerShdw blurRad="38100" dist="38100" dir="2700000" algn="tl">
                  <a:srgbClr val="000000">
                    <a:alpha val="43137"/>
                  </a:srgbClr>
                </a:outerShdw>
              </a:effectLst>
            </a:rPr>
            <a:t>Cloud and On-Premises</a:t>
          </a:r>
          <a:endParaRPr lang="en-AU" sz="1400" dirty="0">
            <a:effectLst>
              <a:outerShdw blurRad="38100" dist="38100" dir="2700000" algn="tl">
                <a:srgbClr val="000000">
                  <a:alpha val="43137"/>
                </a:srgbClr>
              </a:outerShdw>
            </a:effectLst>
          </a:endParaRPr>
        </a:p>
      </dgm:t>
    </dgm:pt>
    <dgm:pt modelId="{44067721-6721-49E5-B8FF-A743A66FD793}" type="parTrans" cxnId="{A961749B-9944-4C94-A735-709475E82A26}">
      <dgm:prSet/>
      <dgm:spPr/>
      <dgm:t>
        <a:bodyPr/>
        <a:lstStyle/>
        <a:p>
          <a:endParaRPr lang="en-AU" sz="2000"/>
        </a:p>
      </dgm:t>
    </dgm:pt>
    <dgm:pt modelId="{9B1D742C-A29F-4ED6-95D9-0835472CE95A}" type="sibTrans" cxnId="{A961749B-9944-4C94-A735-709475E82A26}">
      <dgm:prSet/>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1F20EBED-A88E-480A-81F1-D8D312ABFF22}">
      <dgm:prSet phldrT="[Text]" custT="1"/>
      <dgm:spPr/>
      <dgm:t>
        <a:bodyPr/>
        <a:lstStyle/>
        <a:p>
          <a:r>
            <a:rPr lang="en-US" sz="1400" dirty="0" smtClean="0">
              <a:effectLst>
                <a:outerShdw blurRad="38100" dist="38100" dir="2700000" algn="tl">
                  <a:srgbClr val="000000">
                    <a:alpha val="43137"/>
                  </a:srgbClr>
                </a:outerShdw>
              </a:effectLst>
            </a:rPr>
            <a:t>Business</a:t>
          </a:r>
        </a:p>
        <a:p>
          <a:r>
            <a:rPr lang="en-US" sz="1400" dirty="0" smtClean="0">
              <a:effectLst>
                <a:outerShdw blurRad="38100" dist="38100" dir="2700000" algn="tl">
                  <a:srgbClr val="000000">
                    <a:alpha val="43137"/>
                  </a:srgbClr>
                </a:outerShdw>
              </a:effectLst>
            </a:rPr>
            <a:t>Software</a:t>
          </a:r>
          <a:endParaRPr lang="en-AU" sz="1400" dirty="0">
            <a:effectLst>
              <a:outerShdw blurRad="38100" dist="38100" dir="2700000" algn="tl">
                <a:srgbClr val="000000">
                  <a:alpha val="43137"/>
                </a:srgbClr>
              </a:outerShdw>
            </a:effectLst>
          </a:endParaRPr>
        </a:p>
      </dgm:t>
    </dgm:pt>
    <dgm:pt modelId="{F3680892-85B3-4EB3-8054-9C8634238B71}" type="parTrans" cxnId="{6B539D91-31DE-4966-A109-BCDD2C887638}">
      <dgm:prSet/>
      <dgm:spPr/>
      <dgm:t>
        <a:bodyPr/>
        <a:lstStyle/>
        <a:p>
          <a:endParaRPr lang="en-AU" sz="2000"/>
        </a:p>
      </dgm:t>
    </dgm:pt>
    <dgm:pt modelId="{7BC54F2B-E287-4C05-8F81-A7051197DDF5}" type="sibTrans" cxnId="{6B539D91-31DE-4966-A109-BCDD2C887638}">
      <dgm:prSet/>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AU" sz="2000"/>
        </a:p>
      </dgm:t>
    </dgm:pt>
    <dgm:pt modelId="{9D01C468-B348-4FAA-8E2E-26BCB0382031}">
      <dgm:prSet phldrT="[Text]" custT="1"/>
      <dgm:spPr/>
      <dgm:t>
        <a:bodyPr/>
        <a:lstStyle/>
        <a:p>
          <a:r>
            <a:rPr lang="en-US" sz="1400" dirty="0" smtClean="0">
              <a:effectLst>
                <a:outerShdw blurRad="38100" dist="38100" dir="2700000" algn="tl">
                  <a:srgbClr val="000000">
                    <a:alpha val="43137"/>
                  </a:srgbClr>
                </a:outerShdw>
              </a:effectLst>
            </a:rPr>
            <a:t>Research</a:t>
          </a:r>
          <a:endParaRPr lang="en-AU" sz="1400" dirty="0">
            <a:effectLst>
              <a:outerShdw blurRad="38100" dist="38100" dir="2700000" algn="tl">
                <a:srgbClr val="000000">
                  <a:alpha val="43137"/>
                </a:srgbClr>
              </a:outerShdw>
            </a:effectLst>
          </a:endParaRPr>
        </a:p>
      </dgm:t>
    </dgm:pt>
    <dgm:pt modelId="{E534310B-0874-48D7-883C-51E006814E7D}" type="parTrans" cxnId="{D49EEAAC-ECB3-4D88-93BA-606585712296}">
      <dgm:prSet/>
      <dgm:spPr/>
      <dgm:t>
        <a:bodyPr/>
        <a:lstStyle/>
        <a:p>
          <a:endParaRPr lang="en-US" sz="2000"/>
        </a:p>
      </dgm:t>
    </dgm:pt>
    <dgm:pt modelId="{5AF2CCFF-CB58-4BD4-A275-2C2341406AD3}" type="sibTrans" cxnId="{D49EEAAC-ECB3-4D88-93BA-606585712296}">
      <dgm:prSet/>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t>
        <a:bodyPr/>
        <a:lstStyle/>
        <a:p>
          <a:endParaRPr lang="en-US" sz="2000"/>
        </a:p>
      </dgm:t>
    </dgm:pt>
    <dgm:pt modelId="{2E4D368F-EF66-47DA-A258-E7D08EFAB8CE}">
      <dgm:prSet phldrT="[Text]" custT="1"/>
      <dgm:spPr/>
      <dgm:t>
        <a:bodyPr/>
        <a:lstStyle/>
        <a:p>
          <a:r>
            <a:rPr lang="en-US" sz="1400" dirty="0" smtClean="0">
              <a:effectLst>
                <a:outerShdw blurRad="38100" dist="38100" dir="2700000" algn="tl">
                  <a:srgbClr val="000000">
                    <a:alpha val="43137"/>
                  </a:srgbClr>
                </a:outerShdw>
              </a:effectLst>
            </a:rPr>
            <a:t>Assessment</a:t>
          </a:r>
          <a:endParaRPr lang="en-AU" sz="1400" dirty="0">
            <a:effectLst>
              <a:outerShdw blurRad="38100" dist="38100" dir="2700000" algn="tl">
                <a:srgbClr val="000000">
                  <a:alpha val="43137"/>
                </a:srgbClr>
              </a:outerShdw>
            </a:effectLst>
          </a:endParaRPr>
        </a:p>
      </dgm:t>
    </dgm:pt>
    <dgm:pt modelId="{5EF5459A-A1D5-4DBD-8E44-54558F649562}" type="parTrans" cxnId="{93E88647-D2AE-4168-ABAE-0CC0A0DA50B5}">
      <dgm:prSet/>
      <dgm:spPr/>
      <dgm:t>
        <a:bodyPr/>
        <a:lstStyle/>
        <a:p>
          <a:endParaRPr lang="en-US" sz="2000"/>
        </a:p>
      </dgm:t>
    </dgm:pt>
    <dgm:pt modelId="{796404F9-F435-426E-9B94-5E3D6F87B922}" type="sibTrans" cxnId="{93E88647-D2AE-4168-ABAE-0CC0A0DA50B5}">
      <dgm:prSet/>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US" sz="2000"/>
        </a:p>
      </dgm:t>
    </dgm:pt>
    <dgm:pt modelId="{F2EDCC34-1650-4CDF-A5EA-2DB6F0A9B60B}">
      <dgm:prSet phldrT="[Text]" custT="1"/>
      <dgm:spPr/>
      <dgm:t>
        <a:bodyPr/>
        <a:lstStyle/>
        <a:p>
          <a:r>
            <a:rPr lang="en-US" sz="1400" dirty="0" smtClean="0">
              <a:effectLst>
                <a:outerShdw blurRad="38100" dist="38100" dir="2700000" algn="tl">
                  <a:srgbClr val="000000">
                    <a:alpha val="43137"/>
                  </a:srgbClr>
                </a:outerShdw>
              </a:effectLst>
            </a:rPr>
            <a:t>Palette of Learning Tools</a:t>
          </a:r>
          <a:endParaRPr lang="en-AU" sz="1400" dirty="0">
            <a:effectLst>
              <a:outerShdw blurRad="38100" dist="38100" dir="2700000" algn="tl">
                <a:srgbClr val="000000">
                  <a:alpha val="43137"/>
                </a:srgbClr>
              </a:outerShdw>
            </a:effectLst>
          </a:endParaRPr>
        </a:p>
      </dgm:t>
    </dgm:pt>
    <dgm:pt modelId="{8393BCD4-7E1F-4140-AC33-59F63C14D642}" type="parTrans" cxnId="{44AD7862-C662-4F80-AA25-483236742253}">
      <dgm:prSet/>
      <dgm:spPr/>
      <dgm:t>
        <a:bodyPr/>
        <a:lstStyle/>
        <a:p>
          <a:endParaRPr lang="en-US"/>
        </a:p>
      </dgm:t>
    </dgm:pt>
    <dgm:pt modelId="{D9160335-FE19-4990-984E-81232AC7D9BE}" type="sibTrans" cxnId="{44AD7862-C662-4F80-AA25-483236742253}">
      <dgm:prSet/>
      <dgm:spPr>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US"/>
        </a:p>
      </dgm:t>
    </dgm:pt>
    <dgm:pt modelId="{075D1459-A797-4820-807B-C9AC7D08CAAF}" type="pres">
      <dgm:prSet presAssocID="{9B81C40B-2CB2-48D0-8F55-DEB52090E3CD}" presName="Name0" presStyleCnt="0">
        <dgm:presLayoutVars>
          <dgm:chMax val="21"/>
          <dgm:chPref val="21"/>
        </dgm:presLayoutVars>
      </dgm:prSet>
      <dgm:spPr/>
      <dgm:t>
        <a:bodyPr/>
        <a:lstStyle/>
        <a:p>
          <a:endParaRPr lang="en-AU"/>
        </a:p>
      </dgm:t>
    </dgm:pt>
    <dgm:pt modelId="{F0FA3777-12A8-48DE-B7D0-321549BF296F}" type="pres">
      <dgm:prSet presAssocID="{D482CE86-7657-4738-955E-183A6EC44CEE}" presName="text1" presStyleCnt="0"/>
      <dgm:spPr/>
      <dgm:t>
        <a:bodyPr/>
        <a:lstStyle/>
        <a:p>
          <a:endParaRPr lang="en-US"/>
        </a:p>
      </dgm:t>
    </dgm:pt>
    <dgm:pt modelId="{2AA8CA5C-C2CD-4820-A979-DB0AC014A2EA}" type="pres">
      <dgm:prSet presAssocID="{D482CE86-7657-4738-955E-183A6EC44CEE}" presName="textRepeatNode" presStyleLbl="alignNode1" presStyleIdx="0" presStyleCnt="10">
        <dgm:presLayoutVars>
          <dgm:chMax val="0"/>
          <dgm:chPref val="0"/>
          <dgm:bulletEnabled val="1"/>
        </dgm:presLayoutVars>
      </dgm:prSet>
      <dgm:spPr/>
      <dgm:t>
        <a:bodyPr/>
        <a:lstStyle/>
        <a:p>
          <a:endParaRPr lang="en-AU"/>
        </a:p>
      </dgm:t>
    </dgm:pt>
    <dgm:pt modelId="{C60BE18B-2ADF-4644-9C30-B81D1FC9B158}" type="pres">
      <dgm:prSet presAssocID="{D482CE86-7657-4738-955E-183A6EC44CEE}" presName="textaccent1" presStyleCnt="0"/>
      <dgm:spPr/>
      <dgm:t>
        <a:bodyPr/>
        <a:lstStyle/>
        <a:p>
          <a:endParaRPr lang="en-US"/>
        </a:p>
      </dgm:t>
    </dgm:pt>
    <dgm:pt modelId="{303B756D-69F4-451D-B4D7-CC5B3DFE4E6A}" type="pres">
      <dgm:prSet presAssocID="{D482CE86-7657-4738-955E-183A6EC44CEE}" presName="accentRepeatNode" presStyleLbl="solidAlignAcc1" presStyleIdx="0" presStyleCnt="20"/>
      <dgm:spPr/>
      <dgm:t>
        <a:bodyPr/>
        <a:lstStyle/>
        <a:p>
          <a:endParaRPr lang="en-US"/>
        </a:p>
      </dgm:t>
    </dgm:pt>
    <dgm:pt modelId="{6BEFD10F-C26C-4D0F-B0CD-89B5E429EF48}" type="pres">
      <dgm:prSet presAssocID="{A50F2899-0A22-4C9D-BA02-7CBB2F536CB0}" presName="image1" presStyleCnt="0"/>
      <dgm:spPr/>
      <dgm:t>
        <a:bodyPr/>
        <a:lstStyle/>
        <a:p>
          <a:endParaRPr lang="en-US"/>
        </a:p>
      </dgm:t>
    </dgm:pt>
    <dgm:pt modelId="{6C4CAC82-3024-4469-9345-82B8DD06B03C}" type="pres">
      <dgm:prSet presAssocID="{A50F2899-0A22-4C9D-BA02-7CBB2F536CB0}" presName="imageRepeatNode" presStyleLbl="alignAcc1" presStyleIdx="0" presStyleCnt="10"/>
      <dgm:spPr/>
      <dgm:t>
        <a:bodyPr/>
        <a:lstStyle/>
        <a:p>
          <a:endParaRPr lang="en-AU"/>
        </a:p>
      </dgm:t>
    </dgm:pt>
    <dgm:pt modelId="{11E750C9-4427-4443-BF4C-D171D4C58E5D}" type="pres">
      <dgm:prSet presAssocID="{A50F2899-0A22-4C9D-BA02-7CBB2F536CB0}" presName="imageaccent1" presStyleCnt="0"/>
      <dgm:spPr/>
      <dgm:t>
        <a:bodyPr/>
        <a:lstStyle/>
        <a:p>
          <a:endParaRPr lang="en-US"/>
        </a:p>
      </dgm:t>
    </dgm:pt>
    <dgm:pt modelId="{78ABCE55-FE5F-46FE-8940-7BB1822B03B4}" type="pres">
      <dgm:prSet presAssocID="{A50F2899-0A22-4C9D-BA02-7CBB2F536CB0}" presName="accentRepeatNode" presStyleLbl="solidAlignAcc1" presStyleIdx="1" presStyleCnt="20"/>
      <dgm:spPr/>
      <dgm:t>
        <a:bodyPr/>
        <a:lstStyle/>
        <a:p>
          <a:endParaRPr lang="en-US"/>
        </a:p>
      </dgm:t>
    </dgm:pt>
    <dgm:pt modelId="{C919FA98-F119-46A0-BF3B-49596188FEF2}" type="pres">
      <dgm:prSet presAssocID="{2E4D368F-EF66-47DA-A258-E7D08EFAB8CE}" presName="text2" presStyleCnt="0"/>
      <dgm:spPr/>
    </dgm:pt>
    <dgm:pt modelId="{253F96B5-E944-4C9B-979E-5B1CF338C5B7}" type="pres">
      <dgm:prSet presAssocID="{2E4D368F-EF66-47DA-A258-E7D08EFAB8CE}" presName="textRepeatNode" presStyleLbl="alignNode1" presStyleIdx="1" presStyleCnt="10">
        <dgm:presLayoutVars>
          <dgm:chMax val="0"/>
          <dgm:chPref val="0"/>
          <dgm:bulletEnabled val="1"/>
        </dgm:presLayoutVars>
      </dgm:prSet>
      <dgm:spPr/>
      <dgm:t>
        <a:bodyPr/>
        <a:lstStyle/>
        <a:p>
          <a:endParaRPr lang="en-US"/>
        </a:p>
      </dgm:t>
    </dgm:pt>
    <dgm:pt modelId="{8461ABAE-75E1-4491-AE19-ECBC8BC7A5F6}" type="pres">
      <dgm:prSet presAssocID="{2E4D368F-EF66-47DA-A258-E7D08EFAB8CE}" presName="textaccent2" presStyleCnt="0"/>
      <dgm:spPr/>
    </dgm:pt>
    <dgm:pt modelId="{C9E87E63-6D84-4831-819F-A581C7AFDFED}" type="pres">
      <dgm:prSet presAssocID="{2E4D368F-EF66-47DA-A258-E7D08EFAB8CE}" presName="accentRepeatNode" presStyleLbl="solidAlignAcc1" presStyleIdx="2" presStyleCnt="20"/>
      <dgm:spPr/>
    </dgm:pt>
    <dgm:pt modelId="{392F3E9C-26ED-4EE6-A85C-63D992D03EB7}" type="pres">
      <dgm:prSet presAssocID="{796404F9-F435-426E-9B94-5E3D6F87B922}" presName="image2" presStyleCnt="0"/>
      <dgm:spPr/>
    </dgm:pt>
    <dgm:pt modelId="{27B9B845-41C6-4124-9C7A-77CAE947F71A}" type="pres">
      <dgm:prSet presAssocID="{796404F9-F435-426E-9B94-5E3D6F87B922}" presName="imageRepeatNode" presStyleLbl="alignAcc1" presStyleIdx="1" presStyleCnt="10"/>
      <dgm:spPr/>
      <dgm:t>
        <a:bodyPr/>
        <a:lstStyle/>
        <a:p>
          <a:endParaRPr lang="en-US"/>
        </a:p>
      </dgm:t>
    </dgm:pt>
    <dgm:pt modelId="{B01EEB8A-2767-4244-B624-DA4E5C90950A}" type="pres">
      <dgm:prSet presAssocID="{796404F9-F435-426E-9B94-5E3D6F87B922}" presName="imageaccent2" presStyleCnt="0"/>
      <dgm:spPr/>
    </dgm:pt>
    <dgm:pt modelId="{9D199C4A-9497-46AD-B0E2-99BE269AA16E}" type="pres">
      <dgm:prSet presAssocID="{796404F9-F435-426E-9B94-5E3D6F87B922}" presName="accentRepeatNode" presStyleLbl="solidAlignAcc1" presStyleIdx="3" presStyleCnt="20"/>
      <dgm:spPr/>
    </dgm:pt>
    <dgm:pt modelId="{BD762F06-E831-4664-AEB5-C9664C841403}" type="pres">
      <dgm:prSet presAssocID="{9D01C468-B348-4FAA-8E2E-26BCB0382031}" presName="text3" presStyleCnt="0"/>
      <dgm:spPr/>
    </dgm:pt>
    <dgm:pt modelId="{4D7BBB0D-00D2-423F-99B5-47514B14B337}" type="pres">
      <dgm:prSet presAssocID="{9D01C468-B348-4FAA-8E2E-26BCB0382031}" presName="textRepeatNode" presStyleLbl="alignNode1" presStyleIdx="2" presStyleCnt="10">
        <dgm:presLayoutVars>
          <dgm:chMax val="0"/>
          <dgm:chPref val="0"/>
          <dgm:bulletEnabled val="1"/>
        </dgm:presLayoutVars>
      </dgm:prSet>
      <dgm:spPr/>
      <dgm:t>
        <a:bodyPr/>
        <a:lstStyle/>
        <a:p>
          <a:endParaRPr lang="en-US"/>
        </a:p>
      </dgm:t>
    </dgm:pt>
    <dgm:pt modelId="{BBF04B0D-226F-4792-AACA-40B25D73BB96}" type="pres">
      <dgm:prSet presAssocID="{9D01C468-B348-4FAA-8E2E-26BCB0382031}" presName="textaccent3" presStyleCnt="0"/>
      <dgm:spPr/>
    </dgm:pt>
    <dgm:pt modelId="{42EA5DB8-08B1-4BA2-8C50-2ACDED000143}" type="pres">
      <dgm:prSet presAssocID="{9D01C468-B348-4FAA-8E2E-26BCB0382031}" presName="accentRepeatNode" presStyleLbl="solidAlignAcc1" presStyleIdx="4" presStyleCnt="20"/>
      <dgm:spPr/>
    </dgm:pt>
    <dgm:pt modelId="{1FB3FB8D-B934-4553-A220-6D2A60900AE4}" type="pres">
      <dgm:prSet presAssocID="{5AF2CCFF-CB58-4BD4-A275-2C2341406AD3}" presName="image3" presStyleCnt="0"/>
      <dgm:spPr/>
    </dgm:pt>
    <dgm:pt modelId="{33E81232-06BD-4184-90DB-7BF3A892A54D}" type="pres">
      <dgm:prSet presAssocID="{5AF2CCFF-CB58-4BD4-A275-2C2341406AD3}" presName="imageRepeatNode" presStyleLbl="alignAcc1" presStyleIdx="2" presStyleCnt="10"/>
      <dgm:spPr/>
      <dgm:t>
        <a:bodyPr/>
        <a:lstStyle/>
        <a:p>
          <a:endParaRPr lang="en-US"/>
        </a:p>
      </dgm:t>
    </dgm:pt>
    <dgm:pt modelId="{C8243FC2-4984-4B32-9657-895F28D6259B}" type="pres">
      <dgm:prSet presAssocID="{5AF2CCFF-CB58-4BD4-A275-2C2341406AD3}" presName="imageaccent3" presStyleCnt="0"/>
      <dgm:spPr/>
    </dgm:pt>
    <dgm:pt modelId="{6C5E9C09-C3D3-456A-81EA-AE99690BDA46}" type="pres">
      <dgm:prSet presAssocID="{5AF2CCFF-CB58-4BD4-A275-2C2341406AD3}" presName="accentRepeatNode" presStyleLbl="solidAlignAcc1" presStyleIdx="5" presStyleCnt="20"/>
      <dgm:spPr/>
    </dgm:pt>
    <dgm:pt modelId="{06F9C133-BB34-4197-AE17-64FE40C9A0D1}" type="pres">
      <dgm:prSet presAssocID="{F2EDCC34-1650-4CDF-A5EA-2DB6F0A9B60B}" presName="text4" presStyleCnt="0"/>
      <dgm:spPr/>
    </dgm:pt>
    <dgm:pt modelId="{C48762BC-8E97-4CC9-B8EA-D51033766478}" type="pres">
      <dgm:prSet presAssocID="{F2EDCC34-1650-4CDF-A5EA-2DB6F0A9B60B}" presName="textRepeatNode" presStyleLbl="alignNode1" presStyleIdx="3" presStyleCnt="10">
        <dgm:presLayoutVars>
          <dgm:chMax val="0"/>
          <dgm:chPref val="0"/>
          <dgm:bulletEnabled val="1"/>
        </dgm:presLayoutVars>
      </dgm:prSet>
      <dgm:spPr/>
      <dgm:t>
        <a:bodyPr/>
        <a:lstStyle/>
        <a:p>
          <a:endParaRPr lang="en-US"/>
        </a:p>
      </dgm:t>
    </dgm:pt>
    <dgm:pt modelId="{FA9F2DCD-5E01-4EDA-A24C-C10F05E857B1}" type="pres">
      <dgm:prSet presAssocID="{F2EDCC34-1650-4CDF-A5EA-2DB6F0A9B60B}" presName="textaccent4" presStyleCnt="0"/>
      <dgm:spPr/>
    </dgm:pt>
    <dgm:pt modelId="{A5CB2A6C-4EE1-49DF-88F2-60ABB2631067}" type="pres">
      <dgm:prSet presAssocID="{F2EDCC34-1650-4CDF-A5EA-2DB6F0A9B60B}" presName="accentRepeatNode" presStyleLbl="solidAlignAcc1" presStyleIdx="6" presStyleCnt="20"/>
      <dgm:spPr/>
    </dgm:pt>
    <dgm:pt modelId="{AA6E26D7-49E0-4BDB-ADA7-247119AD781E}" type="pres">
      <dgm:prSet presAssocID="{D9160335-FE19-4990-984E-81232AC7D9BE}" presName="image4" presStyleCnt="0"/>
      <dgm:spPr/>
    </dgm:pt>
    <dgm:pt modelId="{6B6EF3ED-AD61-43B8-8094-9B1D4C706629}" type="pres">
      <dgm:prSet presAssocID="{D9160335-FE19-4990-984E-81232AC7D9BE}" presName="imageRepeatNode" presStyleLbl="alignAcc1" presStyleIdx="3" presStyleCnt="10"/>
      <dgm:spPr/>
      <dgm:t>
        <a:bodyPr/>
        <a:lstStyle/>
        <a:p>
          <a:endParaRPr lang="en-US"/>
        </a:p>
      </dgm:t>
    </dgm:pt>
    <dgm:pt modelId="{C91286A8-D974-4EB4-B3E6-57E270E030A9}" type="pres">
      <dgm:prSet presAssocID="{D9160335-FE19-4990-984E-81232AC7D9BE}" presName="imageaccent4" presStyleCnt="0"/>
      <dgm:spPr/>
    </dgm:pt>
    <dgm:pt modelId="{4581930D-8B62-4B2A-9B7A-512202717E93}" type="pres">
      <dgm:prSet presAssocID="{D9160335-FE19-4990-984E-81232AC7D9BE}" presName="accentRepeatNode" presStyleLbl="solidAlignAcc1" presStyleIdx="7" presStyleCnt="20"/>
      <dgm:spPr/>
    </dgm:pt>
    <dgm:pt modelId="{609AF30C-8F84-4978-A9CA-4591D917ADA5}" type="pres">
      <dgm:prSet presAssocID="{DCE567D8-FC32-420A-9F42-6E7497138B8E}" presName="text5" presStyleCnt="0"/>
      <dgm:spPr/>
    </dgm:pt>
    <dgm:pt modelId="{473975A0-7AC9-4FA1-A384-D3627899FA3C}" type="pres">
      <dgm:prSet presAssocID="{DCE567D8-FC32-420A-9F42-6E7497138B8E}" presName="textRepeatNode" presStyleLbl="alignNode1" presStyleIdx="4" presStyleCnt="10">
        <dgm:presLayoutVars>
          <dgm:chMax val="0"/>
          <dgm:chPref val="0"/>
          <dgm:bulletEnabled val="1"/>
        </dgm:presLayoutVars>
      </dgm:prSet>
      <dgm:spPr/>
      <dgm:t>
        <a:bodyPr/>
        <a:lstStyle/>
        <a:p>
          <a:endParaRPr lang="en-AU"/>
        </a:p>
      </dgm:t>
    </dgm:pt>
    <dgm:pt modelId="{275B53FB-BC82-4481-816E-64C5E3799B36}" type="pres">
      <dgm:prSet presAssocID="{DCE567D8-FC32-420A-9F42-6E7497138B8E}" presName="textaccent5" presStyleCnt="0"/>
      <dgm:spPr/>
    </dgm:pt>
    <dgm:pt modelId="{F7A83CA0-8328-427D-A577-A74ECF50AB9B}" type="pres">
      <dgm:prSet presAssocID="{DCE567D8-FC32-420A-9F42-6E7497138B8E}" presName="accentRepeatNode" presStyleLbl="solidAlignAcc1" presStyleIdx="8" presStyleCnt="20"/>
      <dgm:spPr/>
      <dgm:t>
        <a:bodyPr/>
        <a:lstStyle/>
        <a:p>
          <a:endParaRPr lang="en-US"/>
        </a:p>
      </dgm:t>
    </dgm:pt>
    <dgm:pt modelId="{C4CB7293-9ECA-4C63-9915-C419D44A0C2F}" type="pres">
      <dgm:prSet presAssocID="{9B1D742C-A29F-4ED6-95D9-0835472CE95A}" presName="image5" presStyleCnt="0"/>
      <dgm:spPr/>
    </dgm:pt>
    <dgm:pt modelId="{B7B114C7-C013-4476-B341-74437FEF1B4F}" type="pres">
      <dgm:prSet presAssocID="{9B1D742C-A29F-4ED6-95D9-0835472CE95A}" presName="imageRepeatNode" presStyleLbl="alignAcc1" presStyleIdx="4" presStyleCnt="10"/>
      <dgm:spPr/>
      <dgm:t>
        <a:bodyPr/>
        <a:lstStyle/>
        <a:p>
          <a:endParaRPr lang="en-AU"/>
        </a:p>
      </dgm:t>
    </dgm:pt>
    <dgm:pt modelId="{E356A8D3-E78C-4A95-A263-7C1AE9267F31}" type="pres">
      <dgm:prSet presAssocID="{9B1D742C-A29F-4ED6-95D9-0835472CE95A}" presName="imageaccent5" presStyleCnt="0"/>
      <dgm:spPr/>
    </dgm:pt>
    <dgm:pt modelId="{E2103494-C94D-42F6-A5EA-EB35B4135436}" type="pres">
      <dgm:prSet presAssocID="{9B1D742C-A29F-4ED6-95D9-0835472CE95A}" presName="accentRepeatNode" presStyleLbl="solidAlignAcc1" presStyleIdx="9" presStyleCnt="20"/>
      <dgm:spPr/>
      <dgm:t>
        <a:bodyPr/>
        <a:lstStyle/>
        <a:p>
          <a:endParaRPr lang="en-US"/>
        </a:p>
      </dgm:t>
    </dgm:pt>
    <dgm:pt modelId="{BA7EEF1B-2206-4E4E-BEBC-435AA3E8E068}" type="pres">
      <dgm:prSet presAssocID="{213E9804-96E4-443F-B21F-CB234CB27AA4}" presName="text6" presStyleCnt="0"/>
      <dgm:spPr/>
    </dgm:pt>
    <dgm:pt modelId="{F641FBB7-0503-4744-85DD-23390639A795}" type="pres">
      <dgm:prSet presAssocID="{213E9804-96E4-443F-B21F-CB234CB27AA4}" presName="textRepeatNode" presStyleLbl="alignNode1" presStyleIdx="5" presStyleCnt="10">
        <dgm:presLayoutVars>
          <dgm:chMax val="0"/>
          <dgm:chPref val="0"/>
          <dgm:bulletEnabled val="1"/>
        </dgm:presLayoutVars>
      </dgm:prSet>
      <dgm:spPr/>
      <dgm:t>
        <a:bodyPr/>
        <a:lstStyle/>
        <a:p>
          <a:endParaRPr lang="en-AU"/>
        </a:p>
      </dgm:t>
    </dgm:pt>
    <dgm:pt modelId="{4121A361-408C-4137-AB2F-4A6646DBE433}" type="pres">
      <dgm:prSet presAssocID="{213E9804-96E4-443F-B21F-CB234CB27AA4}" presName="textaccent6" presStyleCnt="0"/>
      <dgm:spPr/>
    </dgm:pt>
    <dgm:pt modelId="{4374ACDD-3973-420B-82A3-FB7A52EB89D7}" type="pres">
      <dgm:prSet presAssocID="{213E9804-96E4-443F-B21F-CB234CB27AA4}" presName="accentRepeatNode" presStyleLbl="solidAlignAcc1" presStyleIdx="10" presStyleCnt="20"/>
      <dgm:spPr/>
      <dgm:t>
        <a:bodyPr/>
        <a:lstStyle/>
        <a:p>
          <a:endParaRPr lang="en-US"/>
        </a:p>
      </dgm:t>
    </dgm:pt>
    <dgm:pt modelId="{BBF06BCD-0D9F-41B0-BCAB-793B476C27B7}" type="pres">
      <dgm:prSet presAssocID="{49B9E75E-0C3E-4CCF-893B-CBB10514F974}" presName="image6" presStyleCnt="0"/>
      <dgm:spPr/>
    </dgm:pt>
    <dgm:pt modelId="{6881C375-C032-4027-9F07-E8304B2327E5}" type="pres">
      <dgm:prSet presAssocID="{49B9E75E-0C3E-4CCF-893B-CBB10514F974}" presName="imageRepeatNode" presStyleLbl="alignAcc1" presStyleIdx="5" presStyleCnt="10"/>
      <dgm:spPr/>
      <dgm:t>
        <a:bodyPr/>
        <a:lstStyle/>
        <a:p>
          <a:endParaRPr lang="en-AU"/>
        </a:p>
      </dgm:t>
    </dgm:pt>
    <dgm:pt modelId="{F9049CDD-4EBA-4ED1-814A-68E6139E136A}" type="pres">
      <dgm:prSet presAssocID="{49B9E75E-0C3E-4CCF-893B-CBB10514F974}" presName="imageaccent6" presStyleCnt="0"/>
      <dgm:spPr/>
    </dgm:pt>
    <dgm:pt modelId="{3A04847B-C00C-4853-ACB3-3F6BAD2F263D}" type="pres">
      <dgm:prSet presAssocID="{49B9E75E-0C3E-4CCF-893B-CBB10514F974}" presName="accentRepeatNode" presStyleLbl="solidAlignAcc1" presStyleIdx="11" presStyleCnt="20"/>
      <dgm:spPr/>
      <dgm:t>
        <a:bodyPr/>
        <a:lstStyle/>
        <a:p>
          <a:endParaRPr lang="en-US"/>
        </a:p>
      </dgm:t>
    </dgm:pt>
    <dgm:pt modelId="{9ACDE506-66C5-4AE0-A93F-8C33F63E8847}" type="pres">
      <dgm:prSet presAssocID="{070CB98B-5BD9-42DB-95E0-DF24384C2117}" presName="text7" presStyleCnt="0"/>
      <dgm:spPr/>
    </dgm:pt>
    <dgm:pt modelId="{C545FB56-7A61-4AC7-8658-902421681833}" type="pres">
      <dgm:prSet presAssocID="{070CB98B-5BD9-42DB-95E0-DF24384C2117}" presName="textRepeatNode" presStyleLbl="alignNode1" presStyleIdx="6" presStyleCnt="10">
        <dgm:presLayoutVars>
          <dgm:chMax val="0"/>
          <dgm:chPref val="0"/>
          <dgm:bulletEnabled val="1"/>
        </dgm:presLayoutVars>
      </dgm:prSet>
      <dgm:spPr/>
      <dgm:t>
        <a:bodyPr/>
        <a:lstStyle/>
        <a:p>
          <a:endParaRPr lang="en-AU"/>
        </a:p>
      </dgm:t>
    </dgm:pt>
    <dgm:pt modelId="{9CB00F81-8902-4E90-A956-1A8208AEA676}" type="pres">
      <dgm:prSet presAssocID="{070CB98B-5BD9-42DB-95E0-DF24384C2117}" presName="textaccent7" presStyleCnt="0"/>
      <dgm:spPr/>
    </dgm:pt>
    <dgm:pt modelId="{E19FAD6A-6865-4BE4-ADD3-4746024E9FF2}" type="pres">
      <dgm:prSet presAssocID="{070CB98B-5BD9-42DB-95E0-DF24384C2117}" presName="accentRepeatNode" presStyleLbl="solidAlignAcc1" presStyleIdx="12" presStyleCnt="20"/>
      <dgm:spPr/>
      <dgm:t>
        <a:bodyPr/>
        <a:lstStyle/>
        <a:p>
          <a:endParaRPr lang="en-US"/>
        </a:p>
      </dgm:t>
    </dgm:pt>
    <dgm:pt modelId="{283E2C1A-F5DC-46D8-8823-8C9160204A01}" type="pres">
      <dgm:prSet presAssocID="{5388F3B1-8FDA-421B-A339-9F62D1DD4C8E}" presName="image7" presStyleCnt="0"/>
      <dgm:spPr/>
    </dgm:pt>
    <dgm:pt modelId="{C6D6487B-EEEA-447D-87ED-C32F9C6CB891}" type="pres">
      <dgm:prSet presAssocID="{5388F3B1-8FDA-421B-A339-9F62D1DD4C8E}" presName="imageRepeatNode" presStyleLbl="alignAcc1" presStyleIdx="6" presStyleCnt="10"/>
      <dgm:spPr/>
      <dgm:t>
        <a:bodyPr/>
        <a:lstStyle/>
        <a:p>
          <a:endParaRPr lang="en-AU"/>
        </a:p>
      </dgm:t>
    </dgm:pt>
    <dgm:pt modelId="{B3A51F1C-0A57-4EC5-97BB-44C62816BFA9}" type="pres">
      <dgm:prSet presAssocID="{5388F3B1-8FDA-421B-A339-9F62D1DD4C8E}" presName="imageaccent7" presStyleCnt="0"/>
      <dgm:spPr/>
    </dgm:pt>
    <dgm:pt modelId="{BCC5A2A1-B608-422C-959C-F150728E8F79}" type="pres">
      <dgm:prSet presAssocID="{5388F3B1-8FDA-421B-A339-9F62D1DD4C8E}" presName="accentRepeatNode" presStyleLbl="solidAlignAcc1" presStyleIdx="13" presStyleCnt="20"/>
      <dgm:spPr/>
      <dgm:t>
        <a:bodyPr/>
        <a:lstStyle/>
        <a:p>
          <a:endParaRPr lang="en-US"/>
        </a:p>
      </dgm:t>
    </dgm:pt>
    <dgm:pt modelId="{A7769AC2-BFE5-4B19-82F4-95EAC38D2E27}" type="pres">
      <dgm:prSet presAssocID="{BEAE5F5E-C1C7-410E-AD8D-8F936AD31884}" presName="text8" presStyleCnt="0"/>
      <dgm:spPr/>
    </dgm:pt>
    <dgm:pt modelId="{070C908A-CC47-4E27-933D-1EB758D7EFB7}" type="pres">
      <dgm:prSet presAssocID="{BEAE5F5E-C1C7-410E-AD8D-8F936AD31884}" presName="textRepeatNode" presStyleLbl="alignNode1" presStyleIdx="7" presStyleCnt="10">
        <dgm:presLayoutVars>
          <dgm:chMax val="0"/>
          <dgm:chPref val="0"/>
          <dgm:bulletEnabled val="1"/>
        </dgm:presLayoutVars>
      </dgm:prSet>
      <dgm:spPr/>
      <dgm:t>
        <a:bodyPr/>
        <a:lstStyle/>
        <a:p>
          <a:endParaRPr lang="en-AU"/>
        </a:p>
      </dgm:t>
    </dgm:pt>
    <dgm:pt modelId="{25DCB9C0-FB5D-4F4C-A24C-616622A1FF05}" type="pres">
      <dgm:prSet presAssocID="{BEAE5F5E-C1C7-410E-AD8D-8F936AD31884}" presName="textaccent8" presStyleCnt="0"/>
      <dgm:spPr/>
    </dgm:pt>
    <dgm:pt modelId="{6FAF87E9-0FE3-4D31-9653-0027B99CCB25}" type="pres">
      <dgm:prSet presAssocID="{BEAE5F5E-C1C7-410E-AD8D-8F936AD31884}" presName="accentRepeatNode" presStyleLbl="solidAlignAcc1" presStyleIdx="14" presStyleCnt="20"/>
      <dgm:spPr/>
      <dgm:t>
        <a:bodyPr/>
        <a:lstStyle/>
        <a:p>
          <a:endParaRPr lang="en-US"/>
        </a:p>
      </dgm:t>
    </dgm:pt>
    <dgm:pt modelId="{9EA27C47-5A91-46DB-B9E3-411F730E7FA2}" type="pres">
      <dgm:prSet presAssocID="{4F532AB4-3D25-48FB-8918-8C2260D10456}" presName="image8" presStyleCnt="0"/>
      <dgm:spPr/>
    </dgm:pt>
    <dgm:pt modelId="{B84FC18A-E241-48B4-A2DB-450C44130E29}" type="pres">
      <dgm:prSet presAssocID="{4F532AB4-3D25-48FB-8918-8C2260D10456}" presName="imageRepeatNode" presStyleLbl="alignAcc1" presStyleIdx="7" presStyleCnt="10"/>
      <dgm:spPr/>
      <dgm:t>
        <a:bodyPr/>
        <a:lstStyle/>
        <a:p>
          <a:endParaRPr lang="en-AU"/>
        </a:p>
      </dgm:t>
    </dgm:pt>
    <dgm:pt modelId="{E6BAE471-65AE-44E9-BAC5-3337FEFAD81A}" type="pres">
      <dgm:prSet presAssocID="{4F532AB4-3D25-48FB-8918-8C2260D10456}" presName="imageaccent8" presStyleCnt="0"/>
      <dgm:spPr/>
    </dgm:pt>
    <dgm:pt modelId="{90921515-989B-4555-A05F-5B75B98826D1}" type="pres">
      <dgm:prSet presAssocID="{4F532AB4-3D25-48FB-8918-8C2260D10456}" presName="accentRepeatNode" presStyleLbl="solidAlignAcc1" presStyleIdx="15" presStyleCnt="20"/>
      <dgm:spPr/>
      <dgm:t>
        <a:bodyPr/>
        <a:lstStyle/>
        <a:p>
          <a:endParaRPr lang="en-US"/>
        </a:p>
      </dgm:t>
    </dgm:pt>
    <dgm:pt modelId="{466DB62E-17FB-40B7-A767-287D960A0A08}" type="pres">
      <dgm:prSet presAssocID="{991DC827-0A84-4CEA-9870-D4E961DB49C1}" presName="text9" presStyleCnt="0"/>
      <dgm:spPr/>
    </dgm:pt>
    <dgm:pt modelId="{2D094F84-8817-46CE-A703-EEF38883F30D}" type="pres">
      <dgm:prSet presAssocID="{991DC827-0A84-4CEA-9870-D4E961DB49C1}" presName="textRepeatNode" presStyleLbl="alignNode1" presStyleIdx="8" presStyleCnt="10">
        <dgm:presLayoutVars>
          <dgm:chMax val="0"/>
          <dgm:chPref val="0"/>
          <dgm:bulletEnabled val="1"/>
        </dgm:presLayoutVars>
      </dgm:prSet>
      <dgm:spPr/>
      <dgm:t>
        <a:bodyPr/>
        <a:lstStyle/>
        <a:p>
          <a:endParaRPr lang="en-AU"/>
        </a:p>
      </dgm:t>
    </dgm:pt>
    <dgm:pt modelId="{EDD301F2-1828-48D0-B85D-6D1FC5E9D0A1}" type="pres">
      <dgm:prSet presAssocID="{991DC827-0A84-4CEA-9870-D4E961DB49C1}" presName="textaccent9" presStyleCnt="0"/>
      <dgm:spPr/>
    </dgm:pt>
    <dgm:pt modelId="{E137E418-48C3-41E2-8FFD-75948BCDC541}" type="pres">
      <dgm:prSet presAssocID="{991DC827-0A84-4CEA-9870-D4E961DB49C1}" presName="accentRepeatNode" presStyleLbl="solidAlignAcc1" presStyleIdx="16" presStyleCnt="20"/>
      <dgm:spPr/>
      <dgm:t>
        <a:bodyPr/>
        <a:lstStyle/>
        <a:p>
          <a:endParaRPr lang="en-US"/>
        </a:p>
      </dgm:t>
    </dgm:pt>
    <dgm:pt modelId="{DA9E1571-A290-4E6A-89FC-FF87DDC83DEF}" type="pres">
      <dgm:prSet presAssocID="{AEE0A718-6FC7-4761-8571-6A9210139B7F}" presName="image9" presStyleCnt="0"/>
      <dgm:spPr/>
    </dgm:pt>
    <dgm:pt modelId="{24CCFC6C-FBC2-4AA2-8560-3CA2F6DBB62D}" type="pres">
      <dgm:prSet presAssocID="{AEE0A718-6FC7-4761-8571-6A9210139B7F}" presName="imageRepeatNode" presStyleLbl="alignAcc1" presStyleIdx="8" presStyleCnt="10"/>
      <dgm:spPr/>
      <dgm:t>
        <a:bodyPr/>
        <a:lstStyle/>
        <a:p>
          <a:endParaRPr lang="en-AU"/>
        </a:p>
      </dgm:t>
    </dgm:pt>
    <dgm:pt modelId="{0510A68B-B203-4705-930D-4FCEEF81BFBC}" type="pres">
      <dgm:prSet presAssocID="{AEE0A718-6FC7-4761-8571-6A9210139B7F}" presName="imageaccent9" presStyleCnt="0"/>
      <dgm:spPr/>
    </dgm:pt>
    <dgm:pt modelId="{7E0B288B-CD08-47D2-A388-529B5ACB9701}" type="pres">
      <dgm:prSet presAssocID="{AEE0A718-6FC7-4761-8571-6A9210139B7F}" presName="accentRepeatNode" presStyleLbl="solidAlignAcc1" presStyleIdx="17" presStyleCnt="20"/>
      <dgm:spPr/>
      <dgm:t>
        <a:bodyPr/>
        <a:lstStyle/>
        <a:p>
          <a:endParaRPr lang="en-US"/>
        </a:p>
      </dgm:t>
    </dgm:pt>
    <dgm:pt modelId="{9C497764-B4EF-40D6-96FB-E67A5EE1095C}" type="pres">
      <dgm:prSet presAssocID="{1F20EBED-A88E-480A-81F1-D8D312ABFF22}" presName="text10" presStyleCnt="0"/>
      <dgm:spPr/>
    </dgm:pt>
    <dgm:pt modelId="{5E89355C-7CE0-42EA-8C27-09656089291A}" type="pres">
      <dgm:prSet presAssocID="{1F20EBED-A88E-480A-81F1-D8D312ABFF22}" presName="textRepeatNode" presStyleLbl="alignNode1" presStyleIdx="9" presStyleCnt="10">
        <dgm:presLayoutVars>
          <dgm:chMax val="0"/>
          <dgm:chPref val="0"/>
          <dgm:bulletEnabled val="1"/>
        </dgm:presLayoutVars>
      </dgm:prSet>
      <dgm:spPr/>
      <dgm:t>
        <a:bodyPr/>
        <a:lstStyle/>
        <a:p>
          <a:endParaRPr lang="en-AU"/>
        </a:p>
      </dgm:t>
    </dgm:pt>
    <dgm:pt modelId="{00755BF3-AE0F-41C1-8290-37FB6EA3476E}" type="pres">
      <dgm:prSet presAssocID="{1F20EBED-A88E-480A-81F1-D8D312ABFF22}" presName="textaccent10" presStyleCnt="0"/>
      <dgm:spPr/>
    </dgm:pt>
    <dgm:pt modelId="{ECFB18E3-CF4F-442B-B145-693644CC948B}" type="pres">
      <dgm:prSet presAssocID="{1F20EBED-A88E-480A-81F1-D8D312ABFF22}" presName="accentRepeatNode" presStyleLbl="solidAlignAcc1" presStyleIdx="18" presStyleCnt="20"/>
      <dgm:spPr/>
      <dgm:t>
        <a:bodyPr/>
        <a:lstStyle/>
        <a:p>
          <a:endParaRPr lang="en-US"/>
        </a:p>
      </dgm:t>
    </dgm:pt>
    <dgm:pt modelId="{8DB2A240-E424-43E4-B42F-0E023284A45F}" type="pres">
      <dgm:prSet presAssocID="{7BC54F2B-E287-4C05-8F81-A7051197DDF5}" presName="image10" presStyleCnt="0"/>
      <dgm:spPr/>
    </dgm:pt>
    <dgm:pt modelId="{5340C46A-6E7D-4246-858E-8873370542F0}" type="pres">
      <dgm:prSet presAssocID="{7BC54F2B-E287-4C05-8F81-A7051197DDF5}" presName="imageRepeatNode" presStyleLbl="alignAcc1" presStyleIdx="9" presStyleCnt="10"/>
      <dgm:spPr/>
      <dgm:t>
        <a:bodyPr/>
        <a:lstStyle/>
        <a:p>
          <a:endParaRPr lang="en-AU"/>
        </a:p>
      </dgm:t>
    </dgm:pt>
    <dgm:pt modelId="{3FBCABCF-8876-4D0D-9482-30B4BEE08177}" type="pres">
      <dgm:prSet presAssocID="{7BC54F2B-E287-4C05-8F81-A7051197DDF5}" presName="imageaccent10" presStyleCnt="0"/>
      <dgm:spPr/>
    </dgm:pt>
    <dgm:pt modelId="{4E6499E7-201F-47E0-82E1-645A0B9DEFBB}" type="pres">
      <dgm:prSet presAssocID="{7BC54F2B-E287-4C05-8F81-A7051197DDF5}" presName="accentRepeatNode" presStyleLbl="solidAlignAcc1" presStyleIdx="19" presStyleCnt="20"/>
      <dgm:spPr/>
      <dgm:t>
        <a:bodyPr/>
        <a:lstStyle/>
        <a:p>
          <a:endParaRPr lang="en-US"/>
        </a:p>
      </dgm:t>
    </dgm:pt>
  </dgm:ptLst>
  <dgm:cxnLst>
    <dgm:cxn modelId="{A961749B-9944-4C94-A735-709475E82A26}" srcId="{9B81C40B-2CB2-48D0-8F55-DEB52090E3CD}" destId="{DCE567D8-FC32-420A-9F42-6E7497138B8E}" srcOrd="4" destOrd="0" parTransId="{44067721-6721-49E5-B8FF-A743A66FD793}" sibTransId="{9B1D742C-A29F-4ED6-95D9-0835472CE95A}"/>
    <dgm:cxn modelId="{17E822C6-B3DC-45A9-81FA-61060C0EFFEC}" type="presOf" srcId="{070CB98B-5BD9-42DB-95E0-DF24384C2117}" destId="{C545FB56-7A61-4AC7-8658-902421681833}" srcOrd="0" destOrd="0" presId="urn:microsoft.com/office/officeart/2008/layout/HexagonCluster"/>
    <dgm:cxn modelId="{6B539D91-31DE-4966-A109-BCDD2C887638}" srcId="{9B81C40B-2CB2-48D0-8F55-DEB52090E3CD}" destId="{1F20EBED-A88E-480A-81F1-D8D312ABFF22}" srcOrd="9" destOrd="0" parTransId="{F3680892-85B3-4EB3-8054-9C8634238B71}" sibTransId="{7BC54F2B-E287-4C05-8F81-A7051197DDF5}"/>
    <dgm:cxn modelId="{1AF35012-673A-48E9-B745-531B1B0DD73A}" srcId="{9B81C40B-2CB2-48D0-8F55-DEB52090E3CD}" destId="{070CB98B-5BD9-42DB-95E0-DF24384C2117}" srcOrd="6" destOrd="0" parTransId="{306B864E-BAFD-4410-BE90-CFE1BCF6B4A1}" sibTransId="{5388F3B1-8FDA-421B-A339-9F62D1DD4C8E}"/>
    <dgm:cxn modelId="{4C1AAE0E-26BF-4AE0-A8DC-404B719DC868}" type="presOf" srcId="{5388F3B1-8FDA-421B-A339-9F62D1DD4C8E}" destId="{C6D6487B-EEEA-447D-87ED-C32F9C6CB891}" srcOrd="0" destOrd="0" presId="urn:microsoft.com/office/officeart/2008/layout/HexagonCluster"/>
    <dgm:cxn modelId="{A7F05B41-05CA-40B4-B265-879B0C59F6A9}" type="presOf" srcId="{D9160335-FE19-4990-984E-81232AC7D9BE}" destId="{6B6EF3ED-AD61-43B8-8094-9B1D4C706629}" srcOrd="0" destOrd="0" presId="urn:microsoft.com/office/officeart/2008/layout/HexagonCluster"/>
    <dgm:cxn modelId="{93E88647-D2AE-4168-ABAE-0CC0A0DA50B5}" srcId="{9B81C40B-2CB2-48D0-8F55-DEB52090E3CD}" destId="{2E4D368F-EF66-47DA-A258-E7D08EFAB8CE}" srcOrd="1" destOrd="0" parTransId="{5EF5459A-A1D5-4DBD-8E44-54558F649562}" sibTransId="{796404F9-F435-426E-9B94-5E3D6F87B922}"/>
    <dgm:cxn modelId="{A6B5C75B-E240-41F3-96BB-506FD461587F}" srcId="{9B81C40B-2CB2-48D0-8F55-DEB52090E3CD}" destId="{D482CE86-7657-4738-955E-183A6EC44CEE}" srcOrd="0" destOrd="0" parTransId="{64705013-074A-4E0E-A0C0-EB73AFAB50B9}" sibTransId="{A50F2899-0A22-4C9D-BA02-7CBB2F536CB0}"/>
    <dgm:cxn modelId="{DE6110B0-581C-4DBC-892C-6FAD8CC67DDE}" type="presOf" srcId="{213E9804-96E4-443F-B21F-CB234CB27AA4}" destId="{F641FBB7-0503-4744-85DD-23390639A795}" srcOrd="0" destOrd="0" presId="urn:microsoft.com/office/officeart/2008/layout/HexagonCluster"/>
    <dgm:cxn modelId="{CF0891ED-6007-46AE-87E5-223DA6637B0C}" type="presOf" srcId="{4F532AB4-3D25-48FB-8918-8C2260D10456}" destId="{B84FC18A-E241-48B4-A2DB-450C44130E29}" srcOrd="0" destOrd="0" presId="urn:microsoft.com/office/officeart/2008/layout/HexagonCluster"/>
    <dgm:cxn modelId="{B56F1E3E-E7E3-42E7-A72F-78BBAD6B00E5}" type="presOf" srcId="{F2EDCC34-1650-4CDF-A5EA-2DB6F0A9B60B}" destId="{C48762BC-8E97-4CC9-B8EA-D51033766478}" srcOrd="0" destOrd="0" presId="urn:microsoft.com/office/officeart/2008/layout/HexagonCluster"/>
    <dgm:cxn modelId="{5189532C-C096-41B3-9231-45ABCF19B7DB}" type="presOf" srcId="{49B9E75E-0C3E-4CCF-893B-CBB10514F974}" destId="{6881C375-C032-4027-9F07-E8304B2327E5}" srcOrd="0" destOrd="0" presId="urn:microsoft.com/office/officeart/2008/layout/HexagonCluster"/>
    <dgm:cxn modelId="{B5A3D96B-8512-4493-AD5D-E68DEB7294F5}" type="presOf" srcId="{9B81C40B-2CB2-48D0-8F55-DEB52090E3CD}" destId="{075D1459-A797-4820-807B-C9AC7D08CAAF}" srcOrd="0" destOrd="0" presId="urn:microsoft.com/office/officeart/2008/layout/HexagonCluster"/>
    <dgm:cxn modelId="{AFBE3154-D7FD-474A-8F0E-887B43416F1B}" type="presOf" srcId="{DCE567D8-FC32-420A-9F42-6E7497138B8E}" destId="{473975A0-7AC9-4FA1-A384-D3627899FA3C}" srcOrd="0" destOrd="0" presId="urn:microsoft.com/office/officeart/2008/layout/HexagonCluster"/>
    <dgm:cxn modelId="{50D338E7-166B-4E75-AD5C-AF9B03ECDFB7}" type="presOf" srcId="{796404F9-F435-426E-9B94-5E3D6F87B922}" destId="{27B9B845-41C6-4124-9C7A-77CAE947F71A}" srcOrd="0" destOrd="0" presId="urn:microsoft.com/office/officeart/2008/layout/HexagonCluster"/>
    <dgm:cxn modelId="{38BEFE4F-4D03-4FEB-8C5C-5CFFE0809F31}" type="presOf" srcId="{1F20EBED-A88E-480A-81F1-D8D312ABFF22}" destId="{5E89355C-7CE0-42EA-8C27-09656089291A}" srcOrd="0" destOrd="0" presId="urn:microsoft.com/office/officeart/2008/layout/HexagonCluster"/>
    <dgm:cxn modelId="{91229031-15DE-4F03-AFAD-2E52F9F49B66}" type="presOf" srcId="{5AF2CCFF-CB58-4BD4-A275-2C2341406AD3}" destId="{33E81232-06BD-4184-90DB-7BF3A892A54D}" srcOrd="0" destOrd="0" presId="urn:microsoft.com/office/officeart/2008/layout/HexagonCluster"/>
    <dgm:cxn modelId="{D886E2BC-8183-43B3-B45F-28FA11D27A12}" srcId="{9B81C40B-2CB2-48D0-8F55-DEB52090E3CD}" destId="{213E9804-96E4-443F-B21F-CB234CB27AA4}" srcOrd="5" destOrd="0" parTransId="{D94900FB-EB49-4101-B3C2-9F5C66AA33D8}" sibTransId="{49B9E75E-0C3E-4CCF-893B-CBB10514F974}"/>
    <dgm:cxn modelId="{D2ECF89E-1390-4705-81E5-5C7BA3DFBF1D}" type="presOf" srcId="{2E4D368F-EF66-47DA-A258-E7D08EFAB8CE}" destId="{253F96B5-E944-4C9B-979E-5B1CF338C5B7}" srcOrd="0" destOrd="0" presId="urn:microsoft.com/office/officeart/2008/layout/HexagonCluster"/>
    <dgm:cxn modelId="{86056930-B4F3-405D-BDD1-045CFF9EBB3E}" type="presOf" srcId="{AEE0A718-6FC7-4761-8571-6A9210139B7F}" destId="{24CCFC6C-FBC2-4AA2-8560-3CA2F6DBB62D}" srcOrd="0" destOrd="0" presId="urn:microsoft.com/office/officeart/2008/layout/HexagonCluster"/>
    <dgm:cxn modelId="{D49EEAAC-ECB3-4D88-93BA-606585712296}" srcId="{9B81C40B-2CB2-48D0-8F55-DEB52090E3CD}" destId="{9D01C468-B348-4FAA-8E2E-26BCB0382031}" srcOrd="2" destOrd="0" parTransId="{E534310B-0874-48D7-883C-51E006814E7D}" sibTransId="{5AF2CCFF-CB58-4BD4-A275-2C2341406AD3}"/>
    <dgm:cxn modelId="{57B3A3A4-85A5-4F2F-BFF1-652DC45F3A67}" type="presOf" srcId="{9D01C468-B348-4FAA-8E2E-26BCB0382031}" destId="{4D7BBB0D-00D2-423F-99B5-47514B14B337}" srcOrd="0" destOrd="0" presId="urn:microsoft.com/office/officeart/2008/layout/HexagonCluster"/>
    <dgm:cxn modelId="{2FFB40F3-F47E-4203-9E81-CCE3FDC9EAFE}" srcId="{9B81C40B-2CB2-48D0-8F55-DEB52090E3CD}" destId="{991DC827-0A84-4CEA-9870-D4E961DB49C1}" srcOrd="8" destOrd="0" parTransId="{D8056C12-0F6E-4872-8AE8-6D4647E68AAD}" sibTransId="{AEE0A718-6FC7-4761-8571-6A9210139B7F}"/>
    <dgm:cxn modelId="{9A2ADF9F-395F-414D-ACE1-E20C9C52D2BB}" type="presOf" srcId="{9B1D742C-A29F-4ED6-95D9-0835472CE95A}" destId="{B7B114C7-C013-4476-B341-74437FEF1B4F}" srcOrd="0" destOrd="0" presId="urn:microsoft.com/office/officeart/2008/layout/HexagonCluster"/>
    <dgm:cxn modelId="{448BF76F-12BB-43C3-B175-4830E3D8365E}" type="presOf" srcId="{7BC54F2B-E287-4C05-8F81-A7051197DDF5}" destId="{5340C46A-6E7D-4246-858E-8873370542F0}" srcOrd="0" destOrd="0" presId="urn:microsoft.com/office/officeart/2008/layout/HexagonCluster"/>
    <dgm:cxn modelId="{1B832ADA-08D4-4B5B-8E0C-68CE42CB0589}" type="presOf" srcId="{BEAE5F5E-C1C7-410E-AD8D-8F936AD31884}" destId="{070C908A-CC47-4E27-933D-1EB758D7EFB7}" srcOrd="0" destOrd="0" presId="urn:microsoft.com/office/officeart/2008/layout/HexagonCluster"/>
    <dgm:cxn modelId="{9CAE8193-669F-4945-AFB4-970A640BD097}" type="presOf" srcId="{991DC827-0A84-4CEA-9870-D4E961DB49C1}" destId="{2D094F84-8817-46CE-A703-EEF38883F30D}" srcOrd="0" destOrd="0" presId="urn:microsoft.com/office/officeart/2008/layout/HexagonCluster"/>
    <dgm:cxn modelId="{44AD7862-C662-4F80-AA25-483236742253}" srcId="{9B81C40B-2CB2-48D0-8F55-DEB52090E3CD}" destId="{F2EDCC34-1650-4CDF-A5EA-2DB6F0A9B60B}" srcOrd="3" destOrd="0" parTransId="{8393BCD4-7E1F-4140-AC33-59F63C14D642}" sibTransId="{D9160335-FE19-4990-984E-81232AC7D9BE}"/>
    <dgm:cxn modelId="{19069420-477E-4A24-8A28-CB002CD22D28}" srcId="{9B81C40B-2CB2-48D0-8F55-DEB52090E3CD}" destId="{BEAE5F5E-C1C7-410E-AD8D-8F936AD31884}" srcOrd="7" destOrd="0" parTransId="{03A68DE8-1668-483C-8FEF-065359A9DC5B}" sibTransId="{4F532AB4-3D25-48FB-8918-8C2260D10456}"/>
    <dgm:cxn modelId="{57E66C7F-AA66-4F1C-8904-6829060FDA21}" type="presOf" srcId="{A50F2899-0A22-4C9D-BA02-7CBB2F536CB0}" destId="{6C4CAC82-3024-4469-9345-82B8DD06B03C}" srcOrd="0" destOrd="0" presId="urn:microsoft.com/office/officeart/2008/layout/HexagonCluster"/>
    <dgm:cxn modelId="{78F33340-B250-4873-806A-E981A9CFF7FC}" type="presOf" srcId="{D482CE86-7657-4738-955E-183A6EC44CEE}" destId="{2AA8CA5C-C2CD-4820-A979-DB0AC014A2EA}" srcOrd="0" destOrd="0" presId="urn:microsoft.com/office/officeart/2008/layout/HexagonCluster"/>
    <dgm:cxn modelId="{BA3A023B-B7D7-45A0-8660-2C2665C56EC1}" type="presParOf" srcId="{075D1459-A797-4820-807B-C9AC7D08CAAF}" destId="{F0FA3777-12A8-48DE-B7D0-321549BF296F}" srcOrd="0" destOrd="0" presId="urn:microsoft.com/office/officeart/2008/layout/HexagonCluster"/>
    <dgm:cxn modelId="{65720EF9-2D26-4FB6-B659-6760A29EC168}" type="presParOf" srcId="{F0FA3777-12A8-48DE-B7D0-321549BF296F}" destId="{2AA8CA5C-C2CD-4820-A979-DB0AC014A2EA}" srcOrd="0" destOrd="0" presId="urn:microsoft.com/office/officeart/2008/layout/HexagonCluster"/>
    <dgm:cxn modelId="{0C052FBD-3F1F-44B8-BD5B-134D948BD300}" type="presParOf" srcId="{075D1459-A797-4820-807B-C9AC7D08CAAF}" destId="{C60BE18B-2ADF-4644-9C30-B81D1FC9B158}" srcOrd="1" destOrd="0" presId="urn:microsoft.com/office/officeart/2008/layout/HexagonCluster"/>
    <dgm:cxn modelId="{29C92964-2C0A-496E-96C3-B8B01E03D3AA}" type="presParOf" srcId="{C60BE18B-2ADF-4644-9C30-B81D1FC9B158}" destId="{303B756D-69F4-451D-B4D7-CC5B3DFE4E6A}" srcOrd="0" destOrd="0" presId="urn:microsoft.com/office/officeart/2008/layout/HexagonCluster"/>
    <dgm:cxn modelId="{E6232C5A-7564-45B0-8638-6FACC0011DCE}" type="presParOf" srcId="{075D1459-A797-4820-807B-C9AC7D08CAAF}" destId="{6BEFD10F-C26C-4D0F-B0CD-89B5E429EF48}" srcOrd="2" destOrd="0" presId="urn:microsoft.com/office/officeart/2008/layout/HexagonCluster"/>
    <dgm:cxn modelId="{86471DC7-C702-4D1D-8E67-995E92153C49}" type="presParOf" srcId="{6BEFD10F-C26C-4D0F-B0CD-89B5E429EF48}" destId="{6C4CAC82-3024-4469-9345-82B8DD06B03C}" srcOrd="0" destOrd="0" presId="urn:microsoft.com/office/officeart/2008/layout/HexagonCluster"/>
    <dgm:cxn modelId="{6A14EC75-0157-43D1-8888-4AAD39A7D7D7}" type="presParOf" srcId="{075D1459-A797-4820-807B-C9AC7D08CAAF}" destId="{11E750C9-4427-4443-BF4C-D171D4C58E5D}" srcOrd="3" destOrd="0" presId="urn:microsoft.com/office/officeart/2008/layout/HexagonCluster"/>
    <dgm:cxn modelId="{CDCACF4D-5C4B-4354-A55E-FFEC42D36858}" type="presParOf" srcId="{11E750C9-4427-4443-BF4C-D171D4C58E5D}" destId="{78ABCE55-FE5F-46FE-8940-7BB1822B03B4}" srcOrd="0" destOrd="0" presId="urn:microsoft.com/office/officeart/2008/layout/HexagonCluster"/>
    <dgm:cxn modelId="{80A73F7E-74CF-455B-AF9C-1EAEC82BACE0}" type="presParOf" srcId="{075D1459-A797-4820-807B-C9AC7D08CAAF}" destId="{C919FA98-F119-46A0-BF3B-49596188FEF2}" srcOrd="4" destOrd="0" presId="urn:microsoft.com/office/officeart/2008/layout/HexagonCluster"/>
    <dgm:cxn modelId="{05E97807-F6BA-4704-8617-61CFCE58A3D5}" type="presParOf" srcId="{C919FA98-F119-46A0-BF3B-49596188FEF2}" destId="{253F96B5-E944-4C9B-979E-5B1CF338C5B7}" srcOrd="0" destOrd="0" presId="urn:microsoft.com/office/officeart/2008/layout/HexagonCluster"/>
    <dgm:cxn modelId="{E4B7A069-EBA5-4DFC-8143-CB7FA4AD5E4A}" type="presParOf" srcId="{075D1459-A797-4820-807B-C9AC7D08CAAF}" destId="{8461ABAE-75E1-4491-AE19-ECBC8BC7A5F6}" srcOrd="5" destOrd="0" presId="urn:microsoft.com/office/officeart/2008/layout/HexagonCluster"/>
    <dgm:cxn modelId="{EBCA4D0D-89DF-462E-B599-1B1976A8FE5B}" type="presParOf" srcId="{8461ABAE-75E1-4491-AE19-ECBC8BC7A5F6}" destId="{C9E87E63-6D84-4831-819F-A581C7AFDFED}" srcOrd="0" destOrd="0" presId="urn:microsoft.com/office/officeart/2008/layout/HexagonCluster"/>
    <dgm:cxn modelId="{9E548D4D-4F88-4D81-BAF6-A7D53C774ACF}" type="presParOf" srcId="{075D1459-A797-4820-807B-C9AC7D08CAAF}" destId="{392F3E9C-26ED-4EE6-A85C-63D992D03EB7}" srcOrd="6" destOrd="0" presId="urn:microsoft.com/office/officeart/2008/layout/HexagonCluster"/>
    <dgm:cxn modelId="{5E77B508-AE93-4571-93D6-4AC313ED2A5A}" type="presParOf" srcId="{392F3E9C-26ED-4EE6-A85C-63D992D03EB7}" destId="{27B9B845-41C6-4124-9C7A-77CAE947F71A}" srcOrd="0" destOrd="0" presId="urn:microsoft.com/office/officeart/2008/layout/HexagonCluster"/>
    <dgm:cxn modelId="{9CD691E5-B698-4CA5-8BB7-FA54F19404F4}" type="presParOf" srcId="{075D1459-A797-4820-807B-C9AC7D08CAAF}" destId="{B01EEB8A-2767-4244-B624-DA4E5C90950A}" srcOrd="7" destOrd="0" presId="urn:microsoft.com/office/officeart/2008/layout/HexagonCluster"/>
    <dgm:cxn modelId="{AA307F96-8466-4688-B2C6-B3F653944441}" type="presParOf" srcId="{B01EEB8A-2767-4244-B624-DA4E5C90950A}" destId="{9D199C4A-9497-46AD-B0E2-99BE269AA16E}" srcOrd="0" destOrd="0" presId="urn:microsoft.com/office/officeart/2008/layout/HexagonCluster"/>
    <dgm:cxn modelId="{8E99D93C-FDEB-49AF-82C6-78E18D0393AA}" type="presParOf" srcId="{075D1459-A797-4820-807B-C9AC7D08CAAF}" destId="{BD762F06-E831-4664-AEB5-C9664C841403}" srcOrd="8" destOrd="0" presId="urn:microsoft.com/office/officeart/2008/layout/HexagonCluster"/>
    <dgm:cxn modelId="{D5812281-783B-4F8E-9BCC-F2F80C098610}" type="presParOf" srcId="{BD762F06-E831-4664-AEB5-C9664C841403}" destId="{4D7BBB0D-00D2-423F-99B5-47514B14B337}" srcOrd="0" destOrd="0" presId="urn:microsoft.com/office/officeart/2008/layout/HexagonCluster"/>
    <dgm:cxn modelId="{BD74D47D-637C-4B13-B2BF-75A21C0B84E9}" type="presParOf" srcId="{075D1459-A797-4820-807B-C9AC7D08CAAF}" destId="{BBF04B0D-226F-4792-AACA-40B25D73BB96}" srcOrd="9" destOrd="0" presId="urn:microsoft.com/office/officeart/2008/layout/HexagonCluster"/>
    <dgm:cxn modelId="{EA98A7F5-5FD9-4DF9-8BBD-30A2D067ED9D}" type="presParOf" srcId="{BBF04B0D-226F-4792-AACA-40B25D73BB96}" destId="{42EA5DB8-08B1-4BA2-8C50-2ACDED000143}" srcOrd="0" destOrd="0" presId="urn:microsoft.com/office/officeart/2008/layout/HexagonCluster"/>
    <dgm:cxn modelId="{4D33C43B-03DD-419D-A89E-2DB46978B7A9}" type="presParOf" srcId="{075D1459-A797-4820-807B-C9AC7D08CAAF}" destId="{1FB3FB8D-B934-4553-A220-6D2A60900AE4}" srcOrd="10" destOrd="0" presId="urn:microsoft.com/office/officeart/2008/layout/HexagonCluster"/>
    <dgm:cxn modelId="{77701672-A7AD-48FC-BFA5-42B1EFCDA543}" type="presParOf" srcId="{1FB3FB8D-B934-4553-A220-6D2A60900AE4}" destId="{33E81232-06BD-4184-90DB-7BF3A892A54D}" srcOrd="0" destOrd="0" presId="urn:microsoft.com/office/officeart/2008/layout/HexagonCluster"/>
    <dgm:cxn modelId="{C2B9BFB6-236F-4A2C-9DA3-E348B4A25E4A}" type="presParOf" srcId="{075D1459-A797-4820-807B-C9AC7D08CAAF}" destId="{C8243FC2-4984-4B32-9657-895F28D6259B}" srcOrd="11" destOrd="0" presId="urn:microsoft.com/office/officeart/2008/layout/HexagonCluster"/>
    <dgm:cxn modelId="{5A4B6899-6255-4262-826A-4D9BA27AB942}" type="presParOf" srcId="{C8243FC2-4984-4B32-9657-895F28D6259B}" destId="{6C5E9C09-C3D3-456A-81EA-AE99690BDA46}" srcOrd="0" destOrd="0" presId="urn:microsoft.com/office/officeart/2008/layout/HexagonCluster"/>
    <dgm:cxn modelId="{BB491B86-1383-4587-ADC1-35F295B62954}" type="presParOf" srcId="{075D1459-A797-4820-807B-C9AC7D08CAAF}" destId="{06F9C133-BB34-4197-AE17-64FE40C9A0D1}" srcOrd="12" destOrd="0" presId="urn:microsoft.com/office/officeart/2008/layout/HexagonCluster"/>
    <dgm:cxn modelId="{87DAB793-2332-464C-B306-84BF2E5C1AED}" type="presParOf" srcId="{06F9C133-BB34-4197-AE17-64FE40C9A0D1}" destId="{C48762BC-8E97-4CC9-B8EA-D51033766478}" srcOrd="0" destOrd="0" presId="urn:microsoft.com/office/officeart/2008/layout/HexagonCluster"/>
    <dgm:cxn modelId="{A2DA35D1-E938-474C-8756-F93AC57724E1}" type="presParOf" srcId="{075D1459-A797-4820-807B-C9AC7D08CAAF}" destId="{FA9F2DCD-5E01-4EDA-A24C-C10F05E857B1}" srcOrd="13" destOrd="0" presId="urn:microsoft.com/office/officeart/2008/layout/HexagonCluster"/>
    <dgm:cxn modelId="{7E156FCF-9EE4-4859-8139-439042C0F52F}" type="presParOf" srcId="{FA9F2DCD-5E01-4EDA-A24C-C10F05E857B1}" destId="{A5CB2A6C-4EE1-49DF-88F2-60ABB2631067}" srcOrd="0" destOrd="0" presId="urn:microsoft.com/office/officeart/2008/layout/HexagonCluster"/>
    <dgm:cxn modelId="{B1A37D1A-4AEB-4D2F-8979-FAE98BC1C667}" type="presParOf" srcId="{075D1459-A797-4820-807B-C9AC7D08CAAF}" destId="{AA6E26D7-49E0-4BDB-ADA7-247119AD781E}" srcOrd="14" destOrd="0" presId="urn:microsoft.com/office/officeart/2008/layout/HexagonCluster"/>
    <dgm:cxn modelId="{292FAF6F-A6D0-4942-A95C-7A5CF5BDACC8}" type="presParOf" srcId="{AA6E26D7-49E0-4BDB-ADA7-247119AD781E}" destId="{6B6EF3ED-AD61-43B8-8094-9B1D4C706629}" srcOrd="0" destOrd="0" presId="urn:microsoft.com/office/officeart/2008/layout/HexagonCluster"/>
    <dgm:cxn modelId="{1BB3AAB5-FBC6-4CC5-978B-FFE201E927DD}" type="presParOf" srcId="{075D1459-A797-4820-807B-C9AC7D08CAAF}" destId="{C91286A8-D974-4EB4-B3E6-57E270E030A9}" srcOrd="15" destOrd="0" presId="urn:microsoft.com/office/officeart/2008/layout/HexagonCluster"/>
    <dgm:cxn modelId="{E085E87B-1BC5-4A7A-8C66-6F1C34EE4B70}" type="presParOf" srcId="{C91286A8-D974-4EB4-B3E6-57E270E030A9}" destId="{4581930D-8B62-4B2A-9B7A-512202717E93}" srcOrd="0" destOrd="0" presId="urn:microsoft.com/office/officeart/2008/layout/HexagonCluster"/>
    <dgm:cxn modelId="{9BA3E68C-E743-4F1F-B3E0-DF2018C7D852}" type="presParOf" srcId="{075D1459-A797-4820-807B-C9AC7D08CAAF}" destId="{609AF30C-8F84-4978-A9CA-4591D917ADA5}" srcOrd="16" destOrd="0" presId="urn:microsoft.com/office/officeart/2008/layout/HexagonCluster"/>
    <dgm:cxn modelId="{025A05FC-FDE3-4F14-A098-50D3B8382B28}" type="presParOf" srcId="{609AF30C-8F84-4978-A9CA-4591D917ADA5}" destId="{473975A0-7AC9-4FA1-A384-D3627899FA3C}" srcOrd="0" destOrd="0" presId="urn:microsoft.com/office/officeart/2008/layout/HexagonCluster"/>
    <dgm:cxn modelId="{1257645C-79DE-48CC-BA57-C98526FDBA21}" type="presParOf" srcId="{075D1459-A797-4820-807B-C9AC7D08CAAF}" destId="{275B53FB-BC82-4481-816E-64C5E3799B36}" srcOrd="17" destOrd="0" presId="urn:microsoft.com/office/officeart/2008/layout/HexagonCluster"/>
    <dgm:cxn modelId="{CAB3D34B-C6A4-466F-8178-D9179F7E29D9}" type="presParOf" srcId="{275B53FB-BC82-4481-816E-64C5E3799B36}" destId="{F7A83CA0-8328-427D-A577-A74ECF50AB9B}" srcOrd="0" destOrd="0" presId="urn:microsoft.com/office/officeart/2008/layout/HexagonCluster"/>
    <dgm:cxn modelId="{58480D5A-F3D9-4F46-890C-7F99537C28BF}" type="presParOf" srcId="{075D1459-A797-4820-807B-C9AC7D08CAAF}" destId="{C4CB7293-9ECA-4C63-9915-C419D44A0C2F}" srcOrd="18" destOrd="0" presId="urn:microsoft.com/office/officeart/2008/layout/HexagonCluster"/>
    <dgm:cxn modelId="{67C7A372-3C33-4367-AA79-BE4281DB1818}" type="presParOf" srcId="{C4CB7293-9ECA-4C63-9915-C419D44A0C2F}" destId="{B7B114C7-C013-4476-B341-74437FEF1B4F}" srcOrd="0" destOrd="0" presId="urn:microsoft.com/office/officeart/2008/layout/HexagonCluster"/>
    <dgm:cxn modelId="{C0BDACBB-127B-4A15-BC07-1555C5C59707}" type="presParOf" srcId="{075D1459-A797-4820-807B-C9AC7D08CAAF}" destId="{E356A8D3-E78C-4A95-A263-7C1AE9267F31}" srcOrd="19" destOrd="0" presId="urn:microsoft.com/office/officeart/2008/layout/HexagonCluster"/>
    <dgm:cxn modelId="{02095659-B8A9-480C-9346-38CF861B084E}" type="presParOf" srcId="{E356A8D3-E78C-4A95-A263-7C1AE9267F31}" destId="{E2103494-C94D-42F6-A5EA-EB35B4135436}" srcOrd="0" destOrd="0" presId="urn:microsoft.com/office/officeart/2008/layout/HexagonCluster"/>
    <dgm:cxn modelId="{8CB135C9-F14D-47F1-A860-D52EF9ACCD42}" type="presParOf" srcId="{075D1459-A797-4820-807B-C9AC7D08CAAF}" destId="{BA7EEF1B-2206-4E4E-BEBC-435AA3E8E068}" srcOrd="20" destOrd="0" presId="urn:microsoft.com/office/officeart/2008/layout/HexagonCluster"/>
    <dgm:cxn modelId="{C97BB1F8-63CE-4314-9A00-E663DECDE811}" type="presParOf" srcId="{BA7EEF1B-2206-4E4E-BEBC-435AA3E8E068}" destId="{F641FBB7-0503-4744-85DD-23390639A795}" srcOrd="0" destOrd="0" presId="urn:microsoft.com/office/officeart/2008/layout/HexagonCluster"/>
    <dgm:cxn modelId="{E051BFBA-6510-4926-8F95-4C92D1F26F12}" type="presParOf" srcId="{075D1459-A797-4820-807B-C9AC7D08CAAF}" destId="{4121A361-408C-4137-AB2F-4A6646DBE433}" srcOrd="21" destOrd="0" presId="urn:microsoft.com/office/officeart/2008/layout/HexagonCluster"/>
    <dgm:cxn modelId="{31A4509F-A130-44C8-BD1E-DD63F04924E5}" type="presParOf" srcId="{4121A361-408C-4137-AB2F-4A6646DBE433}" destId="{4374ACDD-3973-420B-82A3-FB7A52EB89D7}" srcOrd="0" destOrd="0" presId="urn:microsoft.com/office/officeart/2008/layout/HexagonCluster"/>
    <dgm:cxn modelId="{A2362EDE-8585-42C6-9C5F-842FF23EB95C}" type="presParOf" srcId="{075D1459-A797-4820-807B-C9AC7D08CAAF}" destId="{BBF06BCD-0D9F-41B0-BCAB-793B476C27B7}" srcOrd="22" destOrd="0" presId="urn:microsoft.com/office/officeart/2008/layout/HexagonCluster"/>
    <dgm:cxn modelId="{F19599A6-70D2-449C-8FE6-B4DA41C3FB2C}" type="presParOf" srcId="{BBF06BCD-0D9F-41B0-BCAB-793B476C27B7}" destId="{6881C375-C032-4027-9F07-E8304B2327E5}" srcOrd="0" destOrd="0" presId="urn:microsoft.com/office/officeart/2008/layout/HexagonCluster"/>
    <dgm:cxn modelId="{3C0A81F1-193B-4FCB-8B57-B263A20D4F32}" type="presParOf" srcId="{075D1459-A797-4820-807B-C9AC7D08CAAF}" destId="{F9049CDD-4EBA-4ED1-814A-68E6139E136A}" srcOrd="23" destOrd="0" presId="urn:microsoft.com/office/officeart/2008/layout/HexagonCluster"/>
    <dgm:cxn modelId="{CAF6C242-CA1E-4F7B-BA8F-D920DF670CA5}" type="presParOf" srcId="{F9049CDD-4EBA-4ED1-814A-68E6139E136A}" destId="{3A04847B-C00C-4853-ACB3-3F6BAD2F263D}" srcOrd="0" destOrd="0" presId="urn:microsoft.com/office/officeart/2008/layout/HexagonCluster"/>
    <dgm:cxn modelId="{94BA0581-73A5-4186-B314-BA439F0F09FD}" type="presParOf" srcId="{075D1459-A797-4820-807B-C9AC7D08CAAF}" destId="{9ACDE506-66C5-4AE0-A93F-8C33F63E8847}" srcOrd="24" destOrd="0" presId="urn:microsoft.com/office/officeart/2008/layout/HexagonCluster"/>
    <dgm:cxn modelId="{00D449B8-F078-4B26-A2D8-4C73B72CDE15}" type="presParOf" srcId="{9ACDE506-66C5-4AE0-A93F-8C33F63E8847}" destId="{C545FB56-7A61-4AC7-8658-902421681833}" srcOrd="0" destOrd="0" presId="urn:microsoft.com/office/officeart/2008/layout/HexagonCluster"/>
    <dgm:cxn modelId="{0FEE2F9C-C998-4D9E-BF97-F992113C1466}" type="presParOf" srcId="{075D1459-A797-4820-807B-C9AC7D08CAAF}" destId="{9CB00F81-8902-4E90-A956-1A8208AEA676}" srcOrd="25" destOrd="0" presId="urn:microsoft.com/office/officeart/2008/layout/HexagonCluster"/>
    <dgm:cxn modelId="{CAA60A29-0028-409F-A81C-8B456F3E9EDB}" type="presParOf" srcId="{9CB00F81-8902-4E90-A956-1A8208AEA676}" destId="{E19FAD6A-6865-4BE4-ADD3-4746024E9FF2}" srcOrd="0" destOrd="0" presId="urn:microsoft.com/office/officeart/2008/layout/HexagonCluster"/>
    <dgm:cxn modelId="{5C2CCED9-E1D9-4246-AEED-D1B95747FB25}" type="presParOf" srcId="{075D1459-A797-4820-807B-C9AC7D08CAAF}" destId="{283E2C1A-F5DC-46D8-8823-8C9160204A01}" srcOrd="26" destOrd="0" presId="urn:microsoft.com/office/officeart/2008/layout/HexagonCluster"/>
    <dgm:cxn modelId="{5E15186F-B475-4CD5-AA2F-7F506256165D}" type="presParOf" srcId="{283E2C1A-F5DC-46D8-8823-8C9160204A01}" destId="{C6D6487B-EEEA-447D-87ED-C32F9C6CB891}" srcOrd="0" destOrd="0" presId="urn:microsoft.com/office/officeart/2008/layout/HexagonCluster"/>
    <dgm:cxn modelId="{1DE889CC-EFBC-4210-9E02-F3D79FBD3456}" type="presParOf" srcId="{075D1459-A797-4820-807B-C9AC7D08CAAF}" destId="{B3A51F1C-0A57-4EC5-97BB-44C62816BFA9}" srcOrd="27" destOrd="0" presId="urn:microsoft.com/office/officeart/2008/layout/HexagonCluster"/>
    <dgm:cxn modelId="{0A10504C-791B-42ED-B1BF-EBF23B033233}" type="presParOf" srcId="{B3A51F1C-0A57-4EC5-97BB-44C62816BFA9}" destId="{BCC5A2A1-B608-422C-959C-F150728E8F79}" srcOrd="0" destOrd="0" presId="urn:microsoft.com/office/officeart/2008/layout/HexagonCluster"/>
    <dgm:cxn modelId="{F696120C-5BE4-4C88-9B22-6EEF098745E3}" type="presParOf" srcId="{075D1459-A797-4820-807B-C9AC7D08CAAF}" destId="{A7769AC2-BFE5-4B19-82F4-95EAC38D2E27}" srcOrd="28" destOrd="0" presId="urn:microsoft.com/office/officeart/2008/layout/HexagonCluster"/>
    <dgm:cxn modelId="{AC89DD19-1B89-466E-83F5-50673C03A6F7}" type="presParOf" srcId="{A7769AC2-BFE5-4B19-82F4-95EAC38D2E27}" destId="{070C908A-CC47-4E27-933D-1EB758D7EFB7}" srcOrd="0" destOrd="0" presId="urn:microsoft.com/office/officeart/2008/layout/HexagonCluster"/>
    <dgm:cxn modelId="{2058D5C2-641D-4E83-8523-ADF9945A80E5}" type="presParOf" srcId="{075D1459-A797-4820-807B-C9AC7D08CAAF}" destId="{25DCB9C0-FB5D-4F4C-A24C-616622A1FF05}" srcOrd="29" destOrd="0" presId="urn:microsoft.com/office/officeart/2008/layout/HexagonCluster"/>
    <dgm:cxn modelId="{294B4230-3E79-4B7F-8F6C-420A2B306445}" type="presParOf" srcId="{25DCB9C0-FB5D-4F4C-A24C-616622A1FF05}" destId="{6FAF87E9-0FE3-4D31-9653-0027B99CCB25}" srcOrd="0" destOrd="0" presId="urn:microsoft.com/office/officeart/2008/layout/HexagonCluster"/>
    <dgm:cxn modelId="{B2A93741-8703-4D13-B398-5569FE106041}" type="presParOf" srcId="{075D1459-A797-4820-807B-C9AC7D08CAAF}" destId="{9EA27C47-5A91-46DB-B9E3-411F730E7FA2}" srcOrd="30" destOrd="0" presId="urn:microsoft.com/office/officeart/2008/layout/HexagonCluster"/>
    <dgm:cxn modelId="{816970E0-3EB3-4A38-96BB-7214C5EE6F7F}" type="presParOf" srcId="{9EA27C47-5A91-46DB-B9E3-411F730E7FA2}" destId="{B84FC18A-E241-48B4-A2DB-450C44130E29}" srcOrd="0" destOrd="0" presId="urn:microsoft.com/office/officeart/2008/layout/HexagonCluster"/>
    <dgm:cxn modelId="{09458615-BC08-4194-88BF-494A03DE5367}" type="presParOf" srcId="{075D1459-A797-4820-807B-C9AC7D08CAAF}" destId="{E6BAE471-65AE-44E9-BAC5-3337FEFAD81A}" srcOrd="31" destOrd="0" presId="urn:microsoft.com/office/officeart/2008/layout/HexagonCluster"/>
    <dgm:cxn modelId="{FDF5D75D-2436-4039-B78A-1E7576969DDA}" type="presParOf" srcId="{E6BAE471-65AE-44E9-BAC5-3337FEFAD81A}" destId="{90921515-989B-4555-A05F-5B75B98826D1}" srcOrd="0" destOrd="0" presId="urn:microsoft.com/office/officeart/2008/layout/HexagonCluster"/>
    <dgm:cxn modelId="{AB9AC149-F6EA-4D12-9F14-CAF92AD1335F}" type="presParOf" srcId="{075D1459-A797-4820-807B-C9AC7D08CAAF}" destId="{466DB62E-17FB-40B7-A767-287D960A0A08}" srcOrd="32" destOrd="0" presId="urn:microsoft.com/office/officeart/2008/layout/HexagonCluster"/>
    <dgm:cxn modelId="{3CAF2A79-2B47-4377-9A5E-FD4945EA1FBB}" type="presParOf" srcId="{466DB62E-17FB-40B7-A767-287D960A0A08}" destId="{2D094F84-8817-46CE-A703-EEF38883F30D}" srcOrd="0" destOrd="0" presId="urn:microsoft.com/office/officeart/2008/layout/HexagonCluster"/>
    <dgm:cxn modelId="{8A67A799-176F-420F-B4B1-02A2109CCCBD}" type="presParOf" srcId="{075D1459-A797-4820-807B-C9AC7D08CAAF}" destId="{EDD301F2-1828-48D0-B85D-6D1FC5E9D0A1}" srcOrd="33" destOrd="0" presId="urn:microsoft.com/office/officeart/2008/layout/HexagonCluster"/>
    <dgm:cxn modelId="{A4BD0657-1FD4-418F-BF32-3B3EC6A01DC4}" type="presParOf" srcId="{EDD301F2-1828-48D0-B85D-6D1FC5E9D0A1}" destId="{E137E418-48C3-41E2-8FFD-75948BCDC541}" srcOrd="0" destOrd="0" presId="urn:microsoft.com/office/officeart/2008/layout/HexagonCluster"/>
    <dgm:cxn modelId="{607FD9D9-AC00-4965-BDF4-7B4CE185BC17}" type="presParOf" srcId="{075D1459-A797-4820-807B-C9AC7D08CAAF}" destId="{DA9E1571-A290-4E6A-89FC-FF87DDC83DEF}" srcOrd="34" destOrd="0" presId="urn:microsoft.com/office/officeart/2008/layout/HexagonCluster"/>
    <dgm:cxn modelId="{A8726D9B-49EA-4BEE-B035-3C4314DCA1BB}" type="presParOf" srcId="{DA9E1571-A290-4E6A-89FC-FF87DDC83DEF}" destId="{24CCFC6C-FBC2-4AA2-8560-3CA2F6DBB62D}" srcOrd="0" destOrd="0" presId="urn:microsoft.com/office/officeart/2008/layout/HexagonCluster"/>
    <dgm:cxn modelId="{5E95A2B7-0507-417D-8EE3-F015B6F7C2E4}" type="presParOf" srcId="{075D1459-A797-4820-807B-C9AC7D08CAAF}" destId="{0510A68B-B203-4705-930D-4FCEEF81BFBC}" srcOrd="35" destOrd="0" presId="urn:microsoft.com/office/officeart/2008/layout/HexagonCluster"/>
    <dgm:cxn modelId="{4F46DB1F-37EE-48E8-A355-C292C9BE9D9E}" type="presParOf" srcId="{0510A68B-B203-4705-930D-4FCEEF81BFBC}" destId="{7E0B288B-CD08-47D2-A388-529B5ACB9701}" srcOrd="0" destOrd="0" presId="urn:microsoft.com/office/officeart/2008/layout/HexagonCluster"/>
    <dgm:cxn modelId="{CB8316C7-E35B-40C2-9058-47AECC5D78D4}" type="presParOf" srcId="{075D1459-A797-4820-807B-C9AC7D08CAAF}" destId="{9C497764-B4EF-40D6-96FB-E67A5EE1095C}" srcOrd="36" destOrd="0" presId="urn:microsoft.com/office/officeart/2008/layout/HexagonCluster"/>
    <dgm:cxn modelId="{F268C560-797D-4EE3-8595-0CF73D261EF9}" type="presParOf" srcId="{9C497764-B4EF-40D6-96FB-E67A5EE1095C}" destId="{5E89355C-7CE0-42EA-8C27-09656089291A}" srcOrd="0" destOrd="0" presId="urn:microsoft.com/office/officeart/2008/layout/HexagonCluster"/>
    <dgm:cxn modelId="{14A5A04F-7B8B-419E-A200-1E0A8A85DE8A}" type="presParOf" srcId="{075D1459-A797-4820-807B-C9AC7D08CAAF}" destId="{00755BF3-AE0F-41C1-8290-37FB6EA3476E}" srcOrd="37" destOrd="0" presId="urn:microsoft.com/office/officeart/2008/layout/HexagonCluster"/>
    <dgm:cxn modelId="{2A73A5A1-D5A2-4E7E-910C-7091AF2C8D03}" type="presParOf" srcId="{00755BF3-AE0F-41C1-8290-37FB6EA3476E}" destId="{ECFB18E3-CF4F-442B-B145-693644CC948B}" srcOrd="0" destOrd="0" presId="urn:microsoft.com/office/officeart/2008/layout/HexagonCluster"/>
    <dgm:cxn modelId="{FACABCC5-D9D1-4E96-A40C-02ACFEFCC5A4}" type="presParOf" srcId="{075D1459-A797-4820-807B-C9AC7D08CAAF}" destId="{8DB2A240-E424-43E4-B42F-0E023284A45F}" srcOrd="38" destOrd="0" presId="urn:microsoft.com/office/officeart/2008/layout/HexagonCluster"/>
    <dgm:cxn modelId="{53963016-67EC-41B5-9F94-DC8D9BFA7257}" type="presParOf" srcId="{8DB2A240-E424-43E4-B42F-0E023284A45F}" destId="{5340C46A-6E7D-4246-858E-8873370542F0}" srcOrd="0" destOrd="0" presId="urn:microsoft.com/office/officeart/2008/layout/HexagonCluster"/>
    <dgm:cxn modelId="{BBFA019D-6466-4B5E-AF8F-840D14589579}" type="presParOf" srcId="{075D1459-A797-4820-807B-C9AC7D08CAAF}" destId="{3FBCABCF-8876-4D0D-9482-30B4BEE08177}" srcOrd="39" destOrd="0" presId="urn:microsoft.com/office/officeart/2008/layout/HexagonCluster"/>
    <dgm:cxn modelId="{675B5825-510B-4624-B829-2DA6151C2284}" type="presParOf" srcId="{3FBCABCF-8876-4D0D-9482-30B4BEE08177}" destId="{4E6499E7-201F-47E0-82E1-645A0B9DEFB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CA5C-C2CD-4820-A979-DB0AC014A2EA}">
      <dsp:nvSpPr>
        <dsp:cNvPr id="0" name=""/>
        <dsp:cNvSpPr/>
      </dsp:nvSpPr>
      <dsp:spPr>
        <a:xfrm>
          <a:off x="1238792" y="2278906"/>
          <a:ext cx="1440228" cy="1236400"/>
        </a:xfrm>
        <a:prstGeom prst="hexagon">
          <a:avLst>
            <a:gd name="adj" fmla="val 25000"/>
            <a:gd name="vf" fmla="val 11547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Partnerships</a:t>
          </a:r>
          <a:endParaRPr lang="en-AU" sz="1400" kern="1200" dirty="0">
            <a:effectLst>
              <a:outerShdw blurRad="38100" dist="38100" dir="2700000" algn="tl">
                <a:srgbClr val="000000">
                  <a:alpha val="43137"/>
                </a:srgbClr>
              </a:outerShdw>
            </a:effectLst>
          </a:endParaRPr>
        </a:p>
      </dsp:txBody>
      <dsp:txXfrm>
        <a:off x="1461844" y="2470391"/>
        <a:ext cx="994124" cy="853430"/>
      </dsp:txXfrm>
    </dsp:sp>
    <dsp:sp modelId="{303B756D-69F4-451D-B4D7-CC5B3DFE4E6A}">
      <dsp:nvSpPr>
        <dsp:cNvPr id="0" name=""/>
        <dsp:cNvSpPr/>
      </dsp:nvSpPr>
      <dsp:spPr>
        <a:xfrm>
          <a:off x="1273400" y="283192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C4CAC82-3024-4469-9345-82B8DD06B03C}">
      <dsp:nvSpPr>
        <dsp:cNvPr id="0" name=""/>
        <dsp:cNvSpPr/>
      </dsp:nvSpPr>
      <dsp:spPr>
        <a:xfrm>
          <a:off x="0" y="1595520"/>
          <a:ext cx="1440228" cy="1236400"/>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78ABCE55-FE5F-46FE-8940-7BB1822B03B4}">
      <dsp:nvSpPr>
        <dsp:cNvPr id="0" name=""/>
        <dsp:cNvSpPr/>
      </dsp:nvSpPr>
      <dsp:spPr>
        <a:xfrm>
          <a:off x="985886" y="2667352"/>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28844"/>
              <a:satOff val="732"/>
              <a:lumOff val="86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3F96B5-E944-4C9B-979E-5B1CF338C5B7}">
      <dsp:nvSpPr>
        <dsp:cNvPr id="0" name=""/>
        <dsp:cNvSpPr/>
      </dsp:nvSpPr>
      <dsp:spPr>
        <a:xfrm>
          <a:off x="2478471" y="1591245"/>
          <a:ext cx="1440228" cy="1236400"/>
        </a:xfrm>
        <a:prstGeom prst="hexagon">
          <a:avLst>
            <a:gd name="adj" fmla="val 25000"/>
            <a:gd name="vf" fmla="val 115470"/>
          </a:avLst>
        </a:prstGeom>
        <a:solidFill>
          <a:schemeClr val="accent2">
            <a:hueOff val="-694225"/>
            <a:satOff val="1546"/>
            <a:lumOff val="1830"/>
            <a:alphaOff val="0"/>
          </a:schemeClr>
        </a:solidFill>
        <a:ln w="9525" cap="flat" cmpd="sng" algn="ctr">
          <a:solidFill>
            <a:schemeClr val="accent2">
              <a:hueOff val="-694225"/>
              <a:satOff val="1546"/>
              <a:lumOff val="183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Assessment</a:t>
          </a:r>
          <a:endParaRPr lang="en-AU" sz="1400" kern="1200" dirty="0">
            <a:effectLst>
              <a:outerShdw blurRad="38100" dist="38100" dir="2700000" algn="tl">
                <a:srgbClr val="000000">
                  <a:alpha val="43137"/>
                </a:srgbClr>
              </a:outerShdw>
            </a:effectLst>
          </a:endParaRPr>
        </a:p>
      </dsp:txBody>
      <dsp:txXfrm>
        <a:off x="2701523" y="1782730"/>
        <a:ext cx="994124" cy="853430"/>
      </dsp:txXfrm>
    </dsp:sp>
    <dsp:sp modelId="{C9E87E63-6D84-4831-819F-A581C7AFDFED}">
      <dsp:nvSpPr>
        <dsp:cNvPr id="0" name=""/>
        <dsp:cNvSpPr/>
      </dsp:nvSpPr>
      <dsp:spPr>
        <a:xfrm>
          <a:off x="3469682" y="266094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57687"/>
              <a:satOff val="1464"/>
              <a:lumOff val="173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7B9B845-41C6-4124-9C7A-77CAE947F71A}">
      <dsp:nvSpPr>
        <dsp:cNvPr id="0" name=""/>
        <dsp:cNvSpPr/>
      </dsp:nvSpPr>
      <dsp:spPr>
        <a:xfrm>
          <a:off x="3717263" y="2276235"/>
          <a:ext cx="1440228" cy="1236400"/>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2">
              <a:hueOff val="-694225"/>
              <a:satOff val="1546"/>
              <a:lumOff val="183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9D199C4A-9497-46AD-B0E2-99BE269AA16E}">
      <dsp:nvSpPr>
        <dsp:cNvPr id="0" name=""/>
        <dsp:cNvSpPr/>
      </dsp:nvSpPr>
      <dsp:spPr>
        <a:xfrm>
          <a:off x="3751871" y="2826577"/>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986531"/>
              <a:satOff val="2196"/>
              <a:lumOff val="2601"/>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D7BBB0D-00D2-423F-99B5-47514B14B337}">
      <dsp:nvSpPr>
        <dsp:cNvPr id="0" name=""/>
        <dsp:cNvSpPr/>
      </dsp:nvSpPr>
      <dsp:spPr>
        <a:xfrm>
          <a:off x="1238792" y="911599"/>
          <a:ext cx="1440228" cy="1236400"/>
        </a:xfrm>
        <a:prstGeom prst="hexagon">
          <a:avLst>
            <a:gd name="adj" fmla="val 25000"/>
            <a:gd name="vf" fmla="val 115470"/>
          </a:avLst>
        </a:prstGeom>
        <a:solidFill>
          <a:schemeClr val="accent2">
            <a:hueOff val="-1388451"/>
            <a:satOff val="3091"/>
            <a:lumOff val="3660"/>
            <a:alphaOff val="0"/>
          </a:schemeClr>
        </a:solidFill>
        <a:ln w="9525" cap="flat" cmpd="sng" algn="ctr">
          <a:solidFill>
            <a:schemeClr val="accent2">
              <a:hueOff val="-1388451"/>
              <a:satOff val="3091"/>
              <a:lumOff val="366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Research</a:t>
          </a:r>
          <a:endParaRPr lang="en-AU" sz="1400" kern="1200" dirty="0">
            <a:effectLst>
              <a:outerShdw blurRad="38100" dist="38100" dir="2700000" algn="tl">
                <a:srgbClr val="000000">
                  <a:alpha val="43137"/>
                </a:srgbClr>
              </a:outerShdw>
            </a:effectLst>
          </a:endParaRPr>
        </a:p>
      </dsp:txBody>
      <dsp:txXfrm>
        <a:off x="1461844" y="1103084"/>
        <a:ext cx="994124" cy="853430"/>
      </dsp:txXfrm>
    </dsp:sp>
    <dsp:sp modelId="{42EA5DB8-08B1-4BA2-8C50-2ACDED000143}">
      <dsp:nvSpPr>
        <dsp:cNvPr id="0" name=""/>
        <dsp:cNvSpPr/>
      </dsp:nvSpPr>
      <dsp:spPr>
        <a:xfrm>
          <a:off x="2219354" y="928697"/>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315375"/>
              <a:satOff val="2928"/>
              <a:lumOff val="346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3E81232-06BD-4184-90DB-7BF3A892A54D}">
      <dsp:nvSpPr>
        <dsp:cNvPr id="0" name=""/>
        <dsp:cNvSpPr/>
      </dsp:nvSpPr>
      <dsp:spPr>
        <a:xfrm>
          <a:off x="2478471" y="224473"/>
          <a:ext cx="1440228" cy="123640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9525" cap="flat" cmpd="sng" algn="ctr">
          <a:solidFill>
            <a:schemeClr val="accent2">
              <a:hueOff val="-1388451"/>
              <a:satOff val="3091"/>
              <a:lumOff val="366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6C5E9C09-C3D3-456A-81EA-AE99690BDA46}">
      <dsp:nvSpPr>
        <dsp:cNvPr id="0" name=""/>
        <dsp:cNvSpPr/>
      </dsp:nvSpPr>
      <dsp:spPr>
        <a:xfrm>
          <a:off x="2519291" y="772144"/>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644218"/>
              <a:satOff val="3661"/>
              <a:lumOff val="433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48762BC-8E97-4CC9-B8EA-D51033766478}">
      <dsp:nvSpPr>
        <dsp:cNvPr id="0" name=""/>
        <dsp:cNvSpPr/>
      </dsp:nvSpPr>
      <dsp:spPr>
        <a:xfrm>
          <a:off x="3717263" y="909462"/>
          <a:ext cx="1440228" cy="1236400"/>
        </a:xfrm>
        <a:prstGeom prst="hexagon">
          <a:avLst>
            <a:gd name="adj" fmla="val 25000"/>
            <a:gd name="vf" fmla="val 115470"/>
          </a:avLst>
        </a:prstGeom>
        <a:solidFill>
          <a:schemeClr val="accent2">
            <a:hueOff val="-2082676"/>
            <a:satOff val="4637"/>
            <a:lumOff val="5490"/>
            <a:alphaOff val="0"/>
          </a:schemeClr>
        </a:solidFill>
        <a:ln w="9525" cap="flat" cmpd="sng" algn="ctr">
          <a:solidFill>
            <a:schemeClr val="accent2">
              <a:hueOff val="-2082676"/>
              <a:satOff val="4637"/>
              <a:lumOff val="549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Palette of Learning Tools</a:t>
          </a:r>
          <a:endParaRPr lang="en-AU" sz="1400" kern="1200" dirty="0">
            <a:effectLst>
              <a:outerShdw blurRad="38100" dist="38100" dir="2700000" algn="tl">
                <a:srgbClr val="000000">
                  <a:alpha val="43137"/>
                </a:srgbClr>
              </a:outerShdw>
            </a:effectLst>
          </a:endParaRPr>
        </a:p>
      </dsp:txBody>
      <dsp:txXfrm>
        <a:off x="3940315" y="1100947"/>
        <a:ext cx="994124" cy="853430"/>
      </dsp:txXfrm>
    </dsp:sp>
    <dsp:sp modelId="{A5CB2A6C-4EE1-49DF-88F2-60ABB2631067}">
      <dsp:nvSpPr>
        <dsp:cNvPr id="0" name=""/>
        <dsp:cNvSpPr/>
      </dsp:nvSpPr>
      <dsp:spPr>
        <a:xfrm>
          <a:off x="4963154" y="1457133"/>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973062"/>
              <a:satOff val="4393"/>
              <a:lumOff val="5201"/>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B6EF3ED-AD61-43B8-8094-9B1D4C706629}">
      <dsp:nvSpPr>
        <dsp:cNvPr id="0" name=""/>
        <dsp:cNvSpPr/>
      </dsp:nvSpPr>
      <dsp:spPr>
        <a:xfrm>
          <a:off x="4956055" y="1604603"/>
          <a:ext cx="1440228" cy="1236400"/>
        </a:xfrm>
        <a:prstGeom prst="hexagon">
          <a:avLst>
            <a:gd name="adj" fmla="val 25000"/>
            <a:gd name="vf" fmla="val 11547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9525" cap="flat" cmpd="sng" algn="ctr">
          <a:solidFill>
            <a:schemeClr val="accent2">
              <a:hueOff val="-2082676"/>
              <a:satOff val="4637"/>
              <a:lumOff val="549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581930D-8B62-4B2A-9B7A-512202717E93}">
      <dsp:nvSpPr>
        <dsp:cNvPr id="0" name=""/>
        <dsp:cNvSpPr/>
      </dsp:nvSpPr>
      <dsp:spPr>
        <a:xfrm>
          <a:off x="5236470" y="162651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301905"/>
              <a:satOff val="5125"/>
              <a:lumOff val="606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73975A0-7AC9-4FA1-A384-D3627899FA3C}">
      <dsp:nvSpPr>
        <dsp:cNvPr id="0" name=""/>
        <dsp:cNvSpPr/>
      </dsp:nvSpPr>
      <dsp:spPr>
        <a:xfrm>
          <a:off x="4956055" y="237296"/>
          <a:ext cx="1440228" cy="1236400"/>
        </a:xfrm>
        <a:prstGeom prst="hexagon">
          <a:avLst>
            <a:gd name="adj" fmla="val 25000"/>
            <a:gd name="vf" fmla="val 115470"/>
          </a:avLst>
        </a:prstGeom>
        <a:solidFill>
          <a:schemeClr val="accent2">
            <a:hueOff val="-2776902"/>
            <a:satOff val="6182"/>
            <a:lumOff val="7320"/>
            <a:alphaOff val="0"/>
          </a:schemeClr>
        </a:solidFill>
        <a:ln w="9525" cap="flat" cmpd="sng" algn="ctr">
          <a:solidFill>
            <a:schemeClr val="accent2">
              <a:hueOff val="-2776902"/>
              <a:satOff val="6182"/>
              <a:lumOff val="732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Cloud and On-Premises</a:t>
          </a:r>
          <a:endParaRPr lang="en-AU" sz="1400" kern="1200" dirty="0">
            <a:effectLst>
              <a:outerShdw blurRad="38100" dist="38100" dir="2700000" algn="tl">
                <a:srgbClr val="000000">
                  <a:alpha val="43137"/>
                </a:srgbClr>
              </a:outerShdw>
            </a:effectLst>
          </a:endParaRPr>
        </a:p>
      </dsp:txBody>
      <dsp:txXfrm>
        <a:off x="5179107" y="428781"/>
        <a:ext cx="994124" cy="853430"/>
      </dsp:txXfrm>
    </dsp:sp>
    <dsp:sp modelId="{F7A83CA0-8328-427D-A577-A74ECF50AB9B}">
      <dsp:nvSpPr>
        <dsp:cNvPr id="0" name=""/>
        <dsp:cNvSpPr/>
      </dsp:nvSpPr>
      <dsp:spPr>
        <a:xfrm>
          <a:off x="6201947" y="791913"/>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630749"/>
              <a:satOff val="5857"/>
              <a:lumOff val="6935"/>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7B114C7-C013-4476-B341-74437FEF1B4F}">
      <dsp:nvSpPr>
        <dsp:cNvPr id="0" name=""/>
        <dsp:cNvSpPr/>
      </dsp:nvSpPr>
      <dsp:spPr>
        <a:xfrm>
          <a:off x="6195735" y="927629"/>
          <a:ext cx="1440228" cy="1236400"/>
        </a:xfrm>
        <a:prstGeom prst="hexagon">
          <a:avLst>
            <a:gd name="adj" fmla="val 25000"/>
            <a:gd name="vf" fmla="val 11547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9525" cap="flat" cmpd="sng" algn="ctr">
          <a:solidFill>
            <a:schemeClr val="accent2">
              <a:hueOff val="-2776902"/>
              <a:satOff val="6182"/>
              <a:lumOff val="732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E2103494-C94D-42F6-A5EA-EB35B4135436}">
      <dsp:nvSpPr>
        <dsp:cNvPr id="0" name=""/>
        <dsp:cNvSpPr/>
      </dsp:nvSpPr>
      <dsp:spPr>
        <a:xfrm>
          <a:off x="6482361" y="954879"/>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959593"/>
              <a:satOff val="6589"/>
              <a:lumOff val="7802"/>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641FBB7-0503-4744-85DD-23390639A795}">
      <dsp:nvSpPr>
        <dsp:cNvPr id="0" name=""/>
        <dsp:cNvSpPr/>
      </dsp:nvSpPr>
      <dsp:spPr>
        <a:xfrm>
          <a:off x="6195735" y="2292264"/>
          <a:ext cx="1440228" cy="1236400"/>
        </a:xfrm>
        <a:prstGeom prst="hexagon">
          <a:avLst>
            <a:gd name="adj" fmla="val 25000"/>
            <a:gd name="vf" fmla="val 115470"/>
          </a:avLst>
        </a:prstGeom>
        <a:solidFill>
          <a:schemeClr val="accent2">
            <a:hueOff val="-3471127"/>
            <a:satOff val="7728"/>
            <a:lumOff val="9151"/>
            <a:alphaOff val="0"/>
          </a:schemeClr>
        </a:solidFill>
        <a:ln w="9525" cap="flat" cmpd="sng" algn="ctr">
          <a:solidFill>
            <a:schemeClr val="accent2">
              <a:hueOff val="-3471127"/>
              <a:satOff val="7728"/>
              <a:lumOff val="915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Collaborative Learning Platform</a:t>
          </a:r>
          <a:endParaRPr lang="en-AU" sz="1400" kern="1200" dirty="0">
            <a:effectLst>
              <a:outerShdw blurRad="38100" dist="38100" dir="2700000" algn="tl">
                <a:srgbClr val="000000">
                  <a:alpha val="43137"/>
                </a:srgbClr>
              </a:outerShdw>
            </a:effectLst>
          </a:endParaRPr>
        </a:p>
      </dsp:txBody>
      <dsp:txXfrm>
        <a:off x="6418787" y="2483749"/>
        <a:ext cx="994124" cy="853430"/>
      </dsp:txXfrm>
    </dsp:sp>
    <dsp:sp modelId="{4374ACDD-3973-420B-82A3-FB7A52EB89D7}">
      <dsp:nvSpPr>
        <dsp:cNvPr id="0" name=""/>
        <dsp:cNvSpPr/>
      </dsp:nvSpPr>
      <dsp:spPr>
        <a:xfrm>
          <a:off x="6480586" y="3375316"/>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288436"/>
              <a:satOff val="7321"/>
              <a:lumOff val="8669"/>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881C375-C032-4027-9F07-E8304B2327E5}">
      <dsp:nvSpPr>
        <dsp:cNvPr id="0" name=""/>
        <dsp:cNvSpPr/>
      </dsp:nvSpPr>
      <dsp:spPr>
        <a:xfrm>
          <a:off x="4956055" y="2969238"/>
          <a:ext cx="1440228" cy="1236400"/>
        </a:xfrm>
        <a:prstGeom prst="hexagon">
          <a:avLst>
            <a:gd name="adj" fmla="val 25000"/>
            <a:gd name="vf" fmla="val 11547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9525" cap="flat" cmpd="sng" algn="ctr">
          <a:solidFill>
            <a:schemeClr val="accent2">
              <a:hueOff val="-3471127"/>
              <a:satOff val="7728"/>
              <a:lumOff val="9151"/>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A04847B-C00C-4853-ACB3-3F6BAD2F263D}">
      <dsp:nvSpPr>
        <dsp:cNvPr id="0" name=""/>
        <dsp:cNvSpPr/>
      </dsp:nvSpPr>
      <dsp:spPr>
        <a:xfrm>
          <a:off x="6213483" y="3511566"/>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617280"/>
              <a:satOff val="8053"/>
              <a:lumOff val="953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545FB56-7A61-4AC7-8658-902421681833}">
      <dsp:nvSpPr>
        <dsp:cNvPr id="0" name=""/>
        <dsp:cNvSpPr/>
      </dsp:nvSpPr>
      <dsp:spPr>
        <a:xfrm>
          <a:off x="2477584" y="2961224"/>
          <a:ext cx="1440228" cy="1236400"/>
        </a:xfrm>
        <a:prstGeom prst="hexagon">
          <a:avLst>
            <a:gd name="adj" fmla="val 25000"/>
            <a:gd name="vf" fmla="val 115470"/>
          </a:avLst>
        </a:prstGeom>
        <a:solidFill>
          <a:schemeClr val="accent2">
            <a:hueOff val="-4165353"/>
            <a:satOff val="9273"/>
            <a:lumOff val="10981"/>
            <a:alphaOff val="0"/>
          </a:schemeClr>
        </a:solidFill>
        <a:ln w="9525" cap="flat" cmpd="sng" algn="ctr">
          <a:solidFill>
            <a:schemeClr val="accent2">
              <a:hueOff val="-4165353"/>
              <a:satOff val="9273"/>
              <a:lumOff val="1098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Education Analytics</a:t>
          </a:r>
          <a:endParaRPr lang="en-AU" sz="1400" kern="1200" dirty="0">
            <a:effectLst>
              <a:outerShdw blurRad="38100" dist="38100" dir="2700000" algn="tl">
                <a:srgbClr val="000000">
                  <a:alpha val="43137"/>
                </a:srgbClr>
              </a:outerShdw>
            </a:effectLst>
          </a:endParaRPr>
        </a:p>
      </dsp:txBody>
      <dsp:txXfrm>
        <a:off x="2700636" y="3152709"/>
        <a:ext cx="994124" cy="853430"/>
      </dsp:txXfrm>
    </dsp:sp>
    <dsp:sp modelId="{E19FAD6A-6865-4BE4-ADD3-4746024E9FF2}">
      <dsp:nvSpPr>
        <dsp:cNvPr id="0" name=""/>
        <dsp:cNvSpPr/>
      </dsp:nvSpPr>
      <dsp:spPr>
        <a:xfrm>
          <a:off x="2518404" y="3509429"/>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946123"/>
              <a:satOff val="8785"/>
              <a:lumOff val="10403"/>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6D6487B-EEEA-447D-87ED-C32F9C6CB891}">
      <dsp:nvSpPr>
        <dsp:cNvPr id="0" name=""/>
        <dsp:cNvSpPr/>
      </dsp:nvSpPr>
      <dsp:spPr>
        <a:xfrm>
          <a:off x="1237904" y="3648884"/>
          <a:ext cx="1440228" cy="1236400"/>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9525" cap="flat" cmpd="sng" algn="ctr">
          <a:solidFill>
            <a:schemeClr val="accent2">
              <a:hueOff val="-4165353"/>
              <a:satOff val="9273"/>
              <a:lumOff val="10981"/>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BCC5A2A1-B608-422C-959C-F150728E8F79}">
      <dsp:nvSpPr>
        <dsp:cNvPr id="0" name=""/>
        <dsp:cNvSpPr/>
      </dsp:nvSpPr>
      <dsp:spPr>
        <a:xfrm>
          <a:off x="2218467" y="3665982"/>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274967"/>
              <a:satOff val="9517"/>
              <a:lumOff val="1127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70C908A-CC47-4E27-933D-1EB758D7EFB7}">
      <dsp:nvSpPr>
        <dsp:cNvPr id="0" name=""/>
        <dsp:cNvSpPr/>
      </dsp:nvSpPr>
      <dsp:spPr>
        <a:xfrm>
          <a:off x="7428315" y="2985268"/>
          <a:ext cx="1440228" cy="1236400"/>
        </a:xfrm>
        <a:prstGeom prst="hexagon">
          <a:avLst>
            <a:gd name="adj" fmla="val 25000"/>
            <a:gd name="vf" fmla="val 115470"/>
          </a:avLst>
        </a:prstGeom>
        <a:solidFill>
          <a:schemeClr val="accent2">
            <a:hueOff val="-4859578"/>
            <a:satOff val="10819"/>
            <a:lumOff val="12811"/>
            <a:alphaOff val="0"/>
          </a:schemeClr>
        </a:solidFill>
        <a:ln w="9525" cap="flat" cmpd="sng" algn="ctr">
          <a:solidFill>
            <a:schemeClr val="accent2">
              <a:hueOff val="-4859578"/>
              <a:satOff val="10819"/>
              <a:lumOff val="1281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Reliable ICT Infrastructure</a:t>
          </a:r>
          <a:endParaRPr lang="en-AU" sz="1400" kern="1200" dirty="0">
            <a:effectLst>
              <a:outerShdw blurRad="38100" dist="38100" dir="2700000" algn="tl">
                <a:srgbClr val="000000">
                  <a:alpha val="43137"/>
                </a:srgbClr>
              </a:outerShdw>
            </a:effectLst>
          </a:endParaRPr>
        </a:p>
      </dsp:txBody>
      <dsp:txXfrm>
        <a:off x="7651367" y="3176753"/>
        <a:ext cx="994124" cy="853430"/>
      </dsp:txXfrm>
    </dsp:sp>
    <dsp:sp modelId="{6FAF87E9-0FE3-4D31-9653-0027B99CCB25}">
      <dsp:nvSpPr>
        <dsp:cNvPr id="0" name=""/>
        <dsp:cNvSpPr/>
      </dsp:nvSpPr>
      <dsp:spPr>
        <a:xfrm>
          <a:off x="7714054" y="406832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603811"/>
              <a:satOff val="10249"/>
              <a:lumOff val="1213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84FC18A-E241-48B4-A2DB-450C44130E29}">
      <dsp:nvSpPr>
        <dsp:cNvPr id="0" name=""/>
        <dsp:cNvSpPr/>
      </dsp:nvSpPr>
      <dsp:spPr>
        <a:xfrm>
          <a:off x="6189523" y="3661708"/>
          <a:ext cx="1440228" cy="1236400"/>
        </a:xfrm>
        <a:prstGeom prst="hexagon">
          <a:avLst>
            <a:gd name="adj" fmla="val 25000"/>
            <a:gd name="vf" fmla="val 115470"/>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9525" cap="flat" cmpd="sng" algn="ctr">
          <a:solidFill>
            <a:schemeClr val="accent2">
              <a:hueOff val="-4859578"/>
              <a:satOff val="10819"/>
              <a:lumOff val="12811"/>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90921515-989B-4555-A05F-5B75B98826D1}">
      <dsp:nvSpPr>
        <dsp:cNvPr id="0" name=""/>
        <dsp:cNvSpPr/>
      </dsp:nvSpPr>
      <dsp:spPr>
        <a:xfrm>
          <a:off x="7446950" y="420457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932655"/>
              <a:satOff val="10982"/>
              <a:lumOff val="13003"/>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D094F84-8817-46CE-A703-EEF38883F30D}">
      <dsp:nvSpPr>
        <dsp:cNvPr id="0" name=""/>
        <dsp:cNvSpPr/>
      </dsp:nvSpPr>
      <dsp:spPr>
        <a:xfrm>
          <a:off x="7433640" y="251189"/>
          <a:ext cx="1440228" cy="1236400"/>
        </a:xfrm>
        <a:prstGeom prst="hexagon">
          <a:avLst>
            <a:gd name="adj" fmla="val 25000"/>
            <a:gd name="vf" fmla="val 115470"/>
          </a:avLst>
        </a:prstGeom>
        <a:solidFill>
          <a:schemeClr val="accent2">
            <a:hueOff val="-5553804"/>
            <a:satOff val="12364"/>
            <a:lumOff val="14641"/>
            <a:alphaOff val="0"/>
          </a:schemeClr>
        </a:solidFill>
        <a:ln w="9525" cap="flat" cmpd="sng" algn="ctr">
          <a:solidFill>
            <a:schemeClr val="accent2">
              <a:hueOff val="-5553804"/>
              <a:satOff val="12364"/>
              <a:lumOff val="1464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Curriculum</a:t>
          </a:r>
          <a:endParaRPr lang="en-AU" sz="1400" kern="1200" dirty="0">
            <a:effectLst>
              <a:outerShdw blurRad="38100" dist="38100" dir="2700000" algn="tl">
                <a:srgbClr val="000000">
                  <a:alpha val="43137"/>
                </a:srgbClr>
              </a:outerShdw>
            </a:effectLst>
          </a:endParaRPr>
        </a:p>
      </dsp:txBody>
      <dsp:txXfrm>
        <a:off x="7656692" y="442674"/>
        <a:ext cx="994124" cy="853430"/>
      </dsp:txXfrm>
    </dsp:sp>
    <dsp:sp modelId="{E137E418-48C3-41E2-8FFD-75948BCDC541}">
      <dsp:nvSpPr>
        <dsp:cNvPr id="0" name=""/>
        <dsp:cNvSpPr/>
      </dsp:nvSpPr>
      <dsp:spPr>
        <a:xfrm>
          <a:off x="8430175" y="1337981"/>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261498"/>
              <a:satOff val="11714"/>
              <a:lumOff val="1387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4CCFC6C-FBC2-4AA2-8560-3CA2F6DBB62D}">
      <dsp:nvSpPr>
        <dsp:cNvPr id="0" name=""/>
        <dsp:cNvSpPr/>
      </dsp:nvSpPr>
      <dsp:spPr>
        <a:xfrm>
          <a:off x="7433640" y="1615824"/>
          <a:ext cx="1440228" cy="1236400"/>
        </a:xfrm>
        <a:prstGeom prst="hexagon">
          <a:avLst>
            <a:gd name="adj" fmla="val 25000"/>
            <a:gd name="vf" fmla="val 115470"/>
          </a:avLst>
        </a:prstGeom>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9525" cap="flat" cmpd="sng" algn="ctr">
          <a:solidFill>
            <a:schemeClr val="accent2">
              <a:hueOff val="-5553804"/>
              <a:satOff val="12364"/>
              <a:lumOff val="14641"/>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7E0B288B-CD08-47D2-A388-529B5ACB9701}">
      <dsp:nvSpPr>
        <dsp:cNvPr id="0" name=""/>
        <dsp:cNvSpPr/>
      </dsp:nvSpPr>
      <dsp:spPr>
        <a:xfrm>
          <a:off x="8430175" y="1623304"/>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590342"/>
              <a:satOff val="12446"/>
              <a:lumOff val="1473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E89355C-7CE0-42EA-8C27-09656089291A}">
      <dsp:nvSpPr>
        <dsp:cNvPr id="0" name=""/>
        <dsp:cNvSpPr/>
      </dsp:nvSpPr>
      <dsp:spPr>
        <a:xfrm>
          <a:off x="3711939" y="3654228"/>
          <a:ext cx="1440228" cy="1236400"/>
        </a:xfrm>
        <a:prstGeom prst="hexagon">
          <a:avLst>
            <a:gd name="adj" fmla="val 25000"/>
            <a:gd name="vf" fmla="val 115470"/>
          </a:avLst>
        </a:prstGeom>
        <a:solidFill>
          <a:schemeClr val="accent2">
            <a:hueOff val="-6248029"/>
            <a:satOff val="13910"/>
            <a:lumOff val="16471"/>
            <a:alphaOff val="0"/>
          </a:schemeClr>
        </a:solidFill>
        <a:ln w="9525" cap="flat" cmpd="sng" algn="ctr">
          <a:solidFill>
            <a:schemeClr val="accent2">
              <a:hueOff val="-6248029"/>
              <a:satOff val="13910"/>
              <a:lumOff val="1647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Business</a:t>
          </a:r>
        </a:p>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Software</a:t>
          </a:r>
          <a:endParaRPr lang="en-AU" sz="1400" kern="1200" dirty="0">
            <a:effectLst>
              <a:outerShdw blurRad="38100" dist="38100" dir="2700000" algn="tl">
                <a:srgbClr val="000000">
                  <a:alpha val="43137"/>
                </a:srgbClr>
              </a:outerShdw>
            </a:effectLst>
          </a:endParaRPr>
        </a:p>
      </dsp:txBody>
      <dsp:txXfrm>
        <a:off x="3934991" y="3845713"/>
        <a:ext cx="994124" cy="853430"/>
      </dsp:txXfrm>
    </dsp:sp>
    <dsp:sp modelId="{ECFB18E3-CF4F-442B-B145-693644CC948B}">
      <dsp:nvSpPr>
        <dsp:cNvPr id="0" name=""/>
        <dsp:cNvSpPr/>
      </dsp:nvSpPr>
      <dsp:spPr>
        <a:xfrm>
          <a:off x="3996790" y="473728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919185"/>
              <a:satOff val="13178"/>
              <a:lumOff val="1560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340C46A-6E7D-4246-858E-8873370542F0}">
      <dsp:nvSpPr>
        <dsp:cNvPr id="0" name=""/>
        <dsp:cNvSpPr/>
      </dsp:nvSpPr>
      <dsp:spPr>
        <a:xfrm>
          <a:off x="2472259" y="4331202"/>
          <a:ext cx="1440228" cy="1236400"/>
        </a:xfrm>
        <a:prstGeom prst="hexagon">
          <a:avLst>
            <a:gd name="adj" fmla="val 25000"/>
            <a:gd name="vf" fmla="val 115470"/>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9525" cap="flat" cmpd="sng" algn="ctr">
          <a:solidFill>
            <a:schemeClr val="accent2">
              <a:hueOff val="-6248029"/>
              <a:satOff val="13910"/>
              <a:lumOff val="16471"/>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E6499E7-201F-47E0-82E1-645A0B9DEFBB}">
      <dsp:nvSpPr>
        <dsp:cNvPr id="0" name=""/>
        <dsp:cNvSpPr/>
      </dsp:nvSpPr>
      <dsp:spPr>
        <a:xfrm>
          <a:off x="3729687" y="4873530"/>
          <a:ext cx="167716" cy="144798"/>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248029"/>
              <a:satOff val="13910"/>
              <a:lumOff val="16471"/>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5.png"/></Relationships>
</file>

<file path=ppt/drawings/drawing1.xml><?xml version="1.0" encoding="utf-8"?>
<c:userShapes xmlns:c="http://schemas.openxmlformats.org/drawingml/2006/chart">
  <cdr:relSizeAnchor xmlns:cdr="http://schemas.openxmlformats.org/drawingml/2006/chartDrawing">
    <cdr:from>
      <cdr:x>0.05246</cdr:x>
      <cdr:y>0.94433</cdr:y>
    </cdr:from>
    <cdr:to>
      <cdr:x>0.47658</cdr:x>
      <cdr:y>0.98251</cdr:y>
    </cdr:to>
    <cdr:sp macro="" textlink="">
      <cdr:nvSpPr>
        <cdr:cNvPr id="2" name="TextBox 1"/>
        <cdr:cNvSpPr txBox="1"/>
      </cdr:nvSpPr>
      <cdr:spPr>
        <a:xfrm xmlns:a="http://schemas.openxmlformats.org/drawingml/2006/main">
          <a:off x="225352" y="4524375"/>
          <a:ext cx="1821924" cy="1829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solidFill>
              <a:schemeClr val="accent1"/>
            </a:solidFill>
            <a:latin typeface="Century Gothic" pitchFamily="34" charset="0"/>
          </a:endParaRPr>
        </a:p>
      </cdr:txBody>
    </cdr:sp>
  </cdr:relSizeAnchor>
  <cdr:relSizeAnchor xmlns:cdr="http://schemas.openxmlformats.org/drawingml/2006/chartDrawing">
    <cdr:from>
      <cdr:x>0.43904</cdr:x>
      <cdr:y>0.94433</cdr:y>
    </cdr:from>
    <cdr:to>
      <cdr:x>0.97441</cdr:x>
      <cdr:y>0.9889</cdr:y>
    </cdr:to>
    <cdr:sp macro="" textlink="">
      <cdr:nvSpPr>
        <cdr:cNvPr id="3" name="TextBox 2"/>
        <cdr:cNvSpPr txBox="1"/>
      </cdr:nvSpPr>
      <cdr:spPr>
        <a:xfrm xmlns:a="http://schemas.openxmlformats.org/drawingml/2006/main">
          <a:off x="1886005" y="4524375"/>
          <a:ext cx="2299829" cy="2135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endParaRPr lang="en-US" sz="800" dirty="0">
            <a:solidFill>
              <a:schemeClr val="accent1"/>
            </a:solidFill>
            <a:latin typeface="Century Gothic"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4C57BA1C-9D0E-4C72-AFA8-3CD081C5225B}" type="datetimeFigureOut">
              <a:rPr lang="en-US" smtClean="0"/>
              <a:pPr/>
              <a:t>4/11/12</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475F990E-3968-4F6D-91CC-01E428034D5F}" type="slidenum">
              <a:rPr lang="en-US" smtClean="0"/>
              <a:pPr/>
              <a:t>‹#›</a:t>
            </a:fld>
            <a:endParaRPr lang="en-US" dirty="0"/>
          </a:p>
        </p:txBody>
      </p:sp>
    </p:spTree>
    <p:extLst>
      <p:ext uri="{BB962C8B-B14F-4D97-AF65-F5344CB8AC3E}">
        <p14:creationId xmlns:p14="http://schemas.microsoft.com/office/powerpoint/2010/main" val="395527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CACEB8AC-49C1-4455-96A4-FCAEC70FD99A}" type="datetimeFigureOut">
              <a:rPr lang="en-US" smtClean="0"/>
              <a:pPr/>
              <a:t>4/11/12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7704B811-3940-478B-B5BE-6DE657A150DE}" type="slidenum">
              <a:rPr lang="en-US" smtClean="0"/>
              <a:pPr/>
              <a:t>‹#›</a:t>
            </a:fld>
            <a:endParaRPr lang="en-US" dirty="0"/>
          </a:p>
        </p:txBody>
      </p:sp>
    </p:spTree>
    <p:extLst>
      <p:ext uri="{BB962C8B-B14F-4D97-AF65-F5344CB8AC3E}">
        <p14:creationId xmlns:p14="http://schemas.microsoft.com/office/powerpoint/2010/main" val="245565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atc21s.org/default.aspx"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atc21s.org/default.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04B811-3940-478B-B5BE-6DE657A150D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Innovative Teaching and Learning Research project (ITL Research) addresses fundamental questions related to this challenge</a:t>
            </a:r>
            <a:r>
              <a:rPr lang="en-US" baseline="0" dirty="0" smtClean="0"/>
              <a:t> </a:t>
            </a:r>
            <a:r>
              <a:rPr lang="en-US" dirty="0" smtClean="0"/>
              <a:t>more widespread change in education systems.</a:t>
            </a:r>
            <a:r>
              <a:rPr lang="en-US" baseline="0" dirty="0" smtClean="0"/>
              <a:t> The project focuses on core questions: </a:t>
            </a:r>
            <a:r>
              <a:rPr lang="en-US" dirty="0" smtClean="0"/>
              <a:t>D</a:t>
            </a:r>
            <a:r>
              <a:rPr lang="en-US" b="1" dirty="0" smtClean="0"/>
              <a:t>oes more innovative teaching help students develop the skills they will need? What are the school and system level conditions that can help innovative teaching and learning expand much more broadly?</a:t>
            </a:r>
            <a:endParaRPr lang="pt-PT" dirty="0" smtClean="0"/>
          </a:p>
          <a:p>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566CDB10-194C-479B-BF20-C38BF7582B80}" type="slidenum">
              <a:rPr lang="pt-PT" smtClean="0">
                <a:solidFill>
                  <a:srgbClr val="000000"/>
                </a:solidFill>
              </a:rPr>
              <a:pPr eaLnBrk="1" hangingPunct="1"/>
              <a:t>14</a:t>
            </a:fld>
            <a:endParaRPr lang="pt-PT"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The investigation centers on the concept of “innovative teaching practices.” Our research design team at SRI International reviewed existing research on the factors that have been shown to have the strongest relationship with learning outcomes to develop this concept. In the ITL model, “innovative teaching practices” refers to three categories of factors: student centered pedagogies that offer opportunities for students to develop future skills, extending learning beyond the classroom in ways most relevant to globalization and problem-solving in today’s world, and the use of ICT to support learning.</a:t>
            </a:r>
          </a:p>
          <a:p>
            <a:endParaRPr lang="en-US" dirty="0" smtClean="0"/>
          </a:p>
          <a:p>
            <a:r>
              <a:rPr lang="en-US" dirty="0" smtClean="0"/>
              <a:t>We believe information and communications technology (ICT) can support these teaching methods by 1) engaging students with compelling, high quality digital content that is precisely aligned with curricular learning goals, 2) extending these teaching methods (especially personalized learning) to more students with fewer resources, and 3) providing students with tools, information and applications that can enable them to create knowledge products more easily.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4D352E11-2840-4777-8C80-5255E806CEE9}" type="slidenum">
              <a:rPr lang="pt-PT" smtClean="0">
                <a:solidFill>
                  <a:srgbClr val="000000"/>
                </a:solidFill>
              </a:rPr>
              <a:pPr eaLnBrk="1" hangingPunct="1"/>
              <a:t>15</a:t>
            </a:fld>
            <a:endParaRPr lang="pt-PT"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solidFill>
                  <a:schemeClr val="bg1"/>
                </a:solidFill>
              </a:rPr>
              <a:t>In 2011, ITL Research teams worked with policy and research partners in each of the seven participating ITL countries. </a:t>
            </a:r>
          </a:p>
          <a:p>
            <a:r>
              <a:rPr lang="en-US" dirty="0" smtClean="0">
                <a:solidFill>
                  <a:schemeClr val="bg1"/>
                </a:solidFill>
              </a:rPr>
              <a:t>And we now have schools in over 45 countries using the research methods developed by ITL to measure innovative teaching in their own schools.</a:t>
            </a:r>
          </a:p>
          <a:p>
            <a:r>
              <a:rPr lang="en-US" dirty="0" smtClean="0">
                <a:solidFill>
                  <a:schemeClr val="bg1"/>
                </a:solidFill>
              </a:rPr>
              <a:t>ITL is a multi-stakeholder partnership, with Microsoft as</a:t>
            </a:r>
            <a:r>
              <a:rPr lang="en-US" baseline="0" dirty="0" smtClean="0">
                <a:solidFill>
                  <a:schemeClr val="bg1"/>
                </a:solidFill>
              </a:rPr>
              <a:t> the global sponsor and individual countries sponsors in each country. W</a:t>
            </a:r>
            <a:r>
              <a:rPr lang="en-US" dirty="0" smtClean="0">
                <a:solidFill>
                  <a:schemeClr val="bg1"/>
                </a:solidFill>
              </a:rPr>
              <a:t>e are always open to more countries and partners joining, especially as we move into the next </a:t>
            </a:r>
            <a:r>
              <a:rPr lang="en-US" smtClean="0">
                <a:solidFill>
                  <a:schemeClr val="bg1"/>
                </a:solidFill>
              </a:rPr>
              <a:t>phase.</a:t>
            </a:r>
            <a:endParaRPr lang="en-US" dirty="0" smtClean="0">
              <a:solidFill>
                <a:schemeClr val="bg1"/>
              </a:solidFill>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9ED5D578-6ADC-4F97-80E9-7FE078EA499F}" type="slidenum">
              <a:rPr lang="en-US" smtClean="0">
                <a:solidFill>
                  <a:srgbClr val="000000"/>
                </a:solidFill>
              </a:rPr>
              <a:pPr eaLnBrk="1" hangingPunct="1"/>
              <a:t>16</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b="1" dirty="0"/>
              <a:t>This chart shows the Learning Activity scores across all the innovative schools from all 7 countries in our study on several ‘21c skill’ dimensions. In ITL, we have developed and tested over the past three years, rubrics for each of these skills that allow researchers and teachers to “code” a specific learning activity (assignment or lesson) giving it a 1-4 score according to how deeply the activity asks for students to use a specific skill. 1 is the lowest possible score, and as you can see here, most lessons did not require students to develop these skills very deeply…</a:t>
            </a:r>
          </a:p>
          <a:p>
            <a:pPr defTabSz="466618">
              <a:defRPr/>
            </a:pPr>
            <a:r>
              <a:rPr lang="en-US" b="1" dirty="0" smtClean="0"/>
              <a:t>In fact, most learning activities scored a 2 or lower on each skill, suggesting most teachers do not have a clear understanding of how to design learning activities that require students to use these skills. </a:t>
            </a:r>
            <a:r>
              <a:rPr lang="en-US" b="1" dirty="0"/>
              <a:t>Why is this important? </a:t>
            </a:r>
          </a:p>
          <a:p>
            <a:pPr>
              <a:defRPr/>
            </a:pPr>
            <a:endParaRPr lang="en-US" dirty="0" smtClean="0">
              <a:solidFill>
                <a:schemeClr val="accent3"/>
              </a:solidFill>
            </a:endParaRPr>
          </a:p>
          <a:p>
            <a:pPr>
              <a:defRPr/>
            </a:pPr>
            <a:r>
              <a:rPr lang="en-US" dirty="0" smtClean="0"/>
              <a:t>[Research teams and trained teachers coded learning activities and student work on each skill (e.g. collaboration, knowledge </a:t>
            </a:r>
            <a:r>
              <a:rPr lang="en-US" dirty="0" err="1" smtClean="0"/>
              <a:t>buildling</a:t>
            </a:r>
            <a:r>
              <a:rPr lang="en-US" dirty="0" smtClean="0"/>
              <a:t>…), on  a scale from 1 to 4. ]</a:t>
            </a:r>
          </a:p>
          <a:p>
            <a:pPr>
              <a:defRPr/>
            </a:pPr>
            <a:endParaRPr lang="en-US" dirty="0" smtClean="0"/>
          </a:p>
          <a:p>
            <a:pPr>
              <a:defRPr/>
            </a:pPr>
            <a:r>
              <a:rPr lang="en-US" dirty="0" smtClean="0"/>
              <a:t>So, all this suggests that even in fairly innovative schools, students are not being offered very many opportunities to experience innovative teaching and learning. The items on this chart are often called “21</a:t>
            </a:r>
            <a:r>
              <a:rPr lang="en-US" baseline="30000" dirty="0" smtClean="0"/>
              <a:t>st</a:t>
            </a:r>
            <a:r>
              <a:rPr lang="en-US" dirty="0" smtClean="0"/>
              <a:t> Century skills” that students will need to succeed in today’s world. Why are they not offered these experiences? </a:t>
            </a: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287880DC-D0E4-4743-BAAA-46EEAC64BE29}" type="slidenum">
              <a:rPr lang="pt-PT" smtClean="0">
                <a:solidFill>
                  <a:srgbClr val="000000"/>
                </a:solidFill>
              </a:rPr>
              <a:pPr eaLnBrk="1" hangingPunct="1"/>
              <a:t>17</a:t>
            </a:fld>
            <a:endParaRPr lang="pt-PT"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dirty="0"/>
              <a:t>Because student’s work (and skills) are mediated by the design of the learning activity. This 3D chart shows Learning Activities scores in relation to Student work scores by the frequency of scores at each level. The data shows the strong, positive correlation between the degree to which learning activities called for 21</a:t>
            </a:r>
            <a:r>
              <a:rPr lang="en-US" baseline="30000" dirty="0"/>
              <a:t>st</a:t>
            </a:r>
            <a:r>
              <a:rPr lang="en-US" dirty="0"/>
              <a:t> century skills, and the level of the corresponding skills displayed in students’ work. Low scores on learning activities mean low scores on these skills in the student work. </a:t>
            </a:r>
            <a:r>
              <a:rPr lang="en-US" b="1" i="1" dirty="0"/>
              <a:t>The design of the Learning Activity is the most essential element because over 85% of the variation in student scores was explained by the learning activity score.</a:t>
            </a:r>
            <a:r>
              <a:rPr lang="en-US" dirty="0"/>
              <a:t> </a:t>
            </a:r>
          </a:p>
          <a:p>
            <a:r>
              <a:rPr lang="en-US" dirty="0"/>
              <a:t>So, even in fairly innovative schools, students are not being offered very many opportunities to experience innovative teaching and develop future skills.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4D127379-867C-422B-9B25-AD53E64C41FB}" type="slidenum">
              <a:rPr lang="pt-PT" smtClean="0">
                <a:solidFill>
                  <a:srgbClr val="000000"/>
                </a:solidFill>
              </a:rPr>
              <a:pPr eaLnBrk="1" hangingPunct="1"/>
              <a:t>18</a:t>
            </a:fld>
            <a:endParaRPr lang="pt-PT"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Why are more teachers not adopting innovative teaching practices? That is the key question here. Let’s start with ICT integration.</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E77F5713-C389-4212-96CC-0432278C5B91}" type="slidenum">
              <a:rPr lang="pt-PT" smtClean="0">
                <a:solidFill>
                  <a:prstClr val="black"/>
                </a:solidFill>
              </a:rPr>
              <a:pPr eaLnBrk="1" hangingPunct="1"/>
              <a:t>19</a:t>
            </a:fld>
            <a:endParaRPr lang="pt-PT"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MS PGothic" pitchFamily="34" charset="-128"/>
              </a:rPr>
              <a:t>Overall, the most frequently cited barrier to ICT integration is a lack of computers for students to use – 25% of teachers in our sample cited this as the most important barrier.  </a:t>
            </a:r>
          </a:p>
          <a:p>
            <a:pPr defTabSz="466618">
              <a:defRPr/>
            </a:pPr>
            <a:r>
              <a:rPr lang="en-US" dirty="0"/>
              <a:t>If we think about preparing students for work in knowledge based economies, 1:1 computing, as we know in our personal work experience, is the key to developing </a:t>
            </a:r>
            <a:r>
              <a:rPr lang="en-US" b="1" dirty="0"/>
              <a:t>real collaboration, knowledge-based products.</a:t>
            </a:r>
            <a:endParaRPr lang="en-US" dirty="0"/>
          </a:p>
          <a:p>
            <a:endParaRPr lang="en-US" dirty="0" smtClean="0">
              <a:ea typeface="MS PGothic"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2B20B665-06BA-4401-984F-2A53B4BBC8C1}" type="slidenum">
              <a:rPr lang="pt-PT" smtClean="0">
                <a:solidFill>
                  <a:srgbClr val="000000"/>
                </a:solidFill>
              </a:rPr>
              <a:pPr eaLnBrk="1" hangingPunct="1"/>
              <a:t>20</a:t>
            </a:fld>
            <a:endParaRPr lang="pt-PT"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solidFill>
                  <a:schemeClr val="accent1"/>
                </a:solidFill>
              </a:rPr>
              <a:t>Furthermore, ITL data shows that when students use ICT for  class-related activities, they are most often using it in basic rather than higher-level uses that demand </a:t>
            </a:r>
            <a:r>
              <a:rPr lang="en-US" b="1" smtClean="0">
                <a:solidFill>
                  <a:schemeClr val="accent1"/>
                </a:solidFill>
              </a:rPr>
              <a:t>knowledge-building or collaboration</a:t>
            </a:r>
            <a:r>
              <a:rPr lang="en-US" smtClean="0">
                <a:solidFill>
                  <a:schemeClr val="accent1"/>
                </a:solidFill>
              </a:rPr>
              <a:t>. This is important because basic uses of ICT tend continue traditional teaching practices, just incorporating technology. The </a:t>
            </a:r>
            <a:r>
              <a:rPr lang="en-US" b="1" smtClean="0">
                <a:solidFill>
                  <a:schemeClr val="accent1"/>
                </a:solidFill>
              </a:rPr>
              <a:t>process </a:t>
            </a:r>
            <a:r>
              <a:rPr lang="en-US" smtClean="0">
                <a:solidFill>
                  <a:schemeClr val="accent1"/>
                </a:solidFill>
              </a:rPr>
              <a:t>of teaching is often not changing.</a:t>
            </a:r>
          </a:p>
          <a:p>
            <a:endParaRPr lang="en-US" smtClean="0"/>
          </a:p>
          <a:p>
            <a:r>
              <a:rPr lang="en-US" smtClean="0"/>
              <a:t>But remember, ICT is only one aspect of what we mean when we talk about “innovative teaching.”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DAF5C447-9470-4EFD-AD16-7773C2F1C13F}" type="slidenum">
              <a:rPr lang="pt-PT" smtClean="0">
                <a:solidFill>
                  <a:srgbClr val="000000"/>
                </a:solidFill>
              </a:rPr>
              <a:pPr eaLnBrk="1" hangingPunct="1"/>
              <a:t>21</a:t>
            </a:fld>
            <a:endParaRPr lang="pt-PT"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issue of the process of teaching not changing was further emphasized when researchers directly observed classroom teaching in action. </a:t>
            </a:r>
            <a:r>
              <a:rPr lang="en-US" b="1" dirty="0"/>
              <a:t>The other elements of “innovative teaching” in our model are pedagogical. But researchers </a:t>
            </a:r>
            <a:r>
              <a:rPr lang="en-US" b="1" u="sng" dirty="0"/>
              <a:t>rarely saw advanced pedagogies combined with technology use in classrooms</a:t>
            </a:r>
            <a:r>
              <a:rPr lang="en-US" b="1" dirty="0"/>
              <a:t>. In observing actual teaching practices in classrooms, researchers often saw ICT use, and they saw some examples of advanced pedagogies. But they almost always found them practiced separately</a:t>
            </a:r>
            <a:r>
              <a:rPr lang="en-US" dirty="0"/>
              <a:t>. The researchers rarely found them integrated together in a coherent lesson that could provide a qualitatively different learning experience. And in fact, there were indications that teachers and school leaders </a:t>
            </a:r>
            <a:r>
              <a:rPr lang="en-US" b="1" dirty="0"/>
              <a:t>miss the pedagogical elements when they talk about innovation</a:t>
            </a:r>
            <a:r>
              <a:rPr lang="en-US" dirty="0"/>
              <a:t>. Researchers said: </a:t>
            </a:r>
            <a:r>
              <a:rPr lang="en-GB" dirty="0"/>
              <a:t>“Teachers and school leaders tended to ‘co-opt’ innovation, 21</a:t>
            </a:r>
            <a:r>
              <a:rPr lang="en-GB" baseline="30000" dirty="0"/>
              <a:t>st</a:t>
            </a:r>
            <a:r>
              <a:rPr lang="en-GB" dirty="0"/>
              <a:t> century skills and technology in their school improvement endeavours.” – England Report – This conceptualization </a:t>
            </a:r>
            <a:r>
              <a:rPr lang="en-GB" b="1" dirty="0"/>
              <a:t>misses the heart of innovating teaching, which is the</a:t>
            </a:r>
            <a:r>
              <a:rPr lang="en-GB" dirty="0"/>
              <a:t> </a:t>
            </a:r>
            <a:r>
              <a:rPr lang="en-GB" b="1" dirty="0"/>
              <a:t>integration of pedagogical elements with technology</a:t>
            </a:r>
            <a:r>
              <a:rPr lang="en-GB" dirty="0"/>
              <a:t>.</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C3D21204-DB76-4B97-9315-DB9414ED665F}" type="slidenum">
              <a:rPr lang="pt-PT" smtClean="0">
                <a:solidFill>
                  <a:srgbClr val="000000"/>
                </a:solidFill>
              </a:rPr>
              <a:pPr eaLnBrk="1" hangingPunct="1"/>
              <a:t>22</a:t>
            </a:fld>
            <a:endParaRPr lang="pt-PT"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quantity and type of Professional Development matters a lot to the adoption of innovative teaching practices. </a:t>
            </a:r>
            <a:r>
              <a:rPr lang="en-US" b="1" dirty="0"/>
              <a:t>This chart shows the difference (from the mean) in innovative teaching practices among teachers who participated in different types of PD.  </a:t>
            </a:r>
            <a:r>
              <a:rPr lang="en-US" dirty="0"/>
              <a:t>ITL found that teachers who report the most innovative teaching practice engage in particular types of professional development. They </a:t>
            </a:r>
            <a:r>
              <a:rPr lang="en-US" b="1" dirty="0"/>
              <a:t>research and practice new teaching methods. This is a kind of modeling of active learning.</a:t>
            </a:r>
          </a:p>
          <a:p>
            <a:endParaRPr lang="en-US" b="1" dirty="0"/>
          </a:p>
          <a:p>
            <a:r>
              <a:rPr lang="en-US" b="0" dirty="0" smtClean="0">
                <a:ea typeface="MS PGothic" pitchFamily="34" charset="-128"/>
              </a:rPr>
              <a:t>Note</a:t>
            </a:r>
            <a:r>
              <a:rPr lang="en-US" b="1" dirty="0" smtClean="0">
                <a:ea typeface="MS PGothic" pitchFamily="34" charset="-128"/>
              </a:rPr>
              <a:t>:</a:t>
            </a:r>
            <a:r>
              <a:rPr lang="en-US" dirty="0" smtClean="0">
                <a:ea typeface="MS PGothic" pitchFamily="34" charset="-128"/>
              </a:rPr>
              <a:t> These findings control for the number of hours of PD.  That is, we expect more active PD to also take more time (and we know that raw PD hours predict innovative teaching), so controlling for total hours removes the component of time from this </a:t>
            </a:r>
            <a:r>
              <a:rPr lang="en-US" dirty="0" err="1" smtClean="0">
                <a:ea typeface="MS PGothic" pitchFamily="34" charset="-128"/>
              </a:rPr>
              <a:t>effect.This</a:t>
            </a:r>
            <a:r>
              <a:rPr lang="en-US" dirty="0" smtClean="0">
                <a:ea typeface="MS PGothic" pitchFamily="34" charset="-128"/>
              </a:rPr>
              <a:t> chart shows the average difference in the innovative teaching practices index for teachers who participated in a particular type of professional development, compared to teachers who did not. </a:t>
            </a:r>
          </a:p>
          <a:p>
            <a:pPr>
              <a:spcBef>
                <a:spcPct val="0"/>
              </a:spcBef>
            </a:pPr>
            <a:endParaRPr lang="en-US" dirty="0" smtClean="0">
              <a:ea typeface="MS PGothic" pitchFamily="34" charset="-128"/>
            </a:endParaRPr>
          </a:p>
          <a:p>
            <a:pPr>
              <a:spcBef>
                <a:spcPct val="0"/>
              </a:spcBef>
            </a:pPr>
            <a:r>
              <a:rPr lang="en-US" dirty="0" smtClean="0">
                <a:ea typeface="MS PGothic" pitchFamily="34" charset="-128"/>
              </a:rPr>
              <a:t>In general, the data suggest that more active professional development activities are more strongly related to innovative teaching practices than less active professional development activities. This finding is consistent with other research (e.g., Garrett, 2001).</a:t>
            </a:r>
          </a:p>
          <a:p>
            <a:pPr>
              <a:spcBef>
                <a:spcPct val="0"/>
              </a:spcBef>
            </a:pPr>
            <a:endParaRPr lang="en-US" dirty="0" smtClean="0">
              <a:ea typeface="MS PGothic" pitchFamily="34" charset="-128"/>
            </a:endParaRPr>
          </a:p>
          <a:p>
            <a:r>
              <a:rPr lang="en-US" dirty="0" smtClean="0"/>
              <a:t>a. Listened to a lecture</a:t>
            </a:r>
          </a:p>
          <a:p>
            <a:r>
              <a:rPr lang="en-US" dirty="0" smtClean="0"/>
              <a:t>b. Observed a demonstration of a lesson </a:t>
            </a:r>
          </a:p>
          <a:p>
            <a:r>
              <a:rPr lang="en-US" dirty="0" smtClean="0"/>
              <a:t>c. Observed a demonstration of ICT use </a:t>
            </a:r>
          </a:p>
          <a:p>
            <a:r>
              <a:rPr lang="en-US" dirty="0" smtClean="0"/>
              <a:t>d. Planned a lesson or a unit</a:t>
            </a:r>
          </a:p>
          <a:p>
            <a:r>
              <a:rPr lang="en-US" dirty="0" smtClean="0"/>
              <a:t>e. Practiced a new teaching method </a:t>
            </a:r>
          </a:p>
          <a:p>
            <a:r>
              <a:rPr lang="en-US" dirty="0" smtClean="0"/>
              <a:t>f. Planned or practiced using ICT in teaching (for example, planning a lesson, developing student activities and assignments)</a:t>
            </a:r>
          </a:p>
          <a:p>
            <a:r>
              <a:rPr lang="en-US" dirty="0" smtClean="0"/>
              <a:t>g. Received or delivered one-on-one coaching or mentoring</a:t>
            </a:r>
          </a:p>
          <a:p>
            <a:r>
              <a:rPr lang="en-US" dirty="0" smtClean="0"/>
              <a:t>h. Conducted individual or collaborative research on a particular topic</a:t>
            </a:r>
          </a:p>
          <a:p>
            <a:r>
              <a:rPr lang="en-US" dirty="0" smtClean="0"/>
              <a:t>i. Developed or reviewed curriculum materials</a:t>
            </a:r>
          </a:p>
          <a:p>
            <a:r>
              <a:rPr lang="en-US" dirty="0" smtClean="0"/>
              <a:t>j. Reviewed and discussed student work</a:t>
            </a:r>
          </a:p>
          <a:p>
            <a:pPr>
              <a:spcBef>
                <a:spcPct val="0"/>
              </a:spcBef>
            </a:pPr>
            <a:endParaRPr lang="en-US" dirty="0" smtClean="0">
              <a:ea typeface="MS PGothic" pitchFamily="34" charset="-128"/>
            </a:endParaRPr>
          </a:p>
          <a:p>
            <a:pPr>
              <a:spcBef>
                <a:spcPct val="0"/>
              </a:spcBef>
            </a:pPr>
            <a:endParaRPr lang="en-US" dirty="0" smtClean="0">
              <a:ea typeface="MS PGothic"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515FDA50-3C6F-48C5-A37C-946C891C8E96}" type="slidenum">
              <a:rPr lang="en-US" smtClean="0">
                <a:solidFill>
                  <a:srgbClr val="000000"/>
                </a:solidFill>
                <a:latin typeface="Calibri" pitchFamily="34" charset="0"/>
                <a:ea typeface="MS PGothic" pitchFamily="34" charset="-128"/>
              </a:rPr>
              <a:pPr eaLnBrk="1" hangingPunct="1"/>
              <a:t>23</a:t>
            </a:fld>
            <a:endParaRPr lang="en-US" smtClean="0">
              <a:solidFill>
                <a:srgbClr val="000000"/>
              </a:solidFill>
              <a:latin typeface="Calibri"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At Microsoft we are inspired by the passion that people around the world have using their hard work and creativity to build strong communities that offer great opportunities and the hope of even better lives for their children.  If you think about this boy, his parents send him to school hoping for better opportunities than they had, for him to be able to be whatever he dreams he wants to be.  We know</a:t>
            </a:r>
          </a:p>
          <a:p>
            <a:r>
              <a:rPr lang="en-US" dirty="0"/>
              <a:t> </a:t>
            </a:r>
          </a:p>
          <a:p>
            <a:r>
              <a:rPr lang="en-US" dirty="0"/>
              <a:t>Fundamentally, nations want strong communities that are built on economic opportunity. </a:t>
            </a:r>
          </a:p>
          <a:p>
            <a:r>
              <a:rPr lang="en-US" dirty="0"/>
              <a:t> </a:t>
            </a:r>
          </a:p>
          <a:p>
            <a:r>
              <a:rPr lang="en-US" dirty="0"/>
              <a:t>In our connected, information-driven world, this kind of economic vitality is fueled by innovation. </a:t>
            </a:r>
          </a:p>
          <a:p>
            <a:r>
              <a:rPr lang="en-US" dirty="0"/>
              <a:t> </a:t>
            </a:r>
          </a:p>
          <a:p>
            <a:r>
              <a:rPr lang="en-US" dirty="0"/>
              <a:t>We Know the next generation of innovation requires an education that is different from today.  An education that excites and inspires the next generation to build the solutions of tomorrow.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04B811-3940-478B-B5BE-6DE657A150D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456897">
              <a:spcBef>
                <a:spcPct val="0"/>
              </a:spcBef>
            </a:pPr>
            <a:r>
              <a:rPr lang="en-US" b="1" smtClean="0"/>
              <a:t>And finally, just as we found that innovative teaching practices tended to be fragmented, the conditions and systems in which teaching and learning take place tend to send very mixed signals to teachers and schools.  Teachers felt they did not have coherent professional development for innovative teaching; in many schools teachers described school cultures that did not nurture innovative teaching through having a consistent and shared visions of innovation, through teacher appraisals that recognized new teaching approaches, nor through simple encouragement for new teaching methods; and finally, almost all participants in the study reported current student assessments as a barrier to the adoption of innovative teaching and learning. Teachers and school leaders from all six countries in the study that practice extensive national student testing reported strong tensions between goals for innovation and accountability based on student scores on traditional tests.</a:t>
            </a:r>
            <a:r>
              <a:rPr lang="en-US" smtClean="0"/>
              <a:t> Finland is the exception to this practice, with limited national testing for students.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E379EFB1-99E9-49F8-B2B3-BAEC7BE3A065}" type="slidenum">
              <a:rPr lang="pt-PT" smtClean="0">
                <a:solidFill>
                  <a:srgbClr val="000000"/>
                </a:solidFill>
              </a:rPr>
              <a:pPr eaLnBrk="1" hangingPunct="1"/>
              <a:t>24</a:t>
            </a:fld>
            <a:endParaRPr lang="pt-PT"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lide Number Placeholder 3"/>
          <p:cNvSpPr>
            <a:spLocks noGrp="1"/>
          </p:cNvSpPr>
          <p:nvPr>
            <p:ph type="sldNum" sz="quarter" idx="5"/>
          </p:nvPr>
        </p:nvSpPr>
        <p:spPr bwMode="auto">
          <a:xfrm>
            <a:off x="3978132" y="8769301"/>
            <a:ext cx="3043343" cy="4654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9996" eaLnBrk="0" hangingPunct="0">
              <a:defRPr>
                <a:solidFill>
                  <a:schemeClr val="tx1"/>
                </a:solidFill>
                <a:latin typeface="Arial" pitchFamily="34" charset="0"/>
              </a:defRPr>
            </a:lvl1pPr>
            <a:lvl2pPr marL="758255" indent="-291636" defTabSz="929996" eaLnBrk="0" hangingPunct="0">
              <a:defRPr>
                <a:solidFill>
                  <a:schemeClr val="tx1"/>
                </a:solidFill>
                <a:latin typeface="Arial" pitchFamily="34" charset="0"/>
              </a:defRPr>
            </a:lvl2pPr>
            <a:lvl3pPr marL="1166546" indent="-233309" defTabSz="929996" eaLnBrk="0" hangingPunct="0">
              <a:defRPr>
                <a:solidFill>
                  <a:schemeClr val="tx1"/>
                </a:solidFill>
                <a:latin typeface="Arial" pitchFamily="34" charset="0"/>
              </a:defRPr>
            </a:lvl3pPr>
            <a:lvl4pPr marL="1633164" indent="-233309" defTabSz="929996" eaLnBrk="0" hangingPunct="0">
              <a:defRPr>
                <a:solidFill>
                  <a:schemeClr val="tx1"/>
                </a:solidFill>
                <a:latin typeface="Arial" pitchFamily="34" charset="0"/>
              </a:defRPr>
            </a:lvl4pPr>
            <a:lvl5pPr marL="2099782" indent="-233309" defTabSz="929996" eaLnBrk="0" hangingPunct="0">
              <a:defRPr>
                <a:solidFill>
                  <a:schemeClr val="tx1"/>
                </a:solidFill>
                <a:latin typeface="Arial" pitchFamily="34" charset="0"/>
              </a:defRPr>
            </a:lvl5pPr>
            <a:lvl6pPr marL="2566401" indent="-233309" defTabSz="929996" eaLnBrk="0" fontAlgn="base" hangingPunct="0">
              <a:spcBef>
                <a:spcPct val="0"/>
              </a:spcBef>
              <a:spcAft>
                <a:spcPct val="0"/>
              </a:spcAft>
              <a:defRPr>
                <a:solidFill>
                  <a:schemeClr val="tx1"/>
                </a:solidFill>
                <a:latin typeface="Arial" pitchFamily="34" charset="0"/>
              </a:defRPr>
            </a:lvl6pPr>
            <a:lvl7pPr marL="3033019" indent="-233309" defTabSz="929996" eaLnBrk="0" fontAlgn="base" hangingPunct="0">
              <a:spcBef>
                <a:spcPct val="0"/>
              </a:spcBef>
              <a:spcAft>
                <a:spcPct val="0"/>
              </a:spcAft>
              <a:defRPr>
                <a:solidFill>
                  <a:schemeClr val="tx1"/>
                </a:solidFill>
                <a:latin typeface="Arial" pitchFamily="34" charset="0"/>
              </a:defRPr>
            </a:lvl7pPr>
            <a:lvl8pPr marL="3499637" indent="-233309" defTabSz="929996" eaLnBrk="0" fontAlgn="base" hangingPunct="0">
              <a:spcBef>
                <a:spcPct val="0"/>
              </a:spcBef>
              <a:spcAft>
                <a:spcPct val="0"/>
              </a:spcAft>
              <a:defRPr>
                <a:solidFill>
                  <a:schemeClr val="tx1"/>
                </a:solidFill>
                <a:latin typeface="Arial" pitchFamily="34" charset="0"/>
              </a:defRPr>
            </a:lvl8pPr>
            <a:lvl9pPr marL="3966256" indent="-233309" defTabSz="929996" eaLnBrk="0" fontAlgn="base" hangingPunct="0">
              <a:spcBef>
                <a:spcPct val="0"/>
              </a:spcBef>
              <a:spcAft>
                <a:spcPct val="0"/>
              </a:spcAft>
              <a:defRPr>
                <a:solidFill>
                  <a:schemeClr val="tx1"/>
                </a:solidFill>
                <a:latin typeface="Arial" pitchFamily="34" charset="0"/>
              </a:defRPr>
            </a:lvl9pPr>
          </a:lstStyle>
          <a:p>
            <a:pPr eaLnBrk="1" hangingPunct="1"/>
            <a:fld id="{A74D79CA-50DC-48C1-881E-50859134C758}" type="slidenum">
              <a:rPr lang="en-US" smtClean="0">
                <a:solidFill>
                  <a:prstClr val="black"/>
                </a:solidFill>
              </a:rPr>
              <a:pPr eaLnBrk="1" hangingPunct="1"/>
              <a:t>25</a:t>
            </a:fld>
            <a:endParaRPr lang="en-US" smtClean="0">
              <a:solidFill>
                <a:prstClr val="black"/>
              </a:solidFill>
            </a:endParaRPr>
          </a:p>
        </p:txBody>
      </p:sp>
      <p:sp>
        <p:nvSpPr>
          <p:cNvPr id="74756" name="Notes Placeholder 2"/>
          <p:cNvSpPr>
            <a:spLocks noGrp="1"/>
          </p:cNvSpPr>
          <p:nvPr>
            <p:ph type="body" idx="1"/>
          </p:nvPr>
        </p:nvSpPr>
        <p:spPr bwMode="auto">
          <a:xfrm>
            <a:off x="310513" y="4273136"/>
            <a:ext cx="6476859" cy="4576974"/>
          </a:xfrm>
          <a:extLst/>
        </p:spPr>
        <p:txBody>
          <a:bodyPr wrap="square" numCol="1" anchor="t" anchorCtr="0" compatLnSpc="1">
            <a:prstTxWarp prst="textNoShape">
              <a:avLst/>
            </a:prstTxWarp>
          </a:bodyPr>
          <a:lstStyle/>
          <a:p>
            <a:pPr>
              <a:defRPr/>
            </a:pPr>
            <a:r>
              <a:rPr lang="en-US" sz="900" dirty="0">
                <a:latin typeface="Segoe" pitchFamily="34" charset="0"/>
              </a:rPr>
              <a:t>So, to put this all together in one big picture of how conditions at each layer of the education ecosystem can most effectively support adaptation to 21</a:t>
            </a:r>
            <a:r>
              <a:rPr lang="en-US" sz="900" baseline="30000" dirty="0">
                <a:latin typeface="Segoe" pitchFamily="34" charset="0"/>
              </a:rPr>
              <a:t>st</a:t>
            </a:r>
            <a:r>
              <a:rPr lang="en-US" sz="900" dirty="0">
                <a:latin typeface="Segoe" pitchFamily="34" charset="0"/>
              </a:rPr>
              <a:t> century pedagogies and skills, the ITL Research findings suggest :</a:t>
            </a:r>
          </a:p>
          <a:p>
            <a:pPr marL="233309" indent="-233309">
              <a:buFontTx/>
              <a:buAutoNum type="arabicParenR"/>
              <a:defRPr/>
            </a:pPr>
            <a:r>
              <a:rPr lang="en-US" sz="900" dirty="0">
                <a:latin typeface="Segoe" pitchFamily="34" charset="0"/>
              </a:rPr>
              <a:t>First, continue efforts to provide ubiquitous access to ICT for students, to ensure that all students have equal opportunities inside and outside school to develop the skills they will need for life and work</a:t>
            </a:r>
          </a:p>
          <a:p>
            <a:pPr marL="233309" indent="-233309">
              <a:buFontTx/>
              <a:buAutoNum type="arabicParenR"/>
              <a:defRPr/>
            </a:pPr>
            <a:r>
              <a:rPr lang="en-US" sz="900" dirty="0">
                <a:latin typeface="Segoe" pitchFamily="34" charset="0"/>
              </a:rPr>
              <a:t>Second, teachers need a particular kind of professional development, PD that leverages the most innovative teachers to develop peer collaboration focused on teachers themselves designing, practicing and researching more innovative teaching approaches that students’ future skills</a:t>
            </a:r>
          </a:p>
          <a:p>
            <a:pPr marL="233309" indent="-233309">
              <a:buFontTx/>
              <a:buAutoNum type="arabicParenR"/>
              <a:defRPr/>
            </a:pPr>
            <a:r>
              <a:rPr lang="en-US" sz="900" dirty="0">
                <a:latin typeface="Segoe" pitchFamily="34" charset="0"/>
              </a:rPr>
              <a:t>Third, we need to cultivate school leadership and cultures that provide more holistic and shared visions of the integration of advanced pedagogies with technology. </a:t>
            </a:r>
          </a:p>
          <a:p>
            <a:pPr marL="233309" indent="-233309">
              <a:buFontTx/>
              <a:buAutoNum type="arabicParenR"/>
              <a:defRPr/>
            </a:pPr>
            <a:r>
              <a:rPr lang="en-US" sz="900" dirty="0">
                <a:latin typeface="Segoe" pitchFamily="34" charset="0"/>
              </a:rPr>
              <a:t>And finally, educations system leaders need to provide the assessment and performance appraisal conditions in which more innovative teaching and learning can flourish. </a:t>
            </a:r>
          </a:p>
          <a:p>
            <a:pPr marL="233309" indent="-233309">
              <a:buFontTx/>
              <a:buAutoNum type="arabicParenR"/>
              <a:defRPr/>
            </a:pPr>
            <a:endParaRPr lang="en-US" sz="900" dirty="0">
              <a:latin typeface="Segoe" pitchFamily="34" charset="0"/>
            </a:endParaRPr>
          </a:p>
        </p:txBody>
      </p:sp>
      <p:sp>
        <p:nvSpPr>
          <p:cNvPr id="76805" name="Rectangle 3"/>
          <p:cNvSpPr>
            <a:spLocks noChangeArrowheads="1"/>
          </p:cNvSpPr>
          <p:nvPr/>
        </p:nvSpPr>
        <p:spPr bwMode="auto">
          <a:xfrm>
            <a:off x="7169415" y="2902630"/>
            <a:ext cx="3511550" cy="3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p>
            <a:pPr defTabSz="466618"/>
            <a:r>
              <a:rPr lang="en-US">
                <a:solidFill>
                  <a:prstClr val="black"/>
                </a:solidFill>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463331" y="4421823"/>
            <a:ext cx="6096441" cy="4728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b="1" dirty="0">
                <a:solidFill>
                  <a:srgbClr val="000000"/>
                </a:solidFill>
                <a:latin typeface="Segoe UI" pitchFamily="34" charset="0"/>
                <a:cs typeface="Segoe UI" pitchFamily="34" charset="0"/>
              </a:rPr>
              <a:t>Partners in Learning School Research (PILSR) </a:t>
            </a:r>
            <a:r>
              <a:rPr lang="en-US" sz="1000" dirty="0">
                <a:solidFill>
                  <a:srgbClr val="000000"/>
                </a:solidFill>
                <a:latin typeface="Segoe UI" pitchFamily="34" charset="0"/>
                <a:cs typeface="Segoe UI" pitchFamily="34" charset="0"/>
              </a:rPr>
              <a:t>provides individual schools with a complimentary tool to </a:t>
            </a:r>
            <a:r>
              <a:rPr lang="en-US" sz="1000" i="1" dirty="0">
                <a:solidFill>
                  <a:srgbClr val="000000"/>
                </a:solidFill>
                <a:latin typeface="Segoe UI" pitchFamily="34" charset="0"/>
                <a:cs typeface="Segoe UI" pitchFamily="34" charset="0"/>
              </a:rPr>
              <a:t>measure their own innovative teaching practices</a:t>
            </a:r>
            <a:r>
              <a:rPr lang="en-US" sz="1000" dirty="0">
                <a:solidFill>
                  <a:srgbClr val="000000"/>
                </a:solidFill>
                <a:latin typeface="Segoe UI" pitchFamily="34" charset="0"/>
                <a:cs typeface="Segoe UI" pitchFamily="34" charset="0"/>
              </a:rPr>
              <a:t> that develop the skills students need for life and work today.  PILSR supports schools in their efforts to change teaching and learning </a:t>
            </a:r>
            <a:r>
              <a:rPr lang="en-US" sz="1000" i="1" dirty="0">
                <a:solidFill>
                  <a:srgbClr val="000000"/>
                </a:solidFill>
                <a:latin typeface="Segoe UI" pitchFamily="34" charset="0"/>
                <a:cs typeface="Segoe UI" pitchFamily="34" charset="0"/>
              </a:rPr>
              <a:t>in practice</a:t>
            </a:r>
            <a:r>
              <a:rPr lang="en-US" sz="1000" dirty="0">
                <a:solidFill>
                  <a:srgbClr val="000000"/>
                </a:solidFill>
                <a:latin typeface="Segoe UI" pitchFamily="34" charset="0"/>
                <a:cs typeface="Segoe UI" pitchFamily="34" charset="0"/>
              </a:rPr>
              <a:t>, provides tangible measures of innovation, and helps establish a common vision for innovative teaching and learning.</a:t>
            </a:r>
          </a:p>
          <a:p>
            <a:pPr eaLnBrk="1" hangingPunct="1">
              <a:spcBef>
                <a:spcPct val="0"/>
              </a:spcBef>
            </a:pPr>
            <a:endParaRPr lang="en-US" sz="1000" b="1" dirty="0">
              <a:solidFill>
                <a:srgbClr val="000000"/>
              </a:solidFill>
              <a:latin typeface="Segoe UI" pitchFamily="34" charset="0"/>
              <a:cs typeface="Segoe UI" pitchFamily="34" charset="0"/>
            </a:endParaRPr>
          </a:p>
          <a:p>
            <a:pPr eaLnBrk="1" hangingPunct="1">
              <a:spcBef>
                <a:spcPct val="0"/>
              </a:spcBef>
            </a:pPr>
            <a:r>
              <a:rPr lang="en-US" sz="1000" b="1" dirty="0">
                <a:solidFill>
                  <a:srgbClr val="000000"/>
                </a:solidFill>
                <a:latin typeface="Segoe UI" pitchFamily="34" charset="0"/>
                <a:cs typeface="Segoe UI" pitchFamily="34" charset="0"/>
              </a:rPr>
              <a:t>Note:  items in the wheel are key benefits as well as differentiators for the PILSR program.</a:t>
            </a:r>
            <a:endParaRPr lang="en-US" sz="1000" dirty="0">
              <a:solidFill>
                <a:srgbClr val="000000"/>
              </a:solidFill>
              <a:latin typeface="Segoe UI" pitchFamily="34" charset="0"/>
              <a:cs typeface="Segoe UI" pitchFamily="34" charset="0"/>
            </a:endParaRPr>
          </a:p>
          <a:p>
            <a:pPr eaLnBrk="1" hangingPunct="1">
              <a:spcBef>
                <a:spcPct val="0"/>
              </a:spcBef>
            </a:pPr>
            <a:endParaRPr lang="en-US" sz="1000" dirty="0">
              <a:solidFill>
                <a:srgbClr val="000000"/>
              </a:solidFill>
              <a:latin typeface="Segoe UI" pitchFamily="34" charset="0"/>
              <a:cs typeface="Segoe UI" pitchFamily="34" charset="0"/>
            </a:endParaRPr>
          </a:p>
          <a:p>
            <a:pPr eaLnBrk="1" hangingPunct="1">
              <a:spcBef>
                <a:spcPct val="0"/>
              </a:spcBef>
            </a:pPr>
            <a:r>
              <a:rPr lang="en-US" sz="1000" dirty="0">
                <a:solidFill>
                  <a:srgbClr val="000000"/>
                </a:solidFill>
                <a:latin typeface="Segoe UI" pitchFamily="34" charset="0"/>
                <a:cs typeface="Segoe UI" pitchFamily="34" charset="0"/>
              </a:rPr>
              <a:t>The PILSR tool is available online and at no cost to any primary or secondary school around the world.  Surveys and reports help educators and school leaders understand, measure, and drive innovative teaching practices -- </a:t>
            </a:r>
            <a:r>
              <a:rPr lang="en-US" sz="1000" i="1" dirty="0">
                <a:solidFill>
                  <a:srgbClr val="000000"/>
                </a:solidFill>
                <a:latin typeface="Segoe UI" pitchFamily="34" charset="0"/>
                <a:cs typeface="Segoe UI" pitchFamily="34" charset="0"/>
              </a:rPr>
              <a:t>in their own environment</a:t>
            </a:r>
            <a:r>
              <a:rPr lang="en-US" sz="1000" dirty="0">
                <a:solidFill>
                  <a:srgbClr val="000000"/>
                </a:solidFill>
                <a:latin typeface="Segoe UI" pitchFamily="34" charset="0"/>
                <a:cs typeface="Segoe UI" pitchFamily="34" charset="0"/>
              </a:rPr>
              <a:t>.  </a:t>
            </a:r>
          </a:p>
          <a:p>
            <a:pPr eaLnBrk="1" hangingPunct="1">
              <a:spcBef>
                <a:spcPct val="0"/>
              </a:spcBef>
            </a:pPr>
            <a:endParaRPr lang="en-US" sz="1000" b="1" dirty="0">
              <a:solidFill>
                <a:srgbClr val="000000"/>
              </a:solidFill>
              <a:latin typeface="Segoe UI" pitchFamily="34" charset="0"/>
              <a:cs typeface="Segoe UI" pitchFamily="34" charset="0"/>
            </a:endParaRPr>
          </a:p>
          <a:p>
            <a:pPr eaLnBrk="1" hangingPunct="1">
              <a:spcBef>
                <a:spcPct val="0"/>
              </a:spcBef>
            </a:pPr>
            <a:r>
              <a:rPr lang="en-US" sz="1000" b="1" dirty="0">
                <a:solidFill>
                  <a:srgbClr val="000000"/>
                </a:solidFill>
                <a:latin typeface="Segoe UI" pitchFamily="34" charset="0"/>
                <a:cs typeface="Segoe UI" pitchFamily="34" charset="0"/>
              </a:rPr>
              <a:t>The online tool includes:</a:t>
            </a:r>
            <a:endParaRPr lang="en-US" sz="1000" dirty="0">
              <a:solidFill>
                <a:srgbClr val="000000"/>
              </a:solidFill>
              <a:latin typeface="Segoe UI" pitchFamily="34" charset="0"/>
              <a:cs typeface="Segoe UI" pitchFamily="34" charset="0"/>
            </a:endParaRPr>
          </a:p>
          <a:p>
            <a:pPr lvl="1" eaLnBrk="1" hangingPunct="1">
              <a:spcBef>
                <a:spcPct val="0"/>
              </a:spcBef>
            </a:pPr>
            <a:r>
              <a:rPr lang="en-US" sz="1000" dirty="0">
                <a:solidFill>
                  <a:srgbClr val="000000"/>
                </a:solidFill>
                <a:latin typeface="Segoe UI" pitchFamily="34" charset="0"/>
                <a:cs typeface="Segoe UI" pitchFamily="34" charset="0"/>
              </a:rPr>
              <a:t>•</a:t>
            </a:r>
            <a:r>
              <a:rPr lang="en-US" sz="1000" b="1" dirty="0">
                <a:solidFill>
                  <a:srgbClr val="000000"/>
                </a:solidFill>
                <a:latin typeface="Segoe UI" pitchFamily="34" charset="0"/>
                <a:cs typeface="Segoe UI" pitchFamily="34" charset="0"/>
              </a:rPr>
              <a:t>Online surveys</a:t>
            </a:r>
            <a:r>
              <a:rPr lang="en-US" sz="1000" dirty="0">
                <a:solidFill>
                  <a:srgbClr val="000000"/>
                </a:solidFill>
                <a:latin typeface="Segoe UI" pitchFamily="34" charset="0"/>
                <a:cs typeface="Segoe UI" pitchFamily="34" charset="0"/>
              </a:rPr>
              <a:t> unique for each school</a:t>
            </a:r>
          </a:p>
          <a:p>
            <a:pPr lvl="2" eaLnBrk="1" hangingPunct="1">
              <a:spcBef>
                <a:spcPct val="0"/>
              </a:spcBef>
            </a:pPr>
            <a:r>
              <a:rPr lang="en-US" sz="1000" dirty="0">
                <a:solidFill>
                  <a:srgbClr val="000000"/>
                </a:solidFill>
                <a:latin typeface="Segoe UI" pitchFamily="34" charset="0"/>
                <a:cs typeface="Segoe UI" pitchFamily="34" charset="0"/>
              </a:rPr>
              <a:t>•Leadership team and teacher surveys</a:t>
            </a:r>
          </a:p>
          <a:p>
            <a:pPr lvl="2" eaLnBrk="1" hangingPunct="1">
              <a:spcBef>
                <a:spcPct val="0"/>
              </a:spcBef>
            </a:pPr>
            <a:r>
              <a:rPr lang="en-US" sz="1000" dirty="0">
                <a:solidFill>
                  <a:srgbClr val="000000"/>
                </a:solidFill>
                <a:latin typeface="Segoe UI" pitchFamily="34" charset="0"/>
                <a:cs typeface="Segoe UI" pitchFamily="34" charset="0"/>
              </a:rPr>
              <a:t>•Easy, automated, and requires minimal time commitment</a:t>
            </a:r>
          </a:p>
          <a:p>
            <a:pPr lvl="2" eaLnBrk="1" hangingPunct="1">
              <a:spcBef>
                <a:spcPct val="0"/>
              </a:spcBef>
            </a:pPr>
            <a:r>
              <a:rPr lang="en-US" sz="1000" dirty="0">
                <a:solidFill>
                  <a:srgbClr val="000000"/>
                </a:solidFill>
                <a:latin typeface="Segoe UI" pitchFamily="34" charset="0"/>
                <a:cs typeface="Segoe UI" pitchFamily="34" charset="0"/>
              </a:rPr>
              <a:t>•Confidential and anonymous responses</a:t>
            </a:r>
          </a:p>
          <a:p>
            <a:pPr lvl="1" eaLnBrk="1" hangingPunct="1">
              <a:spcBef>
                <a:spcPct val="0"/>
              </a:spcBef>
            </a:pPr>
            <a:r>
              <a:rPr lang="en-US" sz="1000" dirty="0">
                <a:solidFill>
                  <a:srgbClr val="000000"/>
                </a:solidFill>
                <a:latin typeface="Segoe UI" pitchFamily="34" charset="0"/>
                <a:cs typeface="Segoe UI" pitchFamily="34" charset="0"/>
              </a:rPr>
              <a:t>•</a:t>
            </a:r>
            <a:r>
              <a:rPr lang="en-US" sz="1000" b="1" dirty="0">
                <a:solidFill>
                  <a:srgbClr val="000000"/>
                </a:solidFill>
                <a:latin typeface="Segoe UI" pitchFamily="34" charset="0"/>
                <a:cs typeface="Segoe UI" pitchFamily="34" charset="0"/>
              </a:rPr>
              <a:t>Reports </a:t>
            </a:r>
            <a:r>
              <a:rPr lang="en-US" sz="1000" dirty="0">
                <a:solidFill>
                  <a:srgbClr val="000000"/>
                </a:solidFill>
                <a:latin typeface="Segoe UI" pitchFamily="34" charset="0"/>
                <a:cs typeface="Segoe UI" pitchFamily="34" charset="0"/>
              </a:rPr>
              <a:t>that include </a:t>
            </a:r>
          </a:p>
          <a:p>
            <a:pPr lvl="2" eaLnBrk="1" hangingPunct="1">
              <a:spcBef>
                <a:spcPct val="0"/>
              </a:spcBef>
            </a:pPr>
            <a:r>
              <a:rPr lang="en-US" sz="1000" dirty="0">
                <a:solidFill>
                  <a:srgbClr val="000000"/>
                </a:solidFill>
                <a:latin typeface="Segoe UI" pitchFamily="34" charset="0"/>
                <a:cs typeface="Segoe UI" pitchFamily="34" charset="0"/>
              </a:rPr>
              <a:t>•School-specific measures of innovative teaching </a:t>
            </a:r>
          </a:p>
          <a:p>
            <a:pPr lvl="2" eaLnBrk="1" hangingPunct="1">
              <a:spcBef>
                <a:spcPct val="0"/>
              </a:spcBef>
            </a:pPr>
            <a:r>
              <a:rPr lang="en-US" sz="1000" dirty="0">
                <a:solidFill>
                  <a:srgbClr val="000000"/>
                </a:solidFill>
                <a:latin typeface="Segoe UI" pitchFamily="34" charset="0"/>
                <a:cs typeface="Segoe UI" pitchFamily="34" charset="0"/>
              </a:rPr>
              <a:t>•Practical definitions of 21</a:t>
            </a:r>
            <a:r>
              <a:rPr lang="en-US" sz="1000" baseline="30000" dirty="0">
                <a:solidFill>
                  <a:srgbClr val="000000"/>
                </a:solidFill>
                <a:latin typeface="Segoe UI" pitchFamily="34" charset="0"/>
                <a:cs typeface="Segoe UI" pitchFamily="34" charset="0"/>
              </a:rPr>
              <a:t>st</a:t>
            </a:r>
            <a:r>
              <a:rPr lang="en-US" sz="1000" dirty="0">
                <a:solidFill>
                  <a:srgbClr val="000000"/>
                </a:solidFill>
                <a:latin typeface="Segoe UI" pitchFamily="34" charset="0"/>
                <a:cs typeface="Segoe UI" pitchFamily="34" charset="0"/>
              </a:rPr>
              <a:t> century skills</a:t>
            </a:r>
          </a:p>
          <a:p>
            <a:pPr lvl="2" eaLnBrk="1" hangingPunct="1">
              <a:spcBef>
                <a:spcPct val="0"/>
              </a:spcBef>
            </a:pPr>
            <a:r>
              <a:rPr lang="en-US" sz="1000" dirty="0">
                <a:solidFill>
                  <a:srgbClr val="000000"/>
                </a:solidFill>
                <a:latin typeface="Segoe UI" pitchFamily="34" charset="0"/>
                <a:cs typeface="Segoe UI" pitchFamily="34" charset="0"/>
              </a:rPr>
              <a:t>•Example innovative lessons</a:t>
            </a:r>
          </a:p>
          <a:p>
            <a:pPr lvl="1" eaLnBrk="1" hangingPunct="1">
              <a:spcBef>
                <a:spcPct val="0"/>
              </a:spcBef>
            </a:pPr>
            <a:r>
              <a:rPr lang="en-US" sz="1000" dirty="0">
                <a:solidFill>
                  <a:srgbClr val="000000"/>
                </a:solidFill>
                <a:latin typeface="Segoe UI" pitchFamily="34" charset="0"/>
                <a:cs typeface="Segoe UI" pitchFamily="34" charset="0"/>
              </a:rPr>
              <a:t>•</a:t>
            </a:r>
            <a:r>
              <a:rPr lang="en-US" sz="1000" b="1" dirty="0">
                <a:solidFill>
                  <a:srgbClr val="000000"/>
                </a:solidFill>
                <a:latin typeface="Segoe UI" pitchFamily="34" charset="0"/>
                <a:cs typeface="Segoe UI" pitchFamily="34" charset="0"/>
              </a:rPr>
              <a:t>Ability to</a:t>
            </a:r>
            <a:r>
              <a:rPr lang="en-US" sz="1000" dirty="0">
                <a:solidFill>
                  <a:srgbClr val="000000"/>
                </a:solidFill>
                <a:latin typeface="Segoe UI" pitchFamily="34" charset="0"/>
                <a:cs typeface="Segoe UI" pitchFamily="34" charset="0"/>
              </a:rPr>
              <a:t> </a:t>
            </a:r>
            <a:r>
              <a:rPr lang="en-US" sz="1000" b="1" dirty="0">
                <a:solidFill>
                  <a:srgbClr val="000000"/>
                </a:solidFill>
                <a:latin typeface="Segoe UI" pitchFamily="34" charset="0"/>
                <a:cs typeface="Segoe UI" pitchFamily="34" charset="0"/>
              </a:rPr>
              <a:t>compare results</a:t>
            </a:r>
            <a:r>
              <a:rPr lang="en-US" sz="1000" dirty="0">
                <a:solidFill>
                  <a:srgbClr val="000000"/>
                </a:solidFill>
                <a:latin typeface="Segoe UI" pitchFamily="34" charset="0"/>
                <a:cs typeface="Segoe UI" pitchFamily="34" charset="0"/>
              </a:rPr>
              <a:t> to local, regional, and global benchmarks </a:t>
            </a:r>
          </a:p>
          <a:p>
            <a:pPr lvl="2" eaLnBrk="1" hangingPunct="1">
              <a:spcBef>
                <a:spcPct val="0"/>
              </a:spcBef>
            </a:pPr>
            <a:r>
              <a:rPr lang="en-US" sz="1000" dirty="0">
                <a:solidFill>
                  <a:srgbClr val="000000"/>
                </a:solidFill>
                <a:latin typeface="Segoe UI" pitchFamily="34" charset="0"/>
                <a:cs typeface="Segoe UI" pitchFamily="34" charset="0"/>
              </a:rPr>
              <a:t>•Connected to ITL Research methods/global findings</a:t>
            </a:r>
          </a:p>
          <a:p>
            <a:pPr lvl="2" eaLnBrk="1" hangingPunct="1">
              <a:spcBef>
                <a:spcPct val="0"/>
              </a:spcBef>
            </a:pPr>
            <a:r>
              <a:rPr lang="en-US" sz="1000" dirty="0">
                <a:solidFill>
                  <a:srgbClr val="000000"/>
                </a:solidFill>
                <a:latin typeface="Segoe UI" pitchFamily="34" charset="0"/>
                <a:cs typeface="Segoe UI" pitchFamily="34" charset="0"/>
              </a:rPr>
              <a:t>•Individual school data is not identified (each school’s data and each teacher’s data remains anonymous)</a:t>
            </a:r>
          </a:p>
          <a:p>
            <a:pPr eaLnBrk="1" hangingPunct="1">
              <a:spcBef>
                <a:spcPct val="0"/>
              </a:spcBef>
            </a:pPr>
            <a:endParaRPr lang="en-US" sz="1000" dirty="0">
              <a:solidFill>
                <a:srgbClr val="000000"/>
              </a:solidFill>
              <a:latin typeface="Segoe UI" pitchFamily="34" charset="0"/>
              <a:cs typeface="Segoe UI" pitchFamily="34" charset="0"/>
            </a:endParaRPr>
          </a:p>
          <a:p>
            <a:pPr eaLnBrk="1" hangingPunct="1">
              <a:spcBef>
                <a:spcPct val="0"/>
              </a:spcBef>
            </a:pPr>
            <a:r>
              <a:rPr lang="en-US" sz="1000" dirty="0">
                <a:solidFill>
                  <a:srgbClr val="000000"/>
                </a:solidFill>
                <a:latin typeface="Segoe UI" pitchFamily="34" charset="0"/>
                <a:cs typeface="Segoe UI" pitchFamily="34" charset="0"/>
              </a:rPr>
              <a:t>PILSR is proving to be a pretty powerful tool.  MSFT is the only company out there offering this kind of research tool.  This kind of individual, school-level research tool is a true differentiator for MSFT on the education front and is especially attractive given the power of the results as well as the ease and no cost associated with participation.</a:t>
            </a:r>
          </a:p>
          <a:p>
            <a:pPr lvl="2" eaLnBrk="1" hangingPunct="1">
              <a:spcBef>
                <a:spcPct val="0"/>
              </a:spcBef>
            </a:pPr>
            <a:endParaRPr lang="en-US" sz="900" dirty="0">
              <a:latin typeface="Segoe" pitchFamily="34" charset="0"/>
            </a:endParaRPr>
          </a:p>
          <a:p>
            <a:pPr eaLnBrk="1" hangingPunct="1">
              <a:spcBef>
                <a:spcPct val="0"/>
              </a:spcBef>
            </a:pPr>
            <a:endParaRPr lang="en-US" dirty="0" smtClean="0"/>
          </a:p>
        </p:txBody>
      </p:sp>
      <p:sp>
        <p:nvSpPr>
          <p:cNvPr id="7885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A25D97BC-987C-463E-88C1-628731D432FD}" type="datetime1">
              <a:rPr lang="en-US" smtClean="0">
                <a:solidFill>
                  <a:srgbClr val="000000"/>
                </a:solidFill>
              </a:rPr>
              <a:pPr eaLnBrk="1" hangingPunct="1"/>
              <a:t>4/11/12</a:t>
            </a:fld>
            <a:endParaRPr lang="en-US" smtClean="0">
              <a:solidFill>
                <a:srgbClr val="000000"/>
              </a:solidFill>
            </a:endParaRPr>
          </a:p>
        </p:txBody>
      </p:sp>
      <p:sp>
        <p:nvSpPr>
          <p:cNvPr id="7885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AB933E5E-BE9F-494D-97FB-128413D63B2D}"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an example</a:t>
            </a:r>
            <a:r>
              <a:rPr lang="en-US" b="1" baseline="0" dirty="0" smtClean="0"/>
              <a:t> page from the PILSR School report – showing example data of how teachers and school leaders report using all the dimensions of innovative teaching practices in that school </a:t>
            </a:r>
            <a:endParaRPr lang="en-US" b="1" dirty="0"/>
          </a:p>
        </p:txBody>
      </p:sp>
      <p:sp>
        <p:nvSpPr>
          <p:cNvPr id="4" name="Slide Number Placeholder 3"/>
          <p:cNvSpPr>
            <a:spLocks noGrp="1"/>
          </p:cNvSpPr>
          <p:nvPr>
            <p:ph type="sldNum" sz="quarter" idx="10"/>
          </p:nvPr>
        </p:nvSpPr>
        <p:spPr/>
        <p:txBody>
          <a:bodyPr/>
          <a:lstStyle/>
          <a:p>
            <a:fld id="{CBFD614A-993F-4696-8621-C0285406613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7045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8 years Microsoft has partnered with UNESCO, Intel, Cisco and ISTE to create the UNESCO ICT CFT, a comprehensive framework to develop and deliver teacher professional development for effective integration of ICT.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1649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PILSR can measure innovative teaching,</a:t>
            </a:r>
            <a:r>
              <a:rPr lang="en-US" baseline="0" dirty="0" smtClean="0"/>
              <a:t> but schools and teachers need integrated, connected professional develop to build innovative teaching capacity. So Microsoft is sponsoring the development of a new professional develop program based on ITL Research’s Rubrics for 21C skills. This new program is called ITL LEAP21. </a:t>
            </a:r>
            <a:endParaRPr lang="en-US" dirty="0"/>
          </a:p>
        </p:txBody>
      </p:sp>
      <p:sp>
        <p:nvSpPr>
          <p:cNvPr id="4" name="Slide Number Placeholder 3"/>
          <p:cNvSpPr>
            <a:spLocks noGrp="1"/>
          </p:cNvSpPr>
          <p:nvPr>
            <p:ph type="sldNum" sz="quarter" idx="10"/>
          </p:nvPr>
        </p:nvSpPr>
        <p:spPr/>
        <p:txBody>
          <a:bodyPr/>
          <a:lstStyle/>
          <a:p>
            <a:fld id="{13196482-FFB3-8F4C-BA12-B1304378D05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1470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dirty="0" smtClean="0"/>
              <a:t>In one school in Russia</a:t>
            </a:r>
            <a:r>
              <a:rPr lang="en-US" baseline="0" dirty="0" smtClean="0"/>
              <a:t> where this training was carried out, learning activities scores on 21C skill dimensions improved dramatically in one year. We are currently developing and testing this program in all of the 7 ITL countries, including Australia. When they see how changes in their teaching can impact their student’s skills for the future, teachers can and </a:t>
            </a:r>
            <a:r>
              <a:rPr lang="en-US" baseline="0" smtClean="0"/>
              <a:t>do change.</a:t>
            </a:r>
            <a:endParaRPr lang="en-US" dirty="0" smtClean="0"/>
          </a:p>
          <a:p>
            <a:pPr>
              <a:lnSpc>
                <a:spcPct val="90000"/>
              </a:lnSpc>
              <a:spcBef>
                <a:spcPct val="0"/>
              </a:spcBef>
            </a:pPr>
            <a:endParaRPr lang="en-US" b="1"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CD8AF583-D430-4CED-899B-998A116BB1EB}" type="slidenum">
              <a:rPr lang="en-US" smtClean="0">
                <a:solidFill>
                  <a:srgbClr val="000000"/>
                </a:solidFill>
                <a:ea typeface="MS PGothic" pitchFamily="34" charset="-128"/>
              </a:rPr>
              <a:pPr eaLnBrk="1" hangingPunct="1"/>
              <a:t>31</a:t>
            </a:fld>
            <a:endParaRPr lang="en-US" smtClean="0">
              <a:solidFill>
                <a:srgbClr val="000000"/>
              </a:solidFill>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AEEA3F-C387-4F2C-81C1-32D6FD92DE85}" type="slidenum">
              <a:rPr lang="en-GB" smtClean="0"/>
              <a:pPr/>
              <a:t>32</a:t>
            </a:fld>
            <a:endParaRPr lang="en-GB" dirty="0"/>
          </a:p>
        </p:txBody>
      </p:sp>
    </p:spTree>
    <p:extLst>
      <p:ext uri="{BB962C8B-B14F-4D97-AF65-F5344CB8AC3E}">
        <p14:creationId xmlns:p14="http://schemas.microsoft.com/office/powerpoint/2010/main" val="1568256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4/11/12 15:26</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84275" y="698500"/>
            <a:ext cx="4654550" cy="3490913"/>
          </a:xfrm>
          <a:ln/>
        </p:spPr>
      </p:sp>
      <p:sp>
        <p:nvSpPr>
          <p:cNvPr id="54275" name="Notes Placeholder 2"/>
          <p:cNvSpPr>
            <a:spLocks noGrp="1"/>
          </p:cNvSpPr>
          <p:nvPr>
            <p:ph type="body" idx="1"/>
          </p:nvPr>
        </p:nvSpPr>
        <p:spPr>
          <a:noFill/>
          <a:ln w="9525"/>
        </p:spPr>
        <p:txBody>
          <a:bodyPr/>
          <a:lstStyle/>
          <a:p>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lnSpcReduction="20000"/>
          </a:bodyPr>
          <a:lstStyle/>
          <a:p>
            <a:r>
              <a:rPr lang="en-US" sz="1600" dirty="0"/>
              <a:t>We understand we cannot do this alone and it requires multi-stakeholder partnerships for us to sustain and scale education transformation efforts.   We are investing in building the capability of all our employees who work directly with governments in education to be able to manage successful partnership relationships.  We believe strategic alliances and partnerships are required for us to solve the greatest challenges facing us in education today.  </a:t>
            </a:r>
          </a:p>
          <a:p>
            <a:endParaRPr lang="en-US" sz="1600" dirty="0"/>
          </a:p>
          <a:p>
            <a:r>
              <a:rPr lang="en-US" sz="1600" dirty="0"/>
              <a:t>To be able to help governments be nationally competitive and have a next generation that can fill the jobs that are not yet defined we have tried to answer the challenges posed by governments through three of these partnerships that will effect students, teachers and government leaders.  </a:t>
            </a:r>
          </a:p>
          <a:p>
            <a:endParaRPr lang="en-US" sz="1600" dirty="0"/>
          </a:p>
          <a:p>
            <a:r>
              <a:rPr lang="en-US" sz="1600" dirty="0"/>
              <a:t>As we think about education transformation it requires a holistic approach what are the skills, teaching interventions and assessments needed  to help students be successful in an information rich knowledge economy, what type of learning environments and innovative teaching practices are needed  to help them get there, and lastly what international recognized standards based competencies and certifications can help teachers with their professional development so they can successfully teach their students these skills.  </a:t>
            </a:r>
          </a:p>
        </p:txBody>
      </p:sp>
      <p:sp>
        <p:nvSpPr>
          <p:cNvPr id="4" name="Slide Number Placeholder 3"/>
          <p:cNvSpPr>
            <a:spLocks noGrp="1"/>
          </p:cNvSpPr>
          <p:nvPr>
            <p:ph type="sldNum" sz="quarter" idx="10"/>
          </p:nvPr>
        </p:nvSpPr>
        <p:spPr/>
        <p:txBody>
          <a:bodyPr/>
          <a:lstStyle/>
          <a:p>
            <a:fld id="{DDC2150D-3EE3-4130-8CA5-29D1CF75A553}" type="slidenum">
              <a:rPr lang="en-US" smtClean="0"/>
              <a:pPr/>
              <a:t>7</a:t>
            </a:fld>
            <a:endParaRPr lang="en-US" dirty="0"/>
          </a:p>
        </p:txBody>
      </p:sp>
    </p:spTree>
    <p:extLst>
      <p:ext uri="{BB962C8B-B14F-4D97-AF65-F5344CB8AC3E}">
        <p14:creationId xmlns:p14="http://schemas.microsoft.com/office/powerpoint/2010/main" val="366896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lnSpcReduction="10000"/>
          </a:bodyPr>
          <a:lstStyle/>
          <a:p>
            <a:pPr defTabSz="915772">
              <a:defRPr/>
            </a:pPr>
            <a:r>
              <a:rPr lang="en-US" dirty="0"/>
              <a:t>Assessment methods that measure skill development—rather than rote learning—will guide schools toward more effective learning environments that prepare children for the workforce of tomorrow.  Transforming education for the 21st century is a global issue that requires a worldwide partnership among governments, educators, academics and industry to make a real and sustainable difference. To make changes in the teaching and learning process at the classroom level, education policy-makers need real-time information about the skills of their student population. There is recognition from decision-makers who set standards and policy, that gathering data through assessment is a critical component to help guide what is taught in schools and to transform education. </a:t>
            </a:r>
          </a:p>
          <a:p>
            <a:endParaRPr lang="en-US" dirty="0"/>
          </a:p>
          <a:p>
            <a:endParaRPr lang="en-US" dirty="0"/>
          </a:p>
          <a:p>
            <a:pPr defTabSz="915772">
              <a:defRPr/>
            </a:pPr>
            <a:r>
              <a:rPr lang="en-US" dirty="0"/>
              <a:t>In January 2009, Cisco, Intel and Microsoft announced a three year project, the </a:t>
            </a:r>
            <a:r>
              <a:rPr lang="en-US" b="1" dirty="0"/>
              <a:t>Assessment and Teaching of 21st Century Skills” (ATC21S)</a:t>
            </a:r>
            <a:r>
              <a:rPr lang="en-US" dirty="0"/>
              <a:t>:a joint effort to sponsor a collaborative research project to support the acceleration of education reform. Each of the three companies has a long history of supporting education initiatives and believes that, as employers of tomorrow’s talent, they share a common interest in applying their collective resources to improve learning and education.</a:t>
            </a:r>
          </a:p>
          <a:p>
            <a:pPr defTabSz="915772">
              <a:defRPr/>
            </a:pPr>
            <a:endParaRPr lang="en-US" dirty="0"/>
          </a:p>
          <a:p>
            <a:r>
              <a:rPr lang="en-US" u="sng" dirty="0">
                <a:hlinkClick r:id="rId3"/>
              </a:rPr>
              <a:t>ATC21S</a:t>
            </a:r>
            <a:r>
              <a:rPr lang="en-US" dirty="0"/>
              <a:t> started by defining 21st-century skills, future-ready skills, internationally as four broad categories: </a:t>
            </a:r>
          </a:p>
          <a:p>
            <a:endParaRPr lang="en-US" dirty="0"/>
          </a:p>
          <a:p>
            <a:pPr lvl="0"/>
            <a:r>
              <a:rPr lang="en-US" b="1" dirty="0"/>
              <a:t>Ways of thinking:</a:t>
            </a:r>
            <a:r>
              <a:rPr lang="en-US" dirty="0"/>
              <a:t> Creativity, critical thinking, problem-solving, decision-making, learning and innovation</a:t>
            </a:r>
          </a:p>
          <a:p>
            <a:pPr lvl="0"/>
            <a:r>
              <a:rPr lang="en-US" b="1" dirty="0"/>
              <a:t>Ways of working:</a:t>
            </a:r>
            <a:r>
              <a:rPr lang="en-US" dirty="0"/>
              <a:t> Communication and collaboration</a:t>
            </a:r>
          </a:p>
          <a:p>
            <a:pPr lvl="0"/>
            <a:r>
              <a:rPr lang="en-US" b="1" dirty="0"/>
              <a:t>Tools for working:</a:t>
            </a:r>
            <a:r>
              <a:rPr lang="en-US" dirty="0"/>
              <a:t> Information and communications technology (ICT) and information literacy</a:t>
            </a:r>
          </a:p>
          <a:p>
            <a:pPr lvl="0"/>
            <a:r>
              <a:rPr lang="en-US" b="1" dirty="0"/>
              <a:t>Living in the world:</a:t>
            </a:r>
            <a:r>
              <a:rPr lang="en-US" dirty="0"/>
              <a:t> Citizenship, life and career, and personal and social responsibility</a:t>
            </a:r>
          </a:p>
          <a:p>
            <a:pPr defTabSz="915772">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04B811-3940-478B-B5BE-6DE657A150D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ATC21S is the first research effort to:</a:t>
            </a:r>
          </a:p>
          <a:p>
            <a:pPr marL="174982" indent="-174982">
              <a:buFont typeface="Arial" pitchFamily="34" charset="0"/>
              <a:buChar char="•"/>
            </a:pPr>
            <a:r>
              <a:rPr lang="en-US" dirty="0"/>
              <a:t>Define learning progressions for 21st-century skills.</a:t>
            </a:r>
          </a:p>
          <a:p>
            <a:pPr marL="174982" indent="-174982">
              <a:buFont typeface="Arial" pitchFamily="34" charset="0"/>
              <a:buChar char="•"/>
            </a:pPr>
            <a:r>
              <a:rPr lang="en-US" dirty="0"/>
              <a:t>Create common assessment standards and practices.</a:t>
            </a:r>
          </a:p>
          <a:p>
            <a:pPr marL="174982" indent="-174982">
              <a:buFont typeface="Arial" pitchFamily="34" charset="0"/>
              <a:buChar char="•"/>
            </a:pPr>
            <a:r>
              <a:rPr lang="en-US" dirty="0"/>
              <a:t>Form an international assessment effort.</a:t>
            </a:r>
            <a:endParaRPr lang="en-US" b="1" dirty="0"/>
          </a:p>
          <a:p>
            <a:pPr defTabSz="933237">
              <a:defRPr/>
            </a:pPr>
            <a:endParaRPr lang="en-US" b="1" dirty="0"/>
          </a:p>
          <a:p>
            <a:pPr defTabSz="933237">
              <a:defRPr/>
            </a:pPr>
            <a:r>
              <a:rPr lang="en-US" b="1" dirty="0"/>
              <a:t>Original efforts: </a:t>
            </a:r>
            <a:r>
              <a:rPr lang="en-US" dirty="0"/>
              <a:t>ATC21S is the </a:t>
            </a:r>
            <a:r>
              <a:rPr lang="en-US" b="1" dirty="0"/>
              <a:t>first</a:t>
            </a:r>
            <a:r>
              <a:rPr lang="en-US" dirty="0"/>
              <a:t> international effort to broker common standards and practices in assessing and defining 21st-century skills effectively. ATC21S will provide new formative assessments that define learning progressions for 21st-century skills. It will create timely and common assessment standards and practices.</a:t>
            </a:r>
          </a:p>
          <a:p>
            <a:pPr defTabSz="933237">
              <a:defRPr/>
            </a:pPr>
            <a:endParaRPr lang="en-US" dirty="0"/>
          </a:p>
          <a:p>
            <a:pPr defTabSz="933237">
              <a:defRPr/>
            </a:pPr>
            <a:r>
              <a:rPr lang="en-US" b="1" dirty="0"/>
              <a:t>Robust: </a:t>
            </a:r>
          </a:p>
          <a:p>
            <a:pPr marL="174982" indent="-174982" defTabSz="933237">
              <a:buFont typeface="Arial" pitchFamily="34" charset="0"/>
              <a:buChar char="•"/>
              <a:defRPr/>
            </a:pPr>
            <a:r>
              <a:rPr lang="en-US" dirty="0"/>
              <a:t>New assessments to define and measure skills in the classroom.</a:t>
            </a:r>
          </a:p>
          <a:p>
            <a:pPr marL="174982" indent="-174982" defTabSz="933237">
              <a:buFont typeface="Arial" pitchFamily="34" charset="0"/>
              <a:buChar char="•"/>
              <a:defRPr/>
            </a:pPr>
            <a:r>
              <a:rPr lang="en-US" dirty="0"/>
              <a:t>Quick answers with the use of methodology and technology to find out where students’ understanding and use of the skills.</a:t>
            </a:r>
          </a:p>
          <a:p>
            <a:pPr marL="174982" indent="-174982" defTabSz="933237">
              <a:buFont typeface="Arial" pitchFamily="34" charset="0"/>
              <a:buChar char="•"/>
              <a:defRPr/>
            </a:pPr>
            <a:r>
              <a:rPr lang="en-US" dirty="0"/>
              <a:t>Over 250 specialists, from government, university and industry, are contributing to ATC21S efforts to define the current state of education and create an international standard.</a:t>
            </a:r>
          </a:p>
          <a:p>
            <a:pPr marL="174982" indent="-174982" defTabSz="933237">
              <a:buFont typeface="Arial" pitchFamily="34" charset="0"/>
              <a:buChar char="•"/>
              <a:defRPr/>
            </a:pPr>
            <a:endParaRPr lang="en-US" dirty="0"/>
          </a:p>
          <a:p>
            <a:pPr defTabSz="933237">
              <a:defRPr/>
            </a:pPr>
            <a:r>
              <a:rPr lang="en-US" b="1" dirty="0"/>
              <a:t>The process: </a:t>
            </a:r>
            <a:r>
              <a:rPr lang="en-US" dirty="0"/>
              <a:t>A thoughtful five-phase approach, beginning with conceptualizing the skills, developing assessments around those skills, trying them out in small labs to wide-scale classroom testing and sharing the results in the public domain, for anyone to use.</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DDC2150D-3EE3-4130-8CA5-29D1CF75A55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109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u="sng" dirty="0">
                <a:hlinkClick r:id="rId3"/>
              </a:rPr>
              <a:t>ATC21S</a:t>
            </a:r>
            <a:r>
              <a:rPr lang="en-US" dirty="0"/>
              <a:t> started by defining 21st-century skills, future-ready skills, internationally as four broad categories: </a:t>
            </a:r>
          </a:p>
          <a:p>
            <a:endParaRPr lang="en-US" dirty="0"/>
          </a:p>
          <a:p>
            <a:pPr lvl="0"/>
            <a:r>
              <a:rPr lang="en-US" b="1" dirty="0"/>
              <a:t>Ways of thinking:</a:t>
            </a:r>
            <a:r>
              <a:rPr lang="en-US" dirty="0"/>
              <a:t> Creativity, critical thinking, problem-solving, decision-making, learning and innovation</a:t>
            </a:r>
          </a:p>
          <a:p>
            <a:pPr lvl="0"/>
            <a:r>
              <a:rPr lang="en-US" b="1" dirty="0"/>
              <a:t>Ways of working:</a:t>
            </a:r>
            <a:r>
              <a:rPr lang="en-US" dirty="0"/>
              <a:t> Communication and collaboration</a:t>
            </a:r>
          </a:p>
          <a:p>
            <a:pPr lvl="0"/>
            <a:r>
              <a:rPr lang="en-US" b="1" dirty="0"/>
              <a:t>Tools for working:</a:t>
            </a:r>
            <a:r>
              <a:rPr lang="en-US" dirty="0"/>
              <a:t> Information and communications technology (ICT) and information literacy</a:t>
            </a:r>
          </a:p>
          <a:p>
            <a:pPr lvl="0"/>
            <a:r>
              <a:rPr lang="en-US" b="1" dirty="0"/>
              <a:t>Living in the world:</a:t>
            </a:r>
            <a:r>
              <a:rPr lang="en-US" dirty="0"/>
              <a:t> Citizenship, life and career, and personal and social responsibility</a:t>
            </a:r>
          </a:p>
          <a:p>
            <a:endParaRPr lang="en-US" dirty="0"/>
          </a:p>
        </p:txBody>
      </p:sp>
      <p:sp>
        <p:nvSpPr>
          <p:cNvPr id="4" name="Slide Number Placeholder 3"/>
          <p:cNvSpPr>
            <a:spLocks noGrp="1"/>
          </p:cNvSpPr>
          <p:nvPr>
            <p:ph type="sldNum" sz="quarter" idx="10"/>
          </p:nvPr>
        </p:nvSpPr>
        <p:spPr/>
        <p:txBody>
          <a:bodyPr/>
          <a:lstStyle/>
          <a:p>
            <a:fld id="{EA32290D-67C2-494B-AF74-2D1DF3DAC4C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9475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Images associated with actions:</a:t>
            </a:r>
          </a:p>
          <a:p>
            <a:pPr marL="174982" indent="-174982">
              <a:buFont typeface="Arial" pitchFamily="34" charset="0"/>
              <a:buChar char="•"/>
            </a:pPr>
            <a:r>
              <a:rPr lang="en-US" dirty="0" smtClean="0"/>
              <a:t>Researchers — participate in crowd sourcing</a:t>
            </a:r>
          </a:p>
          <a:p>
            <a:pPr marL="174982" indent="-174982">
              <a:buFont typeface="Arial" pitchFamily="34" charset="0"/>
              <a:buChar char="•"/>
            </a:pPr>
            <a:r>
              <a:rPr lang="en-US" dirty="0" smtClean="0"/>
              <a:t>Attend events to hear about the work being done: P21</a:t>
            </a:r>
          </a:p>
          <a:p>
            <a:pPr marL="174982" indent="-174982">
              <a:buFont typeface="Arial" pitchFamily="34" charset="0"/>
              <a:buChar char="•"/>
            </a:pPr>
            <a:r>
              <a:rPr lang="en-US" dirty="0" smtClean="0"/>
              <a:t>Join ATC21S through LinkedIn</a:t>
            </a:r>
          </a:p>
          <a:p>
            <a:pPr marL="174982" indent="-174982">
              <a:buFont typeface="Arial" pitchFamily="34" charset="0"/>
              <a:buChar char="•"/>
            </a:pPr>
            <a:r>
              <a:rPr lang="en-US" dirty="0" smtClean="0"/>
              <a:t>Share: Teachers — post your 21</a:t>
            </a:r>
            <a:r>
              <a:rPr lang="en-US" baseline="0" dirty="0" smtClean="0"/>
              <a:t>st-century skills lesson plans for other teachers to use and offer input</a:t>
            </a:r>
          </a:p>
        </p:txBody>
      </p:sp>
      <p:sp>
        <p:nvSpPr>
          <p:cNvPr id="4" name="Slide Number Placeholder 3"/>
          <p:cNvSpPr>
            <a:spLocks noGrp="1"/>
          </p:cNvSpPr>
          <p:nvPr>
            <p:ph type="sldNum" sz="quarter" idx="10"/>
          </p:nvPr>
        </p:nvSpPr>
        <p:spPr/>
        <p:txBody>
          <a:bodyPr/>
          <a:lstStyle/>
          <a:p>
            <a:fld id="{EA32290D-67C2-494B-AF74-2D1DF3DAC4C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8823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Around the world there is a growing recognition that new approaches </a:t>
            </a:r>
            <a:r>
              <a:rPr lang="en-US" b="1" dirty="0"/>
              <a:t>to teaching and learning</a:t>
            </a:r>
            <a:r>
              <a:rPr lang="en-US" dirty="0"/>
              <a:t> are needed. </a:t>
            </a:r>
            <a:r>
              <a:rPr lang="en-US" b="1" dirty="0"/>
              <a:t>But changing</a:t>
            </a:r>
            <a:r>
              <a:rPr lang="en-US" dirty="0"/>
              <a:t> teaching methods can be difficult.  The Innovative Teaching and Learning Research project is a multi-stakeholder partnership, sponsored globally by Microsoft Partners in Learning and in each of its 8 countries by local sponsors, most often the Ministry of Education. </a:t>
            </a:r>
          </a:p>
          <a:p>
            <a:r>
              <a:rPr lang="en-US" b="1" dirty="0"/>
              <a:t> </a:t>
            </a:r>
            <a:endParaRPr lang="en-US" dirty="0"/>
          </a:p>
          <a:p>
            <a:r>
              <a:rPr lang="en-US" b="1" dirty="0"/>
              <a:t>ITL Research is focused on finding reliable ways of measuring </a:t>
            </a:r>
            <a:r>
              <a:rPr lang="en-US" dirty="0"/>
              <a:t>innovative teaching practices that develop the skills that students will need in the workforce. The goals are to provide evidence to education policy-makers on the most effective ways to support innovative teaching and learning, and to contribute a set of research and professional development methods to schools and education systems.</a:t>
            </a:r>
          </a:p>
          <a:p>
            <a:r>
              <a:rPr lang="en-US" dirty="0"/>
              <a:t> </a:t>
            </a:r>
          </a:p>
          <a:p>
            <a:r>
              <a:rPr lang="en-US" dirty="0"/>
              <a:t>After its first year of research, ITL has uncovered some important insights about what it takes to be successful in teaching future-ready skills: </a:t>
            </a:r>
          </a:p>
          <a:p>
            <a:pPr lvl="0"/>
            <a:r>
              <a:rPr lang="en-US" dirty="0"/>
              <a:t>Engaging assignments that incorporate both technology, student centered pedagogy, collaboration, and critical thinking are essential </a:t>
            </a:r>
          </a:p>
          <a:p>
            <a:pPr lvl="0"/>
            <a:r>
              <a:rPr lang="en-US" dirty="0"/>
              <a:t>Teachers who collaborate frequently with other teachers are more innovative</a:t>
            </a:r>
          </a:p>
          <a:p>
            <a:pPr lvl="0"/>
            <a:r>
              <a:rPr lang="en-US" dirty="0"/>
              <a:t>Recognition for innovative teaching from school leaders is the most important variable in encouraging school-wide change </a:t>
            </a:r>
          </a:p>
          <a:p>
            <a:r>
              <a:rPr lang="en-US" dirty="0"/>
              <a:t> </a:t>
            </a:r>
          </a:p>
          <a:p>
            <a:r>
              <a:rPr lang="en-US" dirty="0"/>
              <a:t>And there are findings from ITL at the policy level as well.</a:t>
            </a:r>
          </a:p>
          <a:p>
            <a:endParaRPr lang="en-US" dirty="0"/>
          </a:p>
        </p:txBody>
      </p:sp>
      <p:sp>
        <p:nvSpPr>
          <p:cNvPr id="4" name="Slide Number Placeholder 3"/>
          <p:cNvSpPr>
            <a:spLocks noGrp="1"/>
          </p:cNvSpPr>
          <p:nvPr>
            <p:ph type="sldNum" sz="quarter" idx="10"/>
          </p:nvPr>
        </p:nvSpPr>
        <p:spPr/>
        <p:txBody>
          <a:bodyPr/>
          <a:lstStyle/>
          <a:p>
            <a:fld id="{7704B811-3940-478B-B5BE-6DE657A150D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50" y="1143254"/>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581408"/>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5211210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9968557"/>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972833574"/>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2"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endParaRPr>
          </a:p>
        </p:txBody>
      </p:sp>
      <p:sp>
        <p:nvSpPr>
          <p:cNvPr id="5" name="Round Single Corner Rectangle 4"/>
          <p:cNvSpPr/>
          <p:nvPr userDrawn="1"/>
        </p:nvSpPr>
        <p:spPr>
          <a:xfrm flipH="1">
            <a:off x="228600" y="228600"/>
            <a:ext cx="8686800" cy="6400800"/>
          </a:xfrm>
          <a:prstGeom prst="round1Rect">
            <a:avLst>
              <a:gd name="adj" fmla="val 23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endParaRPr>
          </a:p>
        </p:txBody>
      </p:sp>
      <p:grpSp>
        <p:nvGrpSpPr>
          <p:cNvPr id="10" name="Group 9"/>
          <p:cNvGrpSpPr/>
          <p:nvPr userDrawn="1"/>
        </p:nvGrpSpPr>
        <p:grpSpPr>
          <a:xfrm>
            <a:off x="7477134" y="5350765"/>
            <a:ext cx="1666875" cy="1507249"/>
            <a:chOff x="7477127" y="5350751"/>
            <a:chExt cx="1666875" cy="1507249"/>
          </a:xfrm>
          <a:solidFill>
            <a:schemeClr val="accent3">
              <a:lumMod val="50000"/>
            </a:schemeClr>
          </a:solidFill>
        </p:grpSpPr>
        <p:sp>
          <p:nvSpPr>
            <p:cNvPr id="6" name="Round Single Corner Rectangle 5"/>
            <p:cNvSpPr/>
            <p:nvPr userDrawn="1"/>
          </p:nvSpPr>
          <p:spPr>
            <a:xfrm flipH="1">
              <a:off x="7863840" y="5577840"/>
              <a:ext cx="1280160" cy="1280160"/>
            </a:xfrm>
            <a:prstGeom prst="round1Rect">
              <a:avLst/>
            </a:prstGeom>
            <a:solidFill>
              <a:schemeClr val="accent3">
                <a:lumMod val="75000"/>
              </a:schemeClr>
            </a:solidFill>
            <a:ln>
              <a:no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prstClr val="white"/>
                </a:solidFill>
              </a:endParaRPr>
            </a:p>
          </p:txBody>
        </p:sp>
        <p:sp>
          <p:nvSpPr>
            <p:cNvPr id="7" name="Isosceles Triangle 6"/>
            <p:cNvSpPr/>
            <p:nvPr userDrawn="1"/>
          </p:nvSpPr>
          <p:spPr>
            <a:xfrm>
              <a:off x="7667625" y="5350751"/>
              <a:ext cx="1463040" cy="146304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prstClr val="white"/>
                </a:solidFill>
              </a:endParaRPr>
            </a:p>
          </p:txBody>
        </p:sp>
        <p:sp>
          <p:nvSpPr>
            <p:cNvPr id="8" name="Rectangle 7"/>
            <p:cNvSpPr/>
            <p:nvPr userDrawn="1"/>
          </p:nvSpPr>
          <p:spPr>
            <a:xfrm>
              <a:off x="7477127" y="6629400"/>
              <a:ext cx="1666875" cy="2286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prstClr val="white"/>
                </a:solidFill>
              </a:endParaRPr>
            </a:p>
          </p:txBody>
        </p:sp>
        <p:sp>
          <p:nvSpPr>
            <p:cNvPr id="9" name="Rectangle 8"/>
            <p:cNvSpPr/>
            <p:nvPr userDrawn="1"/>
          </p:nvSpPr>
          <p:spPr>
            <a:xfrm>
              <a:off x="8928737" y="5350751"/>
              <a:ext cx="215265" cy="14630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68832" y="6493613"/>
              <a:ext cx="792096" cy="135788"/>
            </a:xfrm>
            <a:prstGeom prst="rect">
              <a:avLst/>
            </a:prstGeom>
            <a:grpFill/>
          </p:spPr>
        </p:pic>
      </p:grpSp>
    </p:spTree>
    <p:extLst>
      <p:ext uri="{BB962C8B-B14F-4D97-AF65-F5344CB8AC3E}">
        <p14:creationId xmlns:p14="http://schemas.microsoft.com/office/powerpoint/2010/main" val="20725173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Text Placeholder 2"/>
          <p:cNvSpPr>
            <a:spLocks noGrp="1"/>
          </p:cNvSpPr>
          <p:nvPr>
            <p:ph idx="1"/>
          </p:nvPr>
        </p:nvSpPr>
        <p:spPr bwMode="auto">
          <a:xfrm>
            <a:off x="539750" y="1946276"/>
            <a:ext cx="7994650" cy="1388072"/>
          </a:xfrm>
          <a:prstGeom prst="rect">
            <a:avLst/>
          </a:prstGeom>
          <a:noFill/>
          <a:ln w="9525">
            <a:noFill/>
            <a:miter lim="800000"/>
            <a:headEnd/>
            <a:tailEnd/>
          </a:ln>
        </p:spPr>
        <p:txBody>
          <a:bodyPr/>
          <a:lstStyle>
            <a:lvl1pPr>
              <a:defRPr sz="2200">
                <a:solidFill>
                  <a:srgbClr val="5290C9"/>
                </a:solidFill>
              </a:defRPr>
            </a:lvl1pPr>
            <a:lvl2pPr marL="182563" indent="-182563">
              <a:buFont typeface="Arial"/>
              <a:buNone/>
              <a:defRPr sz="1600">
                <a:solidFill>
                  <a:srgbClr val="404040"/>
                </a:solidFill>
              </a:defRPr>
            </a:lvl2pPr>
            <a:lvl3pPr marL="182563" indent="-182563">
              <a:buFont typeface="Arial"/>
              <a:buChar char="•"/>
              <a:defRPr sz="1600">
                <a:solidFill>
                  <a:srgbClr val="404040"/>
                </a:solidFill>
              </a:defRPr>
            </a:lvl3pPr>
            <a:lvl4pPr marL="182563" indent="-182563">
              <a:buFont typeface="Arial"/>
              <a:buChar char="•"/>
              <a:defRPr sz="1600">
                <a:solidFill>
                  <a:srgbClr val="404040"/>
                </a:solidFill>
              </a:defRPr>
            </a:lvl4pPr>
            <a:lvl5pPr marL="182563" indent="-182563">
              <a:buFont typeface="Arial"/>
              <a:buChar char="•"/>
              <a:defRPr sz="1600">
                <a:solidFill>
                  <a:srgbClr val="404040"/>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88578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flipH="1" flipV="1">
            <a:off x="0" y="0"/>
            <a:ext cx="9144000" cy="68580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endParaRPr>
          </a:p>
        </p:txBody>
      </p:sp>
      <p:sp>
        <p:nvSpPr>
          <p:cNvPr id="3" name="Rectangle 2"/>
          <p:cNvSpPr/>
          <p:nvPr userDrawn="1"/>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endParaRPr>
          </a:p>
        </p:txBody>
      </p:sp>
    </p:spTree>
    <p:extLst>
      <p:ext uri="{BB962C8B-B14F-4D97-AF65-F5344CB8AC3E}">
        <p14:creationId xmlns:p14="http://schemas.microsoft.com/office/powerpoint/2010/main" val="86249290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19"/>
            <a:ext cx="2667000" cy="365125"/>
          </a:xfrm>
          <a:prstGeom prst="rect">
            <a:avLst/>
          </a:prstGeom>
        </p:spPr>
        <p:txBody>
          <a:bodyPr lIns="87911" tIns="43955" rIns="87911" bIns="43955"/>
          <a:lstStyle>
            <a:lvl1pPr>
              <a:defRPr/>
            </a:lvl1pPr>
          </a:lstStyle>
          <a:p>
            <a:pPr defTabSz="914363">
              <a:defRPr/>
            </a:pPr>
            <a:endParaRPr lang="en-US" dirty="0">
              <a:solidFill>
                <a:srgbClr val="FFFFFF"/>
              </a:solidFill>
            </a:endParaRPr>
          </a:p>
        </p:txBody>
      </p:sp>
      <p:sp>
        <p:nvSpPr>
          <p:cNvPr id="5" name="Footer Placeholder 4"/>
          <p:cNvSpPr>
            <a:spLocks noGrp="1"/>
          </p:cNvSpPr>
          <p:nvPr>
            <p:ph type="ftr" sz="quarter" idx="11"/>
          </p:nvPr>
        </p:nvSpPr>
        <p:spPr>
          <a:xfrm>
            <a:off x="609612" y="6248419"/>
            <a:ext cx="5421313" cy="365125"/>
          </a:xfrm>
          <a:prstGeom prst="rect">
            <a:avLst/>
          </a:prstGeom>
        </p:spPr>
        <p:txBody>
          <a:bodyPr lIns="87911" tIns="43955" rIns="87911" bIns="43955"/>
          <a:lstStyle>
            <a:lvl1pPr>
              <a:defRPr/>
            </a:lvl1pPr>
          </a:lstStyle>
          <a:p>
            <a:pPr defTabSz="914363">
              <a:defRPr/>
            </a:pPr>
            <a:endParaRPr lang="en-US" dirty="0">
              <a:solidFill>
                <a:srgbClr val="FFFFFF"/>
              </a:solidFill>
            </a:endParaRPr>
          </a:p>
        </p:txBody>
      </p:sp>
      <p:sp>
        <p:nvSpPr>
          <p:cNvPr id="6" name="Slide Number Placeholder 5"/>
          <p:cNvSpPr>
            <a:spLocks noGrp="1"/>
          </p:cNvSpPr>
          <p:nvPr>
            <p:ph type="sldNum" sz="quarter" idx="12"/>
          </p:nvPr>
        </p:nvSpPr>
        <p:spPr>
          <a:xfrm>
            <a:off x="5" y="1212869"/>
            <a:ext cx="466725" cy="365125"/>
          </a:xfrm>
          <a:prstGeom prst="rect">
            <a:avLst/>
          </a:prstGeom>
        </p:spPr>
        <p:txBody>
          <a:bodyPr lIns="87911" tIns="43955" rIns="87911" bIns="43955"/>
          <a:lstStyle>
            <a:lvl1pPr>
              <a:defRPr/>
            </a:lvl1pPr>
          </a:lstStyle>
          <a:p>
            <a:pPr defTabSz="914363">
              <a:defRPr/>
            </a:pPr>
            <a:fld id="{D8C1C45C-D209-4AF3-8E3A-E45F845DF5D2}" type="slidenum">
              <a:rPr lang="en-US">
                <a:solidFill>
                  <a:srgbClr val="FFFFFF"/>
                </a:solidFill>
              </a:rPr>
              <a:pPr defTabSz="914363">
                <a:defRPr/>
              </a:pPr>
              <a:t>‹#›</a:t>
            </a:fld>
            <a:endParaRPr lang="en-US" dirty="0">
              <a:solidFill>
                <a:srgbClr val="FFFFFF"/>
              </a:solidFill>
            </a:endParaRPr>
          </a:p>
        </p:txBody>
      </p:sp>
    </p:spTree>
    <p:extLst>
      <p:ext uri="{BB962C8B-B14F-4D97-AF65-F5344CB8AC3E}">
        <p14:creationId xmlns:p14="http://schemas.microsoft.com/office/powerpoint/2010/main" val="241298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8" name="Picture 7" descr="Blue_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220200" cy="6915150"/>
          </a:xfrm>
          <a:prstGeom prst="rect">
            <a:avLst/>
          </a:prstGeom>
        </p:spPr>
      </p:pic>
      <p:sp>
        <p:nvSpPr>
          <p:cNvPr id="9" name="Title 7"/>
          <p:cNvSpPr>
            <a:spLocks noGrp="1"/>
          </p:cNvSpPr>
          <p:nvPr>
            <p:ph type="title" hasCustomPrompt="1"/>
          </p:nvPr>
        </p:nvSpPr>
        <p:spPr>
          <a:xfrm>
            <a:off x="304800" y="282740"/>
            <a:ext cx="8534400" cy="403060"/>
          </a:xfrm>
        </p:spPr>
        <p:txBody>
          <a:bodyPr>
            <a:normAutofit/>
          </a:bodyPr>
          <a:lstStyle>
            <a:lvl1pPr algn="ctr">
              <a:defRPr sz="30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8905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lue_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220200" cy="6915150"/>
          </a:xfrm>
          <a:prstGeom prst="rect">
            <a:avLst/>
          </a:prstGeom>
        </p:spPr>
      </p:pic>
      <p:sp>
        <p:nvSpPr>
          <p:cNvPr id="8" name="Title 7"/>
          <p:cNvSpPr>
            <a:spLocks noGrp="1"/>
          </p:cNvSpPr>
          <p:nvPr>
            <p:ph type="title" hasCustomPrompt="1"/>
          </p:nvPr>
        </p:nvSpPr>
        <p:spPr>
          <a:xfrm>
            <a:off x="304800" y="282740"/>
            <a:ext cx="8534400" cy="403060"/>
          </a:xfrm>
        </p:spPr>
        <p:txBody>
          <a:bodyPr>
            <a:normAutofit/>
          </a:bodyPr>
          <a:lstStyle>
            <a:lvl1pPr algn="ctr">
              <a:defRPr sz="3000" b="1">
                <a:solidFill>
                  <a:srgbClr val="FFFFFF"/>
                </a:solidFill>
              </a:defRPr>
            </a:lvl1pPr>
          </a:lstStyle>
          <a:p>
            <a:r>
              <a:rPr lang="en-US" dirty="0" smtClean="0"/>
              <a:t>CLICK TO EDIT MASTER TITLE STYLE</a:t>
            </a:r>
            <a:endParaRPr lang="en-US" dirty="0"/>
          </a:p>
        </p:txBody>
      </p:sp>
      <p:sp>
        <p:nvSpPr>
          <p:cNvPr id="13" name="Content Placeholder 12"/>
          <p:cNvSpPr>
            <a:spLocks noGrp="1"/>
          </p:cNvSpPr>
          <p:nvPr>
            <p:ph sz="quarter" idx="10" hasCustomPrompt="1"/>
          </p:nvPr>
        </p:nvSpPr>
        <p:spPr>
          <a:xfrm>
            <a:off x="304800" y="990600"/>
            <a:ext cx="8534400" cy="5105400"/>
          </a:xfrm>
        </p:spPr>
        <p:txBody>
          <a:bodyPr>
            <a:normAutofit/>
          </a:bodyPr>
          <a:lstStyle>
            <a:lvl1pPr marL="0" indent="0">
              <a:buNone/>
              <a:defRPr sz="2000" baseline="0">
                <a:solidFill>
                  <a:schemeClr val="bg1"/>
                </a:solidFill>
              </a:defRPr>
            </a:lvl1pPr>
          </a:lstStyle>
          <a:p>
            <a:pPr lvl="0"/>
            <a:r>
              <a:rPr lang="en-US" sz="2000" dirty="0" smtClean="0"/>
              <a:t>This is where content goes</a:t>
            </a:r>
            <a:endParaRPr lang="en-US" dirty="0"/>
          </a:p>
        </p:txBody>
      </p:sp>
    </p:spTree>
    <p:extLst>
      <p:ext uri="{BB962C8B-B14F-4D97-AF65-F5344CB8AC3E}">
        <p14:creationId xmlns:p14="http://schemas.microsoft.com/office/powerpoint/2010/main" val="273005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Yellow_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243343" cy="6934200"/>
          </a:xfrm>
          <a:prstGeom prst="rect">
            <a:avLst/>
          </a:prstGeom>
        </p:spPr>
      </p:pic>
      <p:sp>
        <p:nvSpPr>
          <p:cNvPr id="3" name="Title 7"/>
          <p:cNvSpPr>
            <a:spLocks noGrp="1"/>
          </p:cNvSpPr>
          <p:nvPr>
            <p:ph type="title" hasCustomPrompt="1"/>
          </p:nvPr>
        </p:nvSpPr>
        <p:spPr>
          <a:xfrm>
            <a:off x="304800" y="282740"/>
            <a:ext cx="8534400" cy="403060"/>
          </a:xfrm>
        </p:spPr>
        <p:txBody>
          <a:bodyPr>
            <a:normAutofit/>
          </a:bodyPr>
          <a:lstStyle>
            <a:lvl1pPr algn="ctr">
              <a:defRPr sz="30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2239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86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686053"/>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6900" y="388812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362200"/>
            <a:ext cx="7683914" cy="12192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88000">
                      <a:schemeClr val="tx1"/>
                    </a:gs>
                  </a:gsLst>
                  <a:lin ang="5400000"/>
                </a:gra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05968889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5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9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31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5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06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193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673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647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284163" indent="-284163">
              <a:buSzPct val="7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6296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34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139877"/>
      </p:ext>
    </p:extLst>
  </p:cSld>
  <p:clrMapOvr>
    <a:masterClrMapping/>
  </p:clrMapOvr>
  <p:transition xmlns:p14="http://schemas.microsoft.com/office/powerpoint/2010/mai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10586"/>
      </p:ext>
    </p:extLst>
  </p:cSld>
  <p:clrMapOvr>
    <a:masterClrMapping/>
  </p:clrMapOvr>
  <p:transition xmlns:p14="http://schemas.microsoft.com/office/powerpoint/2010/mai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37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52799"/>
      </p:ext>
    </p:extLst>
  </p:cSld>
  <p:clrMapOvr>
    <a:masterClrMapping/>
  </p:clrMapOvr>
  <p:transition xmlns:p14="http://schemas.microsoft.com/office/powerpoint/2010/mai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lue_sky.psd"/>
          <p:cNvPicPr>
            <a:picLocks noChangeAspect="1"/>
          </p:cNvPicPr>
          <p:nvPr userDrawn="1"/>
        </p:nvPicPr>
        <p:blipFill>
          <a:blip r:embed="rId2"/>
          <a:stretch>
            <a:fillRect/>
          </a:stretch>
        </p:blipFill>
        <p:spPr>
          <a:xfrm>
            <a:off x="0" y="0"/>
            <a:ext cx="9144000" cy="1293091"/>
          </a:xfrm>
          <a:prstGeom prst="rect">
            <a:avLst/>
          </a:prstGeom>
        </p:spPr>
      </p:pic>
      <p:pic>
        <p:nvPicPr>
          <p:cNvPr id="9" name="Picture 8" descr="ITL_logo.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1681" y="228600"/>
            <a:ext cx="1894115" cy="457200"/>
          </a:xfrm>
          <a:prstGeom prst="rect">
            <a:avLst/>
          </a:prstGeom>
        </p:spPr>
      </p:pic>
    </p:spTree>
    <p:extLst>
      <p:ext uri="{BB962C8B-B14F-4D97-AF65-F5344CB8AC3E}">
        <p14:creationId xmlns:p14="http://schemas.microsoft.com/office/powerpoint/2010/main" val="1588593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lue_sky.psd"/>
          <p:cNvPicPr>
            <a:picLocks noChangeAspect="1"/>
          </p:cNvPicPr>
          <p:nvPr userDrawn="1"/>
        </p:nvPicPr>
        <p:blipFill>
          <a:blip r:embed="rId2"/>
          <a:stretch>
            <a:fillRect/>
          </a:stretch>
        </p:blipFill>
        <p:spPr>
          <a:xfrm>
            <a:off x="0" y="0"/>
            <a:ext cx="9144000" cy="1293091"/>
          </a:xfrm>
          <a:prstGeom prst="rect">
            <a:avLst/>
          </a:prstGeom>
        </p:spPr>
      </p:pic>
      <p:pic>
        <p:nvPicPr>
          <p:cNvPr id="8" name="Picture 7" descr="ITL_logo.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1681" y="228600"/>
            <a:ext cx="1894115" cy="457200"/>
          </a:xfrm>
          <a:prstGeom prst="rect">
            <a:avLst/>
          </a:prstGeom>
        </p:spPr>
      </p:pic>
      <p:sp>
        <p:nvSpPr>
          <p:cNvPr id="2" name="Title 1"/>
          <p:cNvSpPr>
            <a:spLocks noGrp="1"/>
          </p:cNvSpPr>
          <p:nvPr>
            <p:ph type="title"/>
          </p:nvPr>
        </p:nvSpPr>
        <p:spPr>
          <a:xfrm>
            <a:off x="457200" y="762000"/>
            <a:ext cx="8229600" cy="1143000"/>
          </a:xfrm>
        </p:spPr>
        <p:txBody>
          <a:bodyPr>
            <a:normAutofit/>
          </a:bodyPr>
          <a:lstStyle>
            <a:lvl1pPr algn="l">
              <a:defRPr sz="3200">
                <a:solidFill>
                  <a:srgbClr val="578FC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buNone/>
              <a:defRPr sz="20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215091"/>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994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7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5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423333"/>
      </p:ext>
    </p:extLst>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69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625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58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0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000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264223152"/>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21" y="376998"/>
            <a:ext cx="6714240" cy="792162"/>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981960" y="2483478"/>
            <a:ext cx="6012880" cy="3688722"/>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extLst>
      <p:ext uri="{BB962C8B-B14F-4D97-AF65-F5344CB8AC3E}">
        <p14:creationId xmlns:p14="http://schemas.microsoft.com/office/powerpoint/2010/main" val="3650339506"/>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ondary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7643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4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880433"/>
      </p:ext>
    </p:extLst>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3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599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22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92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731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4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92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325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426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D642E-42A8-2944-A870-55AF8ADF3821}"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51D90A-93A5-E847-9019-BE59A8929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55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17"/>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17"/>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13"/>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771828"/>
      </p:ext>
    </p:extLst>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149745"/>
      </p:ext>
    </p:extLst>
  </p:cSld>
  <p:clrMapOvr>
    <a:masterClrMapping/>
  </p:clrMapOvr>
  <p:transition xmlns:p14="http://schemas.microsoft.com/office/powerpoint/2010/mai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289331"/>
      </p:ext>
    </p:extLst>
  </p:cSld>
  <p:clrMapOvr>
    <a:masterClrMapping/>
  </p:clrMapOvr>
  <p:transition xmlns:p14="http://schemas.microsoft.com/office/powerpoint/2010/mai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93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92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944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03582"/>
      </p:ext>
    </p:extLst>
  </p:cSld>
  <p:clrMapOvr>
    <a:masterClrMapping/>
  </p:clrMapOvr>
  <p:transition xmlns:p14="http://schemas.microsoft.com/office/powerpoint/2010/mai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885839"/>
      </p:ext>
    </p:extLst>
  </p:cSld>
  <p:clrMapOvr>
    <a:masterClrMapping/>
  </p:clrMapOvr>
  <p:transition xmlns:p14="http://schemas.microsoft.com/office/powerpoint/2010/mai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050062"/>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53998"/>
          </a:xfrm>
        </p:spPr>
        <p:txBody>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3112317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35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500" y="3107071"/>
            <a:ext cx="2872536" cy="647700"/>
          </a:xfrm>
          <a:prstGeom prst="rect">
            <a:avLst/>
          </a:prstGeom>
        </p:spPr>
      </p:pic>
    </p:spTree>
    <p:extLst>
      <p:ext uri="{BB962C8B-B14F-4D97-AF65-F5344CB8AC3E}">
        <p14:creationId xmlns:p14="http://schemas.microsoft.com/office/powerpoint/2010/main" val="13913144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20" Type="http://schemas.openxmlformats.org/officeDocument/2006/relationships/theme" Target="../theme/theme5.xml"/><Relationship Id="rId10" Type="http://schemas.openxmlformats.org/officeDocument/2006/relationships/slideLayout" Target="../slideLayouts/slideLayout58.xml"/><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slideLayout" Target="../slideLayouts/slideLayout65.xml"/><Relationship Id="rId18" Type="http://schemas.openxmlformats.org/officeDocument/2006/relationships/slideLayout" Target="../slideLayouts/slideLayout66.xml"/><Relationship Id="rId19" Type="http://schemas.openxmlformats.org/officeDocument/2006/relationships/slideLayout" Target="../slideLayouts/slideLayout67.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274408"/>
      </p:ext>
    </p:extLst>
  </p:cSld>
  <p:clrMap bg1="dk1" tx1="lt1" bg2="dk2" tx2="lt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 id="2147484478" r:id="rId15"/>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400" b="0" kern="1200" cap="all"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00050" indent="-400050" algn="l" defTabSz="914363" rtl="0" eaLnBrk="1" latinLnBrk="0" hangingPunct="1">
        <a:lnSpc>
          <a:spcPct val="90000"/>
        </a:lnSpc>
        <a:spcBef>
          <a:spcPct val="20000"/>
        </a:spcBef>
        <a:buClr>
          <a:srgbClr val="FFFFFF"/>
        </a:buClr>
        <a:buSzPct val="85000"/>
        <a:buFont typeface="Wingdings" pitchFamily="2" charset="2"/>
        <a:buChar char="§"/>
        <a:defRPr sz="3200" kern="1200">
          <a:gradFill>
            <a:gsLst>
              <a:gs pos="0">
                <a:schemeClr val="tx1"/>
              </a:gs>
              <a:gs pos="86000">
                <a:schemeClr val="tx1"/>
              </a:gs>
            </a:gsLst>
            <a:lin ang="5400000" scaled="0"/>
          </a:gradFill>
          <a:latin typeface="Segoe" pitchFamily="34" charset="0"/>
          <a:ea typeface="+mn-ea"/>
          <a:cs typeface="+mn-cs"/>
        </a:defRPr>
      </a:lvl1pPr>
      <a:lvl2pPr marL="684213" indent="-284163" algn="l" defTabSz="914363" rtl="0" eaLnBrk="1" latinLnBrk="0" hangingPunct="1">
        <a:lnSpc>
          <a:spcPct val="90000"/>
        </a:lnSpc>
        <a:spcBef>
          <a:spcPct val="20000"/>
        </a:spcBef>
        <a:buClr>
          <a:srgbClr val="FFFFFF"/>
        </a:buClr>
        <a:buSzPct val="55000"/>
        <a:buFont typeface="Wingdings" pitchFamily="2" charset="2"/>
        <a:buChar char="§"/>
        <a:defRPr sz="2800" kern="1200">
          <a:gradFill>
            <a:gsLst>
              <a:gs pos="0">
                <a:schemeClr val="tx1"/>
              </a:gs>
              <a:gs pos="86000">
                <a:schemeClr val="tx1"/>
              </a:gs>
            </a:gsLst>
            <a:lin ang="5400000" scaled="0"/>
          </a:gradFill>
          <a:latin typeface="Segoe" pitchFamily="34" charset="0"/>
          <a:ea typeface="+mn-ea"/>
          <a:cs typeface="+mn-cs"/>
        </a:defRPr>
      </a:lvl2pPr>
      <a:lvl3pPr marL="968375" indent="-284163" algn="l" defTabSz="914363" rtl="0" eaLnBrk="1" latinLnBrk="0" hangingPunct="1">
        <a:lnSpc>
          <a:spcPct val="90000"/>
        </a:lnSpc>
        <a:spcBef>
          <a:spcPct val="20000"/>
        </a:spcBef>
        <a:buClr>
          <a:srgbClr val="FFFFFF"/>
        </a:buClr>
        <a:buSzPct val="55000"/>
        <a:buFont typeface="Wingdings" pitchFamily="2" charset="2"/>
        <a:buChar char="§"/>
        <a:defRPr sz="2400" kern="1200">
          <a:gradFill>
            <a:gsLst>
              <a:gs pos="0">
                <a:schemeClr val="tx1"/>
              </a:gs>
              <a:gs pos="86000">
                <a:schemeClr val="tx1"/>
              </a:gs>
            </a:gsLst>
            <a:lin ang="5400000" scaled="0"/>
          </a:gradFill>
          <a:latin typeface="Segoe" pitchFamily="34" charset="0"/>
          <a:ea typeface="+mn-ea"/>
          <a:cs typeface="+mn-cs"/>
        </a:defRPr>
      </a:lvl3pPr>
      <a:lvl4pPr marL="1260475" indent="-292100" algn="l" defTabSz="914363" rtl="0" eaLnBrk="1" latinLnBrk="0" hangingPunct="1">
        <a:lnSpc>
          <a:spcPct val="90000"/>
        </a:lnSpc>
        <a:spcBef>
          <a:spcPct val="20000"/>
        </a:spcBef>
        <a:buClr>
          <a:srgbClr val="FFFFFF"/>
        </a:buClr>
        <a:buSzPct val="55000"/>
        <a:buFont typeface="Wingdings" pitchFamily="2" charset="2"/>
        <a:buChar char="§"/>
        <a:defRPr sz="2000" kern="1200">
          <a:gradFill>
            <a:gsLst>
              <a:gs pos="0">
                <a:schemeClr val="tx1"/>
              </a:gs>
              <a:gs pos="86000">
                <a:schemeClr val="tx1"/>
              </a:gs>
            </a:gsLst>
            <a:lin ang="5400000" scaled="0"/>
          </a:gradFill>
          <a:latin typeface="Segoe" pitchFamily="34" charset="0"/>
          <a:ea typeface="+mn-ea"/>
          <a:cs typeface="+mn-cs"/>
        </a:defRPr>
      </a:lvl4pPr>
      <a:lvl5pPr marL="1544638" indent="-284163" algn="l" defTabSz="914363" rtl="0" eaLnBrk="1" latinLnBrk="0" hangingPunct="1">
        <a:lnSpc>
          <a:spcPct val="90000"/>
        </a:lnSpc>
        <a:spcBef>
          <a:spcPct val="20000"/>
        </a:spcBef>
        <a:buClr>
          <a:srgbClr val="FFFFFF"/>
        </a:buClr>
        <a:buSzPct val="55000"/>
        <a:buFont typeface="Wingdings" pitchFamily="2" charset="2"/>
        <a:buChar char="§"/>
        <a:defRPr sz="2000" kern="1200">
          <a:gradFill>
            <a:gsLst>
              <a:gs pos="0">
                <a:schemeClr val="tx1"/>
              </a:gs>
              <a:gs pos="86000">
                <a:schemeClr val="tx1"/>
              </a:gs>
            </a:gsLst>
            <a:lin ang="5400000" scaled="0"/>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306DD-5C72-49FF-A9DF-42A06D231925}" type="datetimeFigureOut">
              <a:rPr lang="en-US" smtClean="0">
                <a:solidFill>
                  <a:srgbClr val="515251">
                    <a:tint val="75000"/>
                  </a:srgbClr>
                </a:solidFill>
              </a:rPr>
              <a:pPr/>
              <a:t>4/11/12</a:t>
            </a:fld>
            <a:endParaRPr lang="en-US" dirty="0">
              <a:solidFill>
                <a:srgbClr val="515251">
                  <a:tint val="75000"/>
                </a:srgb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15251">
                  <a:tint val="75000"/>
                </a:srgb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A446A-B9D8-4870-98F7-0013452F7F78}" type="slidenum">
              <a:rPr lang="en-US" smtClean="0">
                <a:solidFill>
                  <a:srgbClr val="515251">
                    <a:tint val="75000"/>
                  </a:srgbClr>
                </a:solidFill>
              </a:rPr>
              <a:pPr/>
              <a:t>‹#›</a:t>
            </a:fld>
            <a:endParaRPr lang="en-US" dirty="0">
              <a:solidFill>
                <a:srgbClr val="515251">
                  <a:tint val="75000"/>
                </a:srgbClr>
              </a:solidFill>
            </a:endParaRPr>
          </a:p>
        </p:txBody>
      </p:sp>
    </p:spTree>
    <p:extLst>
      <p:ext uri="{BB962C8B-B14F-4D97-AF65-F5344CB8AC3E}">
        <p14:creationId xmlns:p14="http://schemas.microsoft.com/office/powerpoint/2010/main" val="3087403769"/>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51D642E-42A8-2944-A870-55AF8ADF3821}" type="datetimeFigureOut">
              <a:rPr lang="en-US" smtClean="0">
                <a:solidFill>
                  <a:prstClr val="black">
                    <a:tint val="75000"/>
                  </a:prstClr>
                </a:solidFill>
              </a:rPr>
              <a:pPr defTabSz="457200"/>
              <a:t>4/11/12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51D90A-93A5-E847-9019-BE59A892962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03761406"/>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 id="2147484551" r:id="rId12"/>
    <p:sldLayoutId id="2147484552" r:id="rId13"/>
    <p:sldLayoutId id="2147484555" r:id="rId14"/>
    <p:sldLayoutId id="214748455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C25A8-E038-40BB-9E7F-90C026B38753}" type="datetimeFigureOut">
              <a:rPr lang="en-US" smtClean="0">
                <a:solidFill>
                  <a:prstClr val="black">
                    <a:tint val="75000"/>
                  </a:prstClr>
                </a:solidFill>
              </a:rPr>
              <a:pPr/>
              <a:t>4/11/12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D1EA2-014E-417F-9E91-6E15901D1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706089"/>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51D642E-42A8-2944-A870-55AF8ADF3821}" type="datetimeFigureOut">
              <a:rPr lang="en-US" smtClean="0">
                <a:solidFill>
                  <a:prstClr val="black">
                    <a:tint val="75000"/>
                  </a:prstClr>
                </a:solidFill>
              </a:rPr>
              <a:pPr defTabSz="457200"/>
              <a:t>4/11/12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51D90A-93A5-E847-9019-BE59A892962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15191310"/>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 id="2147484587" r:id="rId13"/>
    <p:sldLayoutId id="2147484588" r:id="rId14"/>
    <p:sldLayoutId id="2147484589" r:id="rId15"/>
    <p:sldLayoutId id="2147484590" r:id="rId16"/>
    <p:sldLayoutId id="2147484591" r:id="rId17"/>
    <p:sldLayoutId id="2147484592" r:id="rId18"/>
    <p:sldLayoutId id="2147484593"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themeOverride" Target="../theme/themeOverride4.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hyperlink" Target="http://atc21s.org/default.aspx" TargetMode="External"/><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1.png"/><Relationship Id="rId1" Type="http://schemas.microsoft.com/office/2007/relationships/media" Target="file://localhost/Users/MajaKostaSluzba/Documents/E-solstvo/SIRIKT/SIRikt_2012/PPT%20predstavitve/NOVO/vitranc/Slovenia/ATC21S_highres_longvid.wmv" TargetMode="External"/><Relationship Id="rId2" Type="http://schemas.openxmlformats.org/officeDocument/2006/relationships/video" Target="file://localhost/Users/MajaKostaSluzba/Documents/E-solstvo/SIRIKT/SIRikt_2012/PPT%20predstavitve/NOVO/vitranc/Slovenia/ATC21S_highres_longvid.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png"/><Relationship Id="rId8" Type="http://schemas.openxmlformats.org/officeDocument/2006/relationships/image" Target="../media/image20.png"/><Relationship Id="rId9" Type="http://schemas.openxmlformats.org/officeDocument/2006/relationships/image" Target="../media/image57.png"/><Relationship Id="rId10" Type="http://schemas.openxmlformats.org/officeDocument/2006/relationships/comments" Target="../comments/comment1.xml"/><Relationship Id="rId1" Type="http://schemas.openxmlformats.org/officeDocument/2006/relationships/themeOverride" Target="../theme/themeOverride8.x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png"/><Relationship Id="rId17" Type="http://schemas.openxmlformats.org/officeDocument/2006/relationships/image" Target="../media/image82.png"/><Relationship Id="rId18" Type="http://schemas.openxmlformats.org/officeDocument/2006/relationships/image" Target="../media/image83.png"/><Relationship Id="rId19" Type="http://schemas.openxmlformats.org/officeDocument/2006/relationships/image" Target="../media/image84.emf"/><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5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58.png"/><Relationship Id="rId5" Type="http://schemas.openxmlformats.org/officeDocument/2006/relationships/image" Target="../media/image86.png"/><Relationship Id="rId6" Type="http://schemas.openxmlformats.org/officeDocument/2006/relationships/oleObject" Target="../embeddings/Microsoft_Excel_97_-_2004_Worksheet1.xls"/><Relationship Id="rId7" Type="http://schemas.openxmlformats.org/officeDocument/2006/relationships/image" Target="../media/image85.png"/><Relationship Id="rId1" Type="http://schemas.openxmlformats.org/officeDocument/2006/relationships/vmlDrawing" Target="../drawings/vmlDrawing1.vml"/><Relationship Id="rId2"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87.png"/><Relationship Id="rId5" Type="http://schemas.openxmlformats.org/officeDocument/2006/relationships/image" Target="../media/image88.png"/><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themeOverride" Target="../theme/themeOverride5.xml"/><Relationship Id="rId2"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chart" Target="../charts/chart2.xml"/><Relationship Id="rId5" Type="http://schemas.openxmlformats.org/officeDocument/2006/relationships/image" Target="../media/image95.png"/><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96.png"/><Relationship Id="rId5" Type="http://schemas.openxmlformats.org/officeDocument/2006/relationships/chart" Target="../charts/chart3.xml"/><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100.png"/><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01.png"/><Relationship Id="rId5" Type="http://schemas.openxmlformats.org/officeDocument/2006/relationships/image" Target="../media/image102.png"/><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97.png"/><Relationship Id="rId7" Type="http://schemas.openxmlformats.org/officeDocument/2006/relationships/image" Target="../media/image105.png"/><Relationship Id="rId8" Type="http://schemas.openxmlformats.org/officeDocument/2006/relationships/image" Target="../media/image106.png"/><Relationship Id="rId9" Type="http://schemas.openxmlformats.org/officeDocument/2006/relationships/image" Target="../media/image107.png"/><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08.png"/><Relationship Id="rId5" Type="http://schemas.openxmlformats.org/officeDocument/2006/relationships/image" Target="../media/image109.png"/><Relationship Id="rId6" Type="http://schemas.openxmlformats.org/officeDocument/2006/relationships/image" Target="../media/image110.png"/><Relationship Id="rId7" Type="http://schemas.openxmlformats.org/officeDocument/2006/relationships/image" Target="../media/image111.png"/><Relationship Id="rId8" Type="http://schemas.openxmlformats.org/officeDocument/2006/relationships/image" Target="../media/image112.png"/><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hyperlink" Target="http://www.itlresearch.com/" TargetMode="Externa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wmf"/><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image" Target="../media/image120.png"/><Relationship Id="rId8" Type="http://schemas.openxmlformats.org/officeDocument/2006/relationships/image" Target="../media/image121.png"/><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chart" Target="../charts/chart6.xml"/><Relationship Id="rId5" Type="http://schemas.openxmlformats.org/officeDocument/2006/relationships/image" Target="../media/image122.png"/><Relationship Id="rId6" Type="http://schemas.openxmlformats.org/officeDocument/2006/relationships/image" Target="../media/image123.png"/><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3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1.xml"/><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4.xml"/><Relationship Id="rId5" Type="http://schemas.openxmlformats.org/officeDocument/2006/relationships/image" Target="../media/image1.jpeg"/><Relationship Id="rId6" Type="http://schemas.openxmlformats.org/officeDocument/2006/relationships/image" Target="../media/image28.jpeg"/><Relationship Id="rId7" Type="http://schemas.openxmlformats.org/officeDocument/2006/relationships/image" Target="../media/image29.emf"/><Relationship Id="rId8" Type="http://schemas.openxmlformats.org/officeDocument/2006/relationships/image" Target="../media/image30.png"/><Relationship Id="rId9" Type="http://schemas.openxmlformats.org/officeDocument/2006/relationships/image" Target="../media/image31.jpeg"/><Relationship Id="rId1" Type="http://schemas.openxmlformats.org/officeDocument/2006/relationships/themeOverride" Target="../theme/themeOverride6.xml"/><Relationship Id="rId2" Type="http://schemas.openxmlformats.org/officeDocument/2006/relationships/tags" Target="../tags/tag2.xml"/></Relationships>
</file>

<file path=ppt/slides/_rels/slide8.xml.rels><?xml version="1.0" encoding="UTF-8" standalone="yes"?>
<Relationships xmlns="http://schemas.openxmlformats.org/package/2006/relationships"><Relationship Id="rId11" Type="http://schemas.openxmlformats.org/officeDocument/2006/relationships/image" Target="../media/image36.emf"/><Relationship Id="rId12" Type="http://schemas.openxmlformats.org/officeDocument/2006/relationships/image" Target="../media/image37.emf"/><Relationship Id="rId13" Type="http://schemas.openxmlformats.org/officeDocument/2006/relationships/image" Target="../media/image38.emf"/><Relationship Id="rId14" Type="http://schemas.openxmlformats.org/officeDocument/2006/relationships/image" Target="../media/image39.emf"/><Relationship Id="rId15" Type="http://schemas.openxmlformats.org/officeDocument/2006/relationships/image" Target="../media/image29.emf"/><Relationship Id="rId1" Type="http://schemas.openxmlformats.org/officeDocument/2006/relationships/themeOverride" Target="../theme/themeOverride7.xml"/><Relationship Id="rId2" Type="http://schemas.openxmlformats.org/officeDocument/2006/relationships/slideLayout" Target="../slideLayouts/slideLayout5.xml"/><Relationship Id="rId3" Type="http://schemas.openxmlformats.org/officeDocument/2006/relationships/notesSlide" Target="../notesSlides/notesSlide5.xml"/><Relationship Id="rId4" Type="http://schemas.openxmlformats.org/officeDocument/2006/relationships/image" Target="../media/image1.jpe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17.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54842" y="1066804"/>
            <a:ext cx="8447964" cy="1470025"/>
          </a:xfrm>
        </p:spPr>
        <p:txBody>
          <a:bodyPr/>
          <a:lstStyle/>
          <a:p>
            <a:r>
              <a:rPr lang="en-US" sz="2800" b="1" dirty="0"/>
              <a:t>Transforming </a:t>
            </a:r>
            <a:r>
              <a:rPr lang="en-US" sz="2800" b="1" dirty="0">
                <a:latin typeface="Segoe Bold" pitchFamily="34" charset="0"/>
              </a:rPr>
              <a:t>Learning</a:t>
            </a:r>
            <a:r>
              <a:rPr lang="en-US" sz="2800" b="1" dirty="0"/>
              <a:t> for future </a:t>
            </a:r>
            <a:r>
              <a:rPr lang="en-US" sz="2800" b="1" dirty="0" smtClean="0"/>
              <a:t>prosperity</a:t>
            </a:r>
            <a:endParaRPr lang="en-US" sz="2600" dirty="0"/>
          </a:p>
        </p:txBody>
      </p:sp>
      <p:sp>
        <p:nvSpPr>
          <p:cNvPr id="5" name="Subtitle 4"/>
          <p:cNvSpPr>
            <a:spLocks noGrp="1"/>
          </p:cNvSpPr>
          <p:nvPr>
            <p:ph type="subTitle" idx="1"/>
          </p:nvPr>
        </p:nvSpPr>
        <p:spPr/>
        <p:txBody>
          <a:bodyPr/>
          <a:lstStyle/>
          <a:p>
            <a:r>
              <a:rPr lang="en-US" dirty="0" smtClean="0"/>
              <a:t>Name</a:t>
            </a:r>
          </a:p>
          <a:p>
            <a:r>
              <a:rPr lang="en-US" dirty="0" smtClean="0"/>
              <a:t>Title</a:t>
            </a:r>
            <a:endParaRPr lang="en-US" dirty="0"/>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31368" y="4554755"/>
            <a:ext cx="2104844" cy="1578633"/>
          </a:xfrm>
          <a:prstGeom prst="rect">
            <a:avLst/>
          </a:prstGeom>
        </p:spPr>
      </p:pic>
      <p:pic>
        <p:nvPicPr>
          <p:cNvPr id="7" name="Picture 3" descr="C:\Users\v-hgold\Documents\POWERPOINT\Purchased Images\iStock_000008628870XSmall.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flipH="1">
            <a:off x="2231363" y="3108675"/>
            <a:ext cx="2104848" cy="13684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431325" y="4554747"/>
            <a:ext cx="1733909" cy="1578634"/>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8575" y="3108677"/>
            <a:ext cx="1716654" cy="1350705"/>
          </a:xfrm>
          <a:prstGeom prst="rect">
            <a:avLst/>
          </a:prstGeom>
        </p:spPr>
      </p:pic>
      <p:sp>
        <p:nvSpPr>
          <p:cNvPr id="2" name="Rectangle 1"/>
          <p:cNvSpPr/>
          <p:nvPr/>
        </p:nvSpPr>
        <p:spPr>
          <a:xfrm>
            <a:off x="4435435" y="4939563"/>
            <a:ext cx="4572000" cy="1292662"/>
          </a:xfrm>
          <a:prstGeom prst="rect">
            <a:avLst/>
          </a:prstGeom>
        </p:spPr>
        <p:txBody>
          <a:bodyPr>
            <a:spAutoFit/>
          </a:bodyPr>
          <a:lstStyle/>
          <a:p>
            <a:pPr algn="r"/>
            <a:r>
              <a:rPr lang="en-US" sz="2400" b="1" spc="-100" dirty="0">
                <a:ln w="3175">
                  <a:noFill/>
                </a:ln>
                <a:gradFill flip="none" rotWithShape="1">
                  <a:gsLst>
                    <a:gs pos="0">
                      <a:srgbClr val="FFFFFF"/>
                    </a:gs>
                    <a:gs pos="86000">
                      <a:srgbClr val="FFFFFF"/>
                    </a:gs>
                  </a:gsLst>
                  <a:lin ang="5400000" scaled="0"/>
                  <a:tileRect/>
                </a:gradFill>
                <a:latin typeface="Segoe Bold" pitchFamily="34" charset="0"/>
                <a:cs typeface="Arial" charset="0"/>
              </a:rPr>
              <a:t>Greg Butler</a:t>
            </a:r>
          </a:p>
          <a:p>
            <a:pPr algn="r"/>
            <a:r>
              <a:rPr lang="en-US" spc="-100" dirty="0">
                <a:ln w="3175">
                  <a:noFill/>
                </a:ln>
                <a:gradFill flip="none" rotWithShape="1">
                  <a:gsLst>
                    <a:gs pos="0">
                      <a:srgbClr val="FFFFFF"/>
                    </a:gs>
                    <a:gs pos="86000">
                      <a:srgbClr val="FFFFFF"/>
                    </a:gs>
                  </a:gsLst>
                  <a:lin ang="5400000" scaled="0"/>
                  <a:tileRect/>
                </a:gradFill>
                <a:latin typeface="Segoe Light" pitchFamily="34" charset="0"/>
                <a:cs typeface="Arial" charset="0"/>
              </a:rPr>
              <a:t>Senior Director, Education Leaders Strategy</a:t>
            </a:r>
          </a:p>
          <a:p>
            <a:pPr algn="r"/>
            <a:r>
              <a:rPr lang="en-US" spc="-100" dirty="0">
                <a:ln w="3175">
                  <a:noFill/>
                </a:ln>
                <a:gradFill flip="none" rotWithShape="1">
                  <a:gsLst>
                    <a:gs pos="0">
                      <a:srgbClr val="FFFFFF"/>
                    </a:gs>
                    <a:gs pos="86000">
                      <a:srgbClr val="FFFFFF"/>
                    </a:gs>
                  </a:gsLst>
                  <a:lin ang="5400000" scaled="0"/>
                  <a:tileRect/>
                </a:gradFill>
                <a:latin typeface="Segoe Light" pitchFamily="34" charset="0"/>
                <a:cs typeface="Arial" charset="0"/>
              </a:rPr>
              <a:t>Microsoft Corporation</a:t>
            </a:r>
          </a:p>
          <a:p>
            <a:pPr algn="r"/>
            <a:r>
              <a:rPr lang="en-US" altLang="ja-JP" spc="-100" dirty="0">
                <a:ln w="3175">
                  <a:noFill/>
                </a:ln>
                <a:gradFill flip="none" rotWithShape="1">
                  <a:gsLst>
                    <a:gs pos="0">
                      <a:srgbClr val="FFFFFF"/>
                    </a:gs>
                    <a:gs pos="86000">
                      <a:srgbClr val="FFFFFF"/>
                    </a:gs>
                  </a:gsLst>
                  <a:lin ang="5400000" scaled="0"/>
                  <a:tileRect/>
                </a:gradFill>
                <a:latin typeface="Segoe Light" pitchFamily="34" charset="0"/>
                <a:cs typeface="Arial" charset="0"/>
              </a:rPr>
              <a:t>Email: gbutler@microsoft.com</a:t>
            </a:r>
          </a:p>
        </p:txBody>
      </p:sp>
    </p:spTree>
    <p:extLst>
      <p:ext uri="{BB962C8B-B14F-4D97-AF65-F5344CB8AC3E}">
        <p14:creationId xmlns:p14="http://schemas.microsoft.com/office/powerpoint/2010/main" val="1752648025"/>
      </p:ext>
    </p:extLst>
  </p:cSld>
  <p:clrMapOvr>
    <a:overrideClrMapping bg1="dk1" tx1="lt1" bg2="dk2" tx2="lt2" accent1="accent1" accent2="accent2" accent3="accent3" accent4="accent4" accent5="accent5" accent6="accent6" hlink="hlink" folHlink="folHlink"/>
  </p:clrMapOvr>
  <p:transition xmlns:p14="http://schemas.microsoft.com/office/powerpoint/2010/main" advTm="52396">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kGray_B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220200" cy="6916838"/>
          </a:xfrm>
          <a:prstGeom prst="rect">
            <a:avLst/>
          </a:prstGeom>
        </p:spPr>
      </p:pic>
      <p:sp>
        <p:nvSpPr>
          <p:cNvPr id="2" name="Title 1"/>
          <p:cNvSpPr>
            <a:spLocks noGrp="1"/>
          </p:cNvSpPr>
          <p:nvPr>
            <p:ph type="title" idx="4294967295"/>
          </p:nvPr>
        </p:nvSpPr>
        <p:spPr>
          <a:xfrm>
            <a:off x="1143000" y="304803"/>
            <a:ext cx="6781800" cy="403225"/>
          </a:xfrm>
        </p:spPr>
        <p:txBody>
          <a:bodyPr>
            <a:noAutofit/>
          </a:bodyPr>
          <a:lstStyle/>
          <a:p>
            <a:r>
              <a:rPr lang="en-US" sz="3000" b="1" dirty="0" smtClean="0">
                <a:solidFill>
                  <a:schemeClr val="bg1"/>
                </a:solidFill>
                <a:effectLst>
                  <a:outerShdw blurRad="50800" dist="38100" dir="2700000" algn="tl" rotWithShape="0">
                    <a:prstClr val="black">
                      <a:alpha val="40000"/>
                    </a:prstClr>
                  </a:outerShdw>
                </a:effectLst>
              </a:rPr>
              <a:t>21ST-CENTURY SKILLS DEFINED</a:t>
            </a:r>
            <a:endParaRPr lang="en-US" sz="3000" b="1" dirty="0">
              <a:solidFill>
                <a:schemeClr val="bg1"/>
              </a:solidFill>
              <a:effectLst>
                <a:outerShdw blurRad="50800" dist="38100" dir="2700000" algn="tl" rotWithShape="0">
                  <a:prstClr val="black">
                    <a:alpha val="40000"/>
                  </a:prstClr>
                </a:outerShdw>
              </a:effectLst>
            </a:endParaRPr>
          </a:p>
        </p:txBody>
      </p:sp>
      <p:sp>
        <p:nvSpPr>
          <p:cNvPr id="6" name="TextBox 5"/>
          <p:cNvSpPr txBox="1"/>
          <p:nvPr/>
        </p:nvSpPr>
        <p:spPr>
          <a:xfrm>
            <a:off x="609600" y="937736"/>
            <a:ext cx="7848600" cy="738664"/>
          </a:xfrm>
          <a:prstGeom prst="rect">
            <a:avLst/>
          </a:prstGeom>
          <a:noFill/>
        </p:spPr>
        <p:txBody>
          <a:bodyPr wrap="square" rtlCol="0">
            <a:spAutoFit/>
          </a:bodyPr>
          <a:lstStyle/>
          <a:p>
            <a:pPr algn="ctr"/>
            <a:r>
              <a:rPr lang="en-US" sz="2100" b="1" dirty="0">
                <a:solidFill>
                  <a:srgbClr val="FFFFFF"/>
                </a:solidFill>
                <a:effectLst>
                  <a:outerShdw blurRad="50800" dist="38100" dir="2700000" algn="tl" rotWithShape="0">
                    <a:prstClr val="black">
                      <a:alpha val="40000"/>
                    </a:prstClr>
                  </a:outerShdw>
                </a:effectLst>
                <a:hlinkClick r:id="rId4"/>
              </a:rPr>
              <a:t>ATC21S</a:t>
            </a:r>
            <a:r>
              <a:rPr lang="en-US" sz="2100" dirty="0">
                <a:solidFill>
                  <a:srgbClr val="FFFFFF"/>
                </a:solidFill>
                <a:effectLst>
                  <a:outerShdw blurRad="50800" dist="38100" dir="2700000" algn="tl" rotWithShape="0">
                    <a:prstClr val="black">
                      <a:alpha val="40000"/>
                    </a:prstClr>
                  </a:outerShdw>
                </a:effectLst>
              </a:rPr>
              <a:t> started by </a:t>
            </a:r>
            <a:r>
              <a:rPr lang="en-US" sz="2100" dirty="0" smtClean="0">
                <a:solidFill>
                  <a:srgbClr val="FFFFFF"/>
                </a:solidFill>
                <a:effectLst>
                  <a:outerShdw blurRad="50800" dist="38100" dir="2700000" algn="tl" rotWithShape="0">
                    <a:prstClr val="black">
                      <a:alpha val="40000"/>
                    </a:prstClr>
                  </a:outerShdw>
                </a:effectLst>
              </a:rPr>
              <a:t>internationally defining </a:t>
            </a:r>
            <a:r>
              <a:rPr lang="en-US" sz="2100" dirty="0">
                <a:solidFill>
                  <a:srgbClr val="FFFFFF"/>
                </a:solidFill>
                <a:effectLst>
                  <a:outerShdw blurRad="50800" dist="38100" dir="2700000" algn="tl" rotWithShape="0">
                    <a:prstClr val="black">
                      <a:alpha val="40000"/>
                    </a:prstClr>
                  </a:outerShdw>
                </a:effectLst>
              </a:rPr>
              <a:t>21st-century skills </a:t>
            </a:r>
            <a:r>
              <a:rPr lang="en-US" sz="2100" dirty="0" smtClean="0">
                <a:solidFill>
                  <a:srgbClr val="FFFFFF"/>
                </a:solidFill>
                <a:effectLst>
                  <a:outerShdw blurRad="50800" dist="38100" dir="2700000" algn="tl" rotWithShape="0">
                    <a:prstClr val="black">
                      <a:alpha val="40000"/>
                    </a:prstClr>
                  </a:outerShdw>
                </a:effectLst>
              </a:rPr>
              <a:t>as </a:t>
            </a:r>
            <a:r>
              <a:rPr lang="en-US" sz="2100" dirty="0">
                <a:solidFill>
                  <a:srgbClr val="FFFFFF"/>
                </a:solidFill>
                <a:effectLst>
                  <a:outerShdw blurRad="50800" dist="38100" dir="2700000" algn="tl" rotWithShape="0">
                    <a:prstClr val="black">
                      <a:alpha val="40000"/>
                    </a:prstClr>
                  </a:outerShdw>
                </a:effectLst>
              </a:rPr>
              <a:t>four broad </a:t>
            </a:r>
            <a:r>
              <a:rPr lang="en-US" sz="2100" dirty="0" smtClean="0">
                <a:solidFill>
                  <a:srgbClr val="FFFFFF"/>
                </a:solidFill>
                <a:effectLst>
                  <a:outerShdw blurRad="50800" dist="38100" dir="2700000" algn="tl" rotWithShape="0">
                    <a:prstClr val="black">
                      <a:alpha val="40000"/>
                    </a:prstClr>
                  </a:outerShdw>
                </a:effectLst>
              </a:rPr>
              <a:t>categories.</a:t>
            </a:r>
            <a:endParaRPr lang="en-US" sz="2100" dirty="0">
              <a:solidFill>
                <a:srgbClr val="FFFFFF"/>
              </a:solidFill>
              <a:effectLst>
                <a:outerShdw blurRad="50800" dist="38100" dir="2700000" algn="tl" rotWithShape="0">
                  <a:prstClr val="black">
                    <a:alpha val="40000"/>
                  </a:prstClr>
                </a:outerShdw>
              </a:effectLst>
            </a:endParaRPr>
          </a:p>
        </p:txBody>
      </p:sp>
      <p:pic>
        <p:nvPicPr>
          <p:cNvPr id="9" name="Picture 8" descr="21st Century Skills-02.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7036" y="1905004"/>
            <a:ext cx="3884964" cy="2057477"/>
          </a:xfrm>
          <a:prstGeom prst="rect">
            <a:avLst/>
          </a:prstGeom>
        </p:spPr>
      </p:pic>
      <p:pic>
        <p:nvPicPr>
          <p:cNvPr id="10" name="Picture 9" descr="21st Century Skills-05.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1928" y="4496826"/>
            <a:ext cx="3877272" cy="2056377"/>
          </a:xfrm>
          <a:prstGeom prst="rect">
            <a:avLst/>
          </a:prstGeom>
        </p:spPr>
      </p:pic>
      <p:pic>
        <p:nvPicPr>
          <p:cNvPr id="11" name="Picture 10" descr="21st Century Skills-0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7037" y="4482947"/>
            <a:ext cx="3879353" cy="2050031"/>
          </a:xfrm>
          <a:prstGeom prst="rect">
            <a:avLst/>
          </a:prstGeom>
        </p:spPr>
      </p:pic>
      <p:pic>
        <p:nvPicPr>
          <p:cNvPr id="12" name="Picture 11" descr="21st Century Skills-04.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60395" y="2130440"/>
            <a:ext cx="4078807" cy="2056690"/>
          </a:xfrm>
          <a:prstGeom prst="rect">
            <a:avLst/>
          </a:prstGeom>
        </p:spPr>
      </p:pic>
      <p:grpSp>
        <p:nvGrpSpPr>
          <p:cNvPr id="20" name="Group 19"/>
          <p:cNvGrpSpPr/>
          <p:nvPr/>
        </p:nvGrpSpPr>
        <p:grpSpPr>
          <a:xfrm>
            <a:off x="660400" y="4419600"/>
            <a:ext cx="3759200" cy="1887880"/>
            <a:chOff x="-3911600" y="3827120"/>
            <a:chExt cx="3759200" cy="1887880"/>
          </a:xfrm>
        </p:grpSpPr>
        <p:sp>
          <p:nvSpPr>
            <p:cNvPr id="15" name="Rectangle 14"/>
            <p:cNvSpPr/>
            <p:nvPr/>
          </p:nvSpPr>
          <p:spPr>
            <a:xfrm>
              <a:off x="-3886200" y="3886200"/>
              <a:ext cx="3733800" cy="1828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descr="edu_bang1_0315_cmyk.pn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911600" y="3827120"/>
              <a:ext cx="3225800" cy="1887880"/>
            </a:xfrm>
            <a:prstGeom prst="rect">
              <a:avLst/>
            </a:prstGeom>
          </p:spPr>
        </p:pic>
      </p:grpSp>
      <p:grpSp>
        <p:nvGrpSpPr>
          <p:cNvPr id="18" name="Group 17"/>
          <p:cNvGrpSpPr/>
          <p:nvPr/>
        </p:nvGrpSpPr>
        <p:grpSpPr>
          <a:xfrm>
            <a:off x="4937760" y="2038379"/>
            <a:ext cx="3749040" cy="1924025"/>
            <a:chOff x="9372600" y="2038375"/>
            <a:chExt cx="3749040" cy="1924025"/>
          </a:xfrm>
        </p:grpSpPr>
        <p:sp>
          <p:nvSpPr>
            <p:cNvPr id="16" name="Rectangle 15"/>
            <p:cNvSpPr/>
            <p:nvPr/>
          </p:nvSpPr>
          <p:spPr>
            <a:xfrm>
              <a:off x="9372600" y="2133600"/>
              <a:ext cx="3733800" cy="18288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33820_EMPG_EMEA_LAR_04.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9906000" y="2038375"/>
              <a:ext cx="3215640" cy="1924025"/>
            </a:xfrm>
            <a:prstGeom prst="rect">
              <a:avLst/>
            </a:prstGeom>
          </p:spPr>
        </p:pic>
      </p:grpSp>
      <p:grpSp>
        <p:nvGrpSpPr>
          <p:cNvPr id="19" name="Group 18"/>
          <p:cNvGrpSpPr/>
          <p:nvPr/>
        </p:nvGrpSpPr>
        <p:grpSpPr>
          <a:xfrm>
            <a:off x="4953000" y="4495804"/>
            <a:ext cx="3733800" cy="1838785"/>
            <a:chOff x="9372600" y="4419600"/>
            <a:chExt cx="3733800" cy="1838785"/>
          </a:xfrm>
        </p:grpSpPr>
        <p:sp>
          <p:nvSpPr>
            <p:cNvPr id="17" name="Rectangle 16"/>
            <p:cNvSpPr/>
            <p:nvPr/>
          </p:nvSpPr>
          <p:spPr>
            <a:xfrm>
              <a:off x="9372600" y="4419600"/>
              <a:ext cx="3733800" cy="18288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EDU_NewYork1_8652.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201400" y="4419600"/>
              <a:ext cx="1901069" cy="1838785"/>
            </a:xfrm>
            <a:prstGeom prst="rect">
              <a:avLst/>
            </a:prstGeom>
          </p:spPr>
        </p:pic>
      </p:grpSp>
      <p:grpSp>
        <p:nvGrpSpPr>
          <p:cNvPr id="21" name="Group 20"/>
          <p:cNvGrpSpPr/>
          <p:nvPr/>
        </p:nvGrpSpPr>
        <p:grpSpPr>
          <a:xfrm>
            <a:off x="685800" y="2051975"/>
            <a:ext cx="3733800" cy="1910429"/>
            <a:chOff x="-4038600" y="838200"/>
            <a:chExt cx="3733800" cy="1910429"/>
          </a:xfrm>
        </p:grpSpPr>
        <p:sp>
          <p:nvSpPr>
            <p:cNvPr id="13" name="Rectangle 12"/>
            <p:cNvSpPr/>
            <p:nvPr/>
          </p:nvSpPr>
          <p:spPr>
            <a:xfrm>
              <a:off x="-4038600" y="914400"/>
              <a:ext cx="3733800" cy="1828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descr="6541_MRM_27_5824.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38600" y="838200"/>
              <a:ext cx="2362200" cy="1910429"/>
            </a:xfrm>
            <a:prstGeom prst="rect">
              <a:avLst/>
            </a:prstGeom>
          </p:spPr>
        </p:pic>
      </p:grpSp>
    </p:spTree>
    <p:extLst>
      <p:ext uri="{BB962C8B-B14F-4D97-AF65-F5344CB8AC3E}">
        <p14:creationId xmlns:p14="http://schemas.microsoft.com/office/powerpoint/2010/main" val="189266758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xit" presetSubtype="12" fill="hold" nodeType="afterEffect">
                                  <p:stCondLst>
                                    <p:cond delay="0"/>
                                  </p:stCondLst>
                                  <p:childTnLst>
                                    <p:animEffect transition="out" filter="strips(downLeft)">
                                      <p:cBhvr>
                                        <p:cTn id="6" dur="1000"/>
                                        <p:tgtEl>
                                          <p:spTgt spid="21"/>
                                        </p:tgtEl>
                                      </p:cBhvr>
                                    </p:animEffect>
                                    <p:set>
                                      <p:cBhvr>
                                        <p:cTn id="7" dur="1" fill="hold">
                                          <p:stCondLst>
                                            <p:cond delay="999"/>
                                          </p:stCondLst>
                                        </p:cTn>
                                        <p:tgtEl>
                                          <p:spTgt spid="21"/>
                                        </p:tgtEl>
                                        <p:attrNameLst>
                                          <p:attrName>style.visibility</p:attrName>
                                        </p:attrNameLst>
                                      </p:cBhvr>
                                      <p:to>
                                        <p:strVal val="hidden"/>
                                      </p:to>
                                    </p:set>
                                  </p:childTnLst>
                                </p:cTn>
                              </p:par>
                            </p:childTnLst>
                          </p:cTn>
                        </p:par>
                        <p:par>
                          <p:cTn id="8" fill="hold">
                            <p:stCondLst>
                              <p:cond delay="1000"/>
                            </p:stCondLst>
                            <p:childTnLst>
                              <p:par>
                                <p:cTn id="9" presetID="18" presetClass="exit" presetSubtype="12" fill="hold" nodeType="afterEffect">
                                  <p:stCondLst>
                                    <p:cond delay="0"/>
                                  </p:stCondLst>
                                  <p:childTnLst>
                                    <p:animEffect transition="out" filter="strips(downLeft)">
                                      <p:cBhvr>
                                        <p:cTn id="10" dur="1000"/>
                                        <p:tgtEl>
                                          <p:spTgt spid="18"/>
                                        </p:tgtEl>
                                      </p:cBhvr>
                                    </p:animEffect>
                                    <p:set>
                                      <p:cBhvr>
                                        <p:cTn id="11" dur="1" fill="hold">
                                          <p:stCondLst>
                                            <p:cond delay="999"/>
                                          </p:stCondLst>
                                        </p:cTn>
                                        <p:tgtEl>
                                          <p:spTgt spid="18"/>
                                        </p:tgtEl>
                                        <p:attrNameLst>
                                          <p:attrName>style.visibility</p:attrName>
                                        </p:attrNameLst>
                                      </p:cBhvr>
                                      <p:to>
                                        <p:strVal val="hidden"/>
                                      </p:to>
                                    </p:set>
                                  </p:childTnLst>
                                </p:cTn>
                              </p:par>
                            </p:childTnLst>
                          </p:cTn>
                        </p:par>
                        <p:par>
                          <p:cTn id="12" fill="hold">
                            <p:stCondLst>
                              <p:cond delay="2000"/>
                            </p:stCondLst>
                            <p:childTnLst>
                              <p:par>
                                <p:cTn id="13" presetID="18" presetClass="exit" presetSubtype="12" fill="hold" nodeType="afterEffect">
                                  <p:stCondLst>
                                    <p:cond delay="0"/>
                                  </p:stCondLst>
                                  <p:childTnLst>
                                    <p:animEffect transition="out" filter="strips(downLeft)">
                                      <p:cBhvr>
                                        <p:cTn id="14" dur="1000"/>
                                        <p:tgtEl>
                                          <p:spTgt spid="20"/>
                                        </p:tgtEl>
                                      </p:cBhvr>
                                    </p:animEffect>
                                    <p:set>
                                      <p:cBhvr>
                                        <p:cTn id="15" dur="1" fill="hold">
                                          <p:stCondLst>
                                            <p:cond delay="999"/>
                                          </p:stCondLst>
                                        </p:cTn>
                                        <p:tgtEl>
                                          <p:spTgt spid="20"/>
                                        </p:tgtEl>
                                        <p:attrNameLst>
                                          <p:attrName>style.visibility</p:attrName>
                                        </p:attrNameLst>
                                      </p:cBhvr>
                                      <p:to>
                                        <p:strVal val="hidden"/>
                                      </p:to>
                                    </p:set>
                                  </p:childTnLst>
                                </p:cTn>
                              </p:par>
                            </p:childTnLst>
                          </p:cTn>
                        </p:par>
                        <p:par>
                          <p:cTn id="16" fill="hold">
                            <p:stCondLst>
                              <p:cond delay="3000"/>
                            </p:stCondLst>
                            <p:childTnLst>
                              <p:par>
                                <p:cTn id="17" presetID="18" presetClass="exit" presetSubtype="12" fill="hold" nodeType="afterEffect">
                                  <p:stCondLst>
                                    <p:cond delay="0"/>
                                  </p:stCondLst>
                                  <p:childTnLst>
                                    <p:animEffect transition="out" filter="strips(downLeft)">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p:cNvSpPr/>
          <p:nvPr/>
        </p:nvSpPr>
        <p:spPr bwMode="auto">
          <a:xfrm>
            <a:off x="0" y="0"/>
            <a:ext cx="9144000" cy="6858000"/>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l-SI" sz="2200" dirty="0" smtClean="0">
              <a:gradFill>
                <a:gsLst>
                  <a:gs pos="0">
                    <a:srgbClr val="FFFFFF"/>
                  </a:gs>
                  <a:gs pos="100000">
                    <a:srgbClr val="FFFFFF"/>
                  </a:gs>
                </a:gsLst>
                <a:lin ang="5400000" scaled="0"/>
              </a:gradFill>
            </a:endParaRPr>
          </a:p>
        </p:txBody>
      </p:sp>
      <p:sp>
        <p:nvSpPr>
          <p:cNvPr id="5" name="Rectangle 4"/>
          <p:cNvSpPr/>
          <p:nvPr/>
        </p:nvSpPr>
        <p:spPr bwMode="auto">
          <a:xfrm>
            <a:off x="0" y="0"/>
            <a:ext cx="9144000" cy="6858000"/>
          </a:xfrm>
          <a:prstGeom prst="rect">
            <a:avLst/>
          </a:prstGeom>
          <a:solidFill>
            <a:schemeClr val="bg1">
              <a:lumMod val="95000"/>
              <a:lumOff val="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ACT21S – Collaborative Problem Solving Sample Assessment Tasks</a:t>
            </a:r>
            <a:endParaRPr lang="en-US" dirty="0"/>
          </a:p>
        </p:txBody>
      </p:sp>
      <p:pic>
        <p:nvPicPr>
          <p:cNvPr id="6" name="ATC21S_highres_longvid.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008" y="819817"/>
            <a:ext cx="9136992" cy="5139558"/>
          </a:xfrm>
          <a:prstGeom prst="rect">
            <a:avLst/>
          </a:prstGeom>
        </p:spPr>
      </p:pic>
    </p:spTree>
    <p:extLst>
      <p:ext uri="{BB962C8B-B14F-4D97-AF65-F5344CB8AC3E}">
        <p14:creationId xmlns:p14="http://schemas.microsoft.com/office/powerpoint/2010/main" val="53677532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3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839200" cy="914400"/>
          </a:xfrm>
        </p:spPr>
        <p:txBody>
          <a:bodyPr>
            <a:noAutofit/>
          </a:bodyPr>
          <a:lstStyle/>
          <a:p>
            <a:pPr algn="l"/>
            <a:r>
              <a:rPr lang="en-US" sz="4400" dirty="0" smtClean="0">
                <a:solidFill>
                  <a:schemeClr val="bg1"/>
                </a:solidFill>
                <a:effectLst>
                  <a:outerShdw blurRad="50800" dist="38100" dir="2700000" algn="tl" rotWithShape="0">
                    <a:prstClr val="black">
                      <a:alpha val="40000"/>
                    </a:prstClr>
                  </a:outerShdw>
                </a:effectLst>
              </a:rPr>
              <a:t>LEARN MORE ABOUT ATC21S</a:t>
            </a:r>
            <a:endParaRPr lang="en-US" sz="4400" dirty="0">
              <a:solidFill>
                <a:schemeClr val="bg1"/>
              </a:solidFill>
              <a:effectLst>
                <a:outerShdw blurRad="50800" dist="38100" dir="2700000" algn="tl" rotWithShape="0">
                  <a:prstClr val="black">
                    <a:alpha val="40000"/>
                  </a:prstClr>
                </a:outerShdw>
              </a:effectLst>
            </a:endParaRPr>
          </a:p>
        </p:txBody>
      </p:sp>
      <p:grpSp>
        <p:nvGrpSpPr>
          <p:cNvPr id="9" name="Group 8"/>
          <p:cNvGrpSpPr/>
          <p:nvPr/>
        </p:nvGrpSpPr>
        <p:grpSpPr>
          <a:xfrm>
            <a:off x="2209801" y="914400"/>
            <a:ext cx="6172200" cy="2308324"/>
            <a:chOff x="1828800" y="914400"/>
            <a:chExt cx="6172200" cy="2308324"/>
          </a:xfrm>
        </p:grpSpPr>
        <p:sp>
          <p:nvSpPr>
            <p:cNvPr id="8" name="Rectangle 7"/>
            <p:cNvSpPr/>
            <p:nvPr/>
          </p:nvSpPr>
          <p:spPr>
            <a:xfrm>
              <a:off x="1828800" y="914400"/>
              <a:ext cx="6172200" cy="2308324"/>
            </a:xfrm>
            <a:prstGeom prst="rect">
              <a:avLst/>
            </a:prstGeom>
          </p:spPr>
          <p:txBody>
            <a:bodyPr wrap="square">
              <a:spAutoFit/>
            </a:bodyPr>
            <a:lstStyle/>
            <a:p>
              <a:pPr>
                <a:lnSpc>
                  <a:spcPct val="150000"/>
                </a:lnSpc>
              </a:pPr>
              <a:r>
                <a:rPr lang="en-US" b="1" dirty="0" smtClean="0">
                  <a:solidFill>
                    <a:srgbClr val="197196"/>
                  </a:solidFill>
                </a:rPr>
                <a:t>Join  </a:t>
              </a:r>
              <a:r>
                <a:rPr lang="en-US" dirty="0" smtClean="0">
                  <a:solidFill>
                    <a:srgbClr val="FFFFFF"/>
                  </a:solidFill>
                  <a:effectLst>
                    <a:outerShdw blurRad="50800" dist="38100" dir="2700000" algn="tl" rotWithShape="0">
                      <a:prstClr val="black">
                        <a:alpha val="40000"/>
                      </a:prstClr>
                    </a:outerShdw>
                  </a:effectLst>
                </a:rPr>
                <a:t>      the conversation</a:t>
              </a:r>
            </a:p>
            <a:p>
              <a:pPr>
                <a:lnSpc>
                  <a:spcPct val="150000"/>
                </a:lnSpc>
              </a:pPr>
              <a:r>
                <a:rPr lang="en-US" b="1" dirty="0" smtClean="0">
                  <a:solidFill>
                    <a:srgbClr val="197196"/>
                  </a:solidFill>
                </a:rPr>
                <a:t>Attend</a:t>
              </a:r>
              <a:r>
                <a:rPr lang="en-US" dirty="0" smtClean="0">
                  <a:solidFill>
                    <a:srgbClr val="FFFFFF"/>
                  </a:solidFill>
                  <a:effectLst>
                    <a:outerShdw blurRad="50800" dist="38100" dir="2700000" algn="tl" rotWithShape="0">
                      <a:prstClr val="black">
                        <a:alpha val="40000"/>
                      </a:prstClr>
                    </a:outerShdw>
                  </a:effectLst>
                </a:rPr>
                <a:t> events</a:t>
              </a:r>
            </a:p>
            <a:p>
              <a:pPr>
                <a:lnSpc>
                  <a:spcPct val="150000"/>
                </a:lnSpc>
              </a:pPr>
              <a:r>
                <a:rPr lang="en-US" b="1" dirty="0" smtClean="0">
                  <a:solidFill>
                    <a:srgbClr val="197196"/>
                  </a:solidFill>
                </a:rPr>
                <a:t>Explore</a:t>
              </a:r>
              <a:r>
                <a:rPr lang="en-US" dirty="0" smtClean="0">
                  <a:solidFill>
                    <a:srgbClr val="FFFFFF"/>
                  </a:solidFill>
                  <a:effectLst>
                    <a:outerShdw blurRad="50800" dist="38100" dir="2700000" algn="tl" rotWithShape="0">
                      <a:prstClr val="black">
                        <a:alpha val="40000"/>
                      </a:prstClr>
                    </a:outerShdw>
                  </a:effectLst>
                </a:rPr>
                <a:t> our webpage </a:t>
              </a:r>
              <a:r>
                <a:rPr lang="en-US" u="sng" dirty="0" smtClean="0">
                  <a:solidFill>
                    <a:srgbClr val="FFFFFF"/>
                  </a:solidFill>
                  <a:effectLst>
                    <a:outerShdw blurRad="50800" dist="38100" dir="2700000" algn="tl" rotWithShape="0">
                      <a:prstClr val="black">
                        <a:alpha val="40000"/>
                      </a:prstClr>
                    </a:outerShdw>
                  </a:effectLst>
                </a:rPr>
                <a:t>http://www.atc21s.org</a:t>
              </a:r>
            </a:p>
            <a:p>
              <a:pPr>
                <a:lnSpc>
                  <a:spcPct val="150000"/>
                </a:lnSpc>
              </a:pPr>
              <a:r>
                <a:rPr lang="en-US" b="1" dirty="0" smtClean="0">
                  <a:solidFill>
                    <a:srgbClr val="197196"/>
                  </a:solidFill>
                </a:rPr>
                <a:t>Share</a:t>
              </a:r>
              <a:r>
                <a:rPr lang="en-US" dirty="0" smtClean="0">
                  <a:solidFill>
                    <a:srgbClr val="FFFFFF"/>
                  </a:solidFill>
                  <a:effectLst>
                    <a:outerShdw blurRad="50800" dist="38100" dir="2700000" algn="tl" rotWithShape="0">
                      <a:prstClr val="black">
                        <a:alpha val="40000"/>
                      </a:prstClr>
                    </a:outerShdw>
                  </a:effectLst>
                </a:rPr>
                <a:t> lesson plans and learning interventions</a:t>
              </a:r>
            </a:p>
            <a:p>
              <a:endParaRPr lang="en-US" dirty="0" smtClean="0">
                <a:solidFill>
                  <a:srgbClr val="515251"/>
                </a:solidFill>
              </a:endParaRPr>
            </a:p>
            <a:p>
              <a:endParaRPr lang="en-US" b="1" dirty="0">
                <a:solidFill>
                  <a:srgbClr val="515251"/>
                </a:solidFill>
              </a:endParaRPr>
            </a:p>
          </p:txBody>
        </p:sp>
        <p:pic>
          <p:nvPicPr>
            <p:cNvPr id="3" name="Picture 2" descr="Screen-shot-2011-03-24-at-5.44.46-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8400" y="990600"/>
              <a:ext cx="381000" cy="374431"/>
            </a:xfrm>
            <a:prstGeom prst="rect">
              <a:avLst/>
            </a:prstGeom>
          </p:spPr>
        </p:pic>
      </p:grpSp>
      <p:pic>
        <p:nvPicPr>
          <p:cNvPr id="6" name="Picture 5" descr="33766_EMPG_EMEA_Africa_0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191258"/>
            <a:ext cx="9278234" cy="3843761"/>
          </a:xfrm>
          <a:prstGeom prst="rect">
            <a:avLst/>
          </a:prstGeom>
        </p:spPr>
      </p:pic>
    </p:spTree>
    <p:extLst>
      <p:ext uri="{BB962C8B-B14F-4D97-AF65-F5344CB8AC3E}">
        <p14:creationId xmlns:p14="http://schemas.microsoft.com/office/powerpoint/2010/main" val="27686050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 0  L 0 -0.33324  E" pathEditMode="relative" ptsTypes="">
                                      <p:cBhvr>
                                        <p:cTn id="13" dur="2000" fill="hold"/>
                                        <p:tgtEl>
                                          <p:spTgt spid="2"/>
                                        </p:tgtEl>
                                        <p:attrNameLst>
                                          <p:attrName>ppt_x</p:attrName>
                                          <p:attrName>ppt_y</p:attrName>
                                        </p:attrNameLst>
                                      </p:cBhvr>
                                    </p:animMotion>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5" cstate="email">
            <a:extLst>
              <a:ext uri="{28A0092B-C50C-407E-A947-70E740481C1C}">
                <a14:useLocalDpi xmlns:a14="http://schemas.microsoft.com/office/drawing/2010/main"/>
              </a:ext>
            </a:extLst>
          </a:blip>
          <a:srcRect/>
          <a:stretch/>
        </p:blipFill>
        <p:spPr>
          <a:xfrm>
            <a:off x="213611" y="201794"/>
            <a:ext cx="8710613" cy="653297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0" name="Content Placeholder 4"/>
          <p:cNvPicPr>
            <a:picLocks noGrp="1" noChangeAspect="1"/>
          </p:cNvPicPr>
          <p:nvPr>
            <p:ph sz="half" idx="4294967295"/>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 y="4510088"/>
            <a:ext cx="8710613" cy="61436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2" name="Picture 2" descr="D:\INNOVATIV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01485" y="4523423"/>
            <a:ext cx="6695395" cy="19731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4878" y="5607121"/>
            <a:ext cx="8744341" cy="624827"/>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15" name="Rectangle 14"/>
          <p:cNvSpPr/>
          <p:nvPr/>
        </p:nvSpPr>
        <p:spPr>
          <a:xfrm>
            <a:off x="194878" y="4509355"/>
            <a:ext cx="8744341"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16" name="Rectangle 15"/>
          <p:cNvSpPr/>
          <p:nvPr/>
        </p:nvSpPr>
        <p:spPr>
          <a:xfrm>
            <a:off x="194878" y="5607121"/>
            <a:ext cx="8744341" cy="615865"/>
          </a:xfrm>
          <a:prstGeom prst="rect">
            <a:avLst/>
          </a:prstGeom>
          <a:solidFill>
            <a:srgbClr val="FFFFFF">
              <a:alpha val="8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19" name="Rectangle 18"/>
          <p:cNvSpPr/>
          <p:nvPr/>
        </p:nvSpPr>
        <p:spPr>
          <a:xfrm>
            <a:off x="194878" y="4500394"/>
            <a:ext cx="8744341" cy="615865"/>
          </a:xfrm>
          <a:prstGeom prst="rect">
            <a:avLst/>
          </a:prstGeom>
          <a:solidFill>
            <a:srgbClr val="FFFFFF">
              <a:alpha val="8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14" name="Rectangle 13"/>
          <p:cNvSpPr/>
          <p:nvPr/>
        </p:nvSpPr>
        <p:spPr>
          <a:xfrm>
            <a:off x="1201479" y="5616083"/>
            <a:ext cx="6747494" cy="6158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spc="300" dirty="0">
                <a:solidFill>
                  <a:schemeClr val="bg2">
                    <a:lumMod val="10000"/>
                  </a:schemeClr>
                </a:solidFill>
                <a:latin typeface="Segoe UI Light" pitchFamily="34" charset="0"/>
                <a:ea typeface="Segoe UI" pitchFamily="34" charset="0"/>
                <a:cs typeface="Segoe UI" pitchFamily="34" charset="0"/>
              </a:rPr>
              <a:t>EXTENDING INNOVATIVE TEACHING PRACTICES</a:t>
            </a:r>
          </a:p>
        </p:txBody>
      </p:sp>
      <p:sp>
        <p:nvSpPr>
          <p:cNvPr id="18" name="TextBox 17"/>
          <p:cNvSpPr txBox="1"/>
          <p:nvPr/>
        </p:nvSpPr>
        <p:spPr>
          <a:xfrm>
            <a:off x="1626781" y="4626460"/>
            <a:ext cx="5896890" cy="369332"/>
          </a:xfrm>
          <a:prstGeom prst="rect">
            <a:avLst/>
          </a:prstGeom>
          <a:noFill/>
        </p:spPr>
        <p:txBody>
          <a:bodyPr wrap="square" rtlCol="0">
            <a:spAutoFit/>
          </a:bodyPr>
          <a:lstStyle/>
          <a:p>
            <a:pPr marL="0" lvl="1" algn="ctr"/>
            <a:r>
              <a:rPr lang="en-US" b="1" spc="300" dirty="0" smtClean="0">
                <a:solidFill>
                  <a:schemeClr val="bg2">
                    <a:lumMod val="10000"/>
                  </a:schemeClr>
                </a:solidFill>
                <a:latin typeface="Segoe UI Light" pitchFamily="34" charset="0"/>
                <a:ea typeface="Segoe UI" pitchFamily="34" charset="0"/>
                <a:cs typeface="Segoe UI" pitchFamily="34" charset="0"/>
              </a:rPr>
              <a:t>MEASURING INNOVATIVE TEACHING</a:t>
            </a:r>
            <a:endParaRPr lang="en-US" b="1" spc="300" dirty="0">
              <a:solidFill>
                <a:schemeClr val="bg2">
                  <a:lumMod val="10000"/>
                </a:schemeClr>
              </a:solidFill>
              <a:latin typeface="Segoe UI Light" pitchFamily="34" charset="0"/>
              <a:ea typeface="Segoe UI" pitchFamily="34" charset="0"/>
              <a:cs typeface="Segoe UI"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08265" y="6344118"/>
            <a:ext cx="1055688" cy="180975"/>
          </a:xfrm>
          <a:prstGeom prst="rect">
            <a:avLst/>
          </a:prstGeom>
        </p:spPr>
      </p:pic>
      <p:pic>
        <p:nvPicPr>
          <p:cNvPr id="409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45840" y="357398"/>
            <a:ext cx="2589538" cy="85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06653"/>
      </p:ext>
    </p:extLst>
  </p:cSld>
  <p:clrMapOvr>
    <a:overrideClrMapping bg1="dk1" tx1="lt1" bg2="dk2" tx2="lt2" accent1="accent1" accent2="accent2" accent3="accent3" accent4="accent4" accent5="accent5" accent6="accent6" hlink="hlink" folHlink="folHlink"/>
  </p:clrMapOvr>
  <p:transition xmlns:p14="http://schemas.microsoft.com/office/powerpoint/2010/main" advTm="94774">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m 25" descr="S5_Marta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54864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4" descr="S01C_adriano.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510088" y="155575"/>
            <a:ext cx="5319712"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descr="S01C_adriano_01.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779963" y="1277938"/>
            <a:ext cx="5049837"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6" descr="S01C_adriano_02.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091113" y="1298575"/>
            <a:ext cx="45100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19113" y="436563"/>
            <a:ext cx="32575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5000"/>
              </a:lnSpc>
            </a:pPr>
            <a:r>
              <a:rPr lang="en-US" sz="4200" b="1">
                <a:solidFill>
                  <a:srgbClr val="FFFFFF"/>
                </a:solidFill>
              </a:rPr>
              <a:t>ITL RESEARCH</a:t>
            </a:r>
          </a:p>
        </p:txBody>
      </p:sp>
      <p:pic>
        <p:nvPicPr>
          <p:cNvPr id="15368" name="Picture 18" descr="S01B_adriano.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42000" y="1951038"/>
            <a:ext cx="3840163"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2"/>
          <p:cNvSpPr>
            <a:spLocks noChangeArrowheads="1"/>
          </p:cNvSpPr>
          <p:nvPr/>
        </p:nvSpPr>
        <p:spPr bwMode="auto">
          <a:xfrm>
            <a:off x="5116513" y="844550"/>
            <a:ext cx="17240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pt-PT" b="1">
                <a:solidFill>
                  <a:srgbClr val="FFFFFF"/>
                </a:solidFill>
              </a:rPr>
              <a:t>Education System Change</a:t>
            </a:r>
          </a:p>
        </p:txBody>
      </p:sp>
      <p:sp>
        <p:nvSpPr>
          <p:cNvPr id="15370" name="Rectangle 3"/>
          <p:cNvSpPr>
            <a:spLocks noChangeArrowheads="1"/>
          </p:cNvSpPr>
          <p:nvPr/>
        </p:nvSpPr>
        <p:spPr bwMode="auto">
          <a:xfrm>
            <a:off x="5227638" y="1811338"/>
            <a:ext cx="15017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pt-PT" b="1">
                <a:solidFill>
                  <a:srgbClr val="FFFFFF"/>
                </a:solidFill>
              </a:rPr>
              <a:t>School Leadership and Culture</a:t>
            </a:r>
          </a:p>
        </p:txBody>
      </p:sp>
      <p:sp>
        <p:nvSpPr>
          <p:cNvPr id="15371" name="Rectangle 4"/>
          <p:cNvSpPr>
            <a:spLocks noChangeArrowheads="1"/>
          </p:cNvSpPr>
          <p:nvPr/>
        </p:nvSpPr>
        <p:spPr bwMode="auto">
          <a:xfrm>
            <a:off x="5078413" y="3244850"/>
            <a:ext cx="1778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pt-PT" b="1">
                <a:solidFill>
                  <a:srgbClr val="FFFFFF"/>
                </a:solidFill>
              </a:rPr>
              <a:t>Innovative Teaching Practices</a:t>
            </a:r>
          </a:p>
        </p:txBody>
      </p:sp>
      <p:pic>
        <p:nvPicPr>
          <p:cNvPr id="23" name="Imagem 22" descr="S4_Marta2.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56025" y="4076700"/>
            <a:ext cx="24479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23" descr="S4_Marta2.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67175" y="1989138"/>
            <a:ext cx="15128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m 24" descr="S4_Marta2.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21100" y="1030288"/>
            <a:ext cx="18716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4235450" y="5839980"/>
            <a:ext cx="17494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80000"/>
              </a:lnSpc>
            </a:pPr>
            <a:r>
              <a:rPr lang="en-US" b="1" dirty="0">
                <a:solidFill>
                  <a:srgbClr val="FFFFFF"/>
                </a:solidFill>
              </a:rPr>
              <a:t>Individuals with skills for life and work today</a:t>
            </a:r>
          </a:p>
        </p:txBody>
      </p:sp>
    </p:spTree>
    <p:extLst>
      <p:ext uri="{BB962C8B-B14F-4D97-AF65-F5344CB8AC3E}">
        <p14:creationId xmlns:p14="http://schemas.microsoft.com/office/powerpoint/2010/main" val="31379866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5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par>
                          <p:cTn id="17" fill="hold" nodeType="afterGroup">
                            <p:stCondLst>
                              <p:cond delay="1500"/>
                            </p:stCondLst>
                            <p:childTnLst>
                              <p:par>
                                <p:cTn id="18" presetID="18" presetClass="entr" presetSubtype="6"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Right)">
                                      <p:cBhvr>
                                        <p:cTn id="20" dur="500"/>
                                        <p:tgtEl>
                                          <p:spTgt spid="24"/>
                                        </p:tgtEl>
                                      </p:cBhvr>
                                    </p:animEffect>
                                  </p:childTnLst>
                                </p:cTn>
                              </p:par>
                              <p:par>
                                <p:cTn id="21" presetID="18" presetClass="entr" presetSubtype="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Right)">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m 16" descr="S9_Marta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7348279" cy="31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634683" y="193675"/>
            <a:ext cx="6299517"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lnSpc>
                <a:spcPct val="80000"/>
              </a:lnSpc>
            </a:pPr>
            <a:r>
              <a:rPr lang="en-US" sz="4400" b="1" dirty="0" smtClean="0">
                <a:solidFill>
                  <a:srgbClr val="FFFFFF"/>
                </a:solidFill>
              </a:rPr>
              <a:t>WHAT ARE </a:t>
            </a:r>
          </a:p>
          <a:p>
            <a:pPr defTabSz="457200">
              <a:lnSpc>
                <a:spcPct val="80000"/>
              </a:lnSpc>
            </a:pPr>
            <a:r>
              <a:rPr lang="en-US" sz="3600" b="1" dirty="0" smtClean="0">
                <a:solidFill>
                  <a:srgbClr val="FFFFFF"/>
                </a:solidFill>
              </a:rPr>
              <a:t>INNOVATIVE </a:t>
            </a:r>
            <a:r>
              <a:rPr lang="en-US" sz="3600" b="1" dirty="0">
                <a:solidFill>
                  <a:srgbClr val="FFFFFF"/>
                </a:solidFill>
              </a:rPr>
              <a:t>TEACHING </a:t>
            </a:r>
            <a:r>
              <a:rPr lang="en-US" sz="3600" b="1" dirty="0" smtClean="0">
                <a:solidFill>
                  <a:srgbClr val="FFFFFF"/>
                </a:solidFill>
              </a:rPr>
              <a:t>PRACTICES?</a:t>
            </a:r>
            <a:endParaRPr lang="en-US" sz="3600" b="1" dirty="0">
              <a:solidFill>
                <a:srgbClr val="FFFFFF"/>
              </a:solidFill>
            </a:endParaRPr>
          </a:p>
        </p:txBody>
      </p:sp>
      <p:pic>
        <p:nvPicPr>
          <p:cNvPr id="18444" name="Imagem 35" descr="S5_Marta5.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876246" y="2628318"/>
            <a:ext cx="2968124" cy="163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m 35" descr="S5_Marta5.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2242" y="2628318"/>
            <a:ext cx="2968124" cy="163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2"/>
          <p:cNvSpPr>
            <a:spLocks noChangeArrowheads="1"/>
          </p:cNvSpPr>
          <p:nvPr/>
        </p:nvSpPr>
        <p:spPr bwMode="auto">
          <a:xfrm>
            <a:off x="634683" y="2801383"/>
            <a:ext cx="2323243"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pt-PT" sz="2800" b="1" dirty="0">
                <a:solidFill>
                  <a:srgbClr val="FFFFFF"/>
                </a:solidFill>
              </a:rPr>
              <a:t>Student Centered Pedagogies</a:t>
            </a:r>
          </a:p>
        </p:txBody>
      </p:sp>
      <p:pic>
        <p:nvPicPr>
          <p:cNvPr id="36" name="Imagem 35" descr="S5_Marta5.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55630" y="2647252"/>
            <a:ext cx="2968124" cy="163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2"/>
          <p:cNvSpPr>
            <a:spLocks noChangeArrowheads="1"/>
          </p:cNvSpPr>
          <p:nvPr/>
        </p:nvSpPr>
        <p:spPr bwMode="auto">
          <a:xfrm>
            <a:off x="3478071" y="3028355"/>
            <a:ext cx="2323243"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pt-PT" sz="2800" b="1" dirty="0">
                <a:solidFill>
                  <a:srgbClr val="FFFFFF"/>
                </a:solidFill>
              </a:rPr>
              <a:t>Extending Learning</a:t>
            </a:r>
          </a:p>
        </p:txBody>
      </p:sp>
      <p:sp>
        <p:nvSpPr>
          <p:cNvPr id="33" name="Rectangle 2"/>
          <p:cNvSpPr>
            <a:spLocks noChangeArrowheads="1"/>
          </p:cNvSpPr>
          <p:nvPr/>
        </p:nvSpPr>
        <p:spPr bwMode="auto">
          <a:xfrm>
            <a:off x="6273660" y="2977344"/>
            <a:ext cx="2323243"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pt-PT" sz="2800" b="1" dirty="0">
                <a:solidFill>
                  <a:srgbClr val="FFFFFF"/>
                </a:solidFill>
              </a:rPr>
              <a:t>ICT Integration</a:t>
            </a:r>
          </a:p>
        </p:txBody>
      </p:sp>
      <p:sp>
        <p:nvSpPr>
          <p:cNvPr id="14" name="Retângulo 8"/>
          <p:cNvSpPr>
            <a:spLocks noChangeArrowheads="1"/>
          </p:cNvSpPr>
          <p:nvPr/>
        </p:nvSpPr>
        <p:spPr bwMode="auto">
          <a:xfrm>
            <a:off x="755015" y="4268053"/>
            <a:ext cx="2427396" cy="152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hangingPunct="0">
              <a:lnSpc>
                <a:spcPct val="80000"/>
              </a:lnSpc>
              <a:spcBef>
                <a:spcPts val="900"/>
              </a:spcBef>
            </a:pPr>
            <a:r>
              <a:rPr lang="en-US" sz="2200" dirty="0">
                <a:solidFill>
                  <a:prstClr val="white"/>
                </a:solidFill>
                <a:cs typeface="Times New Roman" pitchFamily="18" charset="0"/>
              </a:rPr>
              <a:t>Personalized</a:t>
            </a:r>
          </a:p>
          <a:p>
            <a:pPr defTabSz="457200" eaLnBrk="0" hangingPunct="0">
              <a:lnSpc>
                <a:spcPct val="80000"/>
              </a:lnSpc>
              <a:spcBef>
                <a:spcPts val="900"/>
              </a:spcBef>
            </a:pPr>
            <a:r>
              <a:rPr lang="en-US" sz="2200" dirty="0" smtClean="0">
                <a:solidFill>
                  <a:prstClr val="white"/>
                </a:solidFill>
                <a:cs typeface="Times New Roman" pitchFamily="18" charset="0"/>
              </a:rPr>
              <a:t>Collaborative</a:t>
            </a:r>
            <a:endParaRPr lang="en-US" sz="2200" dirty="0">
              <a:solidFill>
                <a:prstClr val="white"/>
              </a:solidFill>
              <a:cs typeface="Times New Roman" pitchFamily="18" charset="0"/>
            </a:endParaRPr>
          </a:p>
          <a:p>
            <a:pPr defTabSz="457200" eaLnBrk="0" hangingPunct="0">
              <a:lnSpc>
                <a:spcPct val="80000"/>
              </a:lnSpc>
              <a:spcBef>
                <a:spcPts val="900"/>
              </a:spcBef>
            </a:pPr>
            <a:r>
              <a:rPr lang="en-US" sz="2200" dirty="0">
                <a:solidFill>
                  <a:prstClr val="white"/>
                </a:solidFill>
                <a:cs typeface="Times New Roman" pitchFamily="18" charset="0"/>
              </a:rPr>
              <a:t>Knowledge building</a:t>
            </a:r>
          </a:p>
          <a:p>
            <a:pPr defTabSz="457200" eaLnBrk="0" hangingPunct="0">
              <a:lnSpc>
                <a:spcPct val="80000"/>
              </a:lnSpc>
              <a:spcBef>
                <a:spcPts val="900"/>
              </a:spcBef>
            </a:pPr>
            <a:r>
              <a:rPr lang="en-US" sz="2200" dirty="0" smtClean="0">
                <a:solidFill>
                  <a:prstClr val="white"/>
                </a:solidFill>
                <a:cs typeface="Times New Roman" pitchFamily="18" charset="0"/>
              </a:rPr>
              <a:t>Self-regulation</a:t>
            </a:r>
            <a:endParaRPr lang="en-US" sz="2200" dirty="0">
              <a:solidFill>
                <a:prstClr val="white"/>
              </a:solidFill>
              <a:cs typeface="Times New Roman" pitchFamily="18" charset="0"/>
            </a:endParaRPr>
          </a:p>
        </p:txBody>
      </p:sp>
      <p:cxnSp>
        <p:nvCxnSpPr>
          <p:cNvPr id="21" name="Conector reto 7"/>
          <p:cNvCxnSpPr/>
          <p:nvPr/>
        </p:nvCxnSpPr>
        <p:spPr>
          <a:xfrm>
            <a:off x="820738" y="5080000"/>
            <a:ext cx="1366837" cy="0"/>
          </a:xfrm>
          <a:prstGeom prst="line">
            <a:avLst/>
          </a:prstGeom>
          <a:ln>
            <a:solidFill>
              <a:srgbClr val="353535">
                <a:alpha val="50196"/>
              </a:srgbClr>
            </a:solidFill>
          </a:ln>
        </p:spPr>
        <p:style>
          <a:lnRef idx="1">
            <a:schemeClr val="accent1"/>
          </a:lnRef>
          <a:fillRef idx="0">
            <a:schemeClr val="accent1"/>
          </a:fillRef>
          <a:effectRef idx="0">
            <a:schemeClr val="accent1"/>
          </a:effectRef>
          <a:fontRef idx="minor">
            <a:schemeClr val="tx1"/>
          </a:fontRef>
        </p:style>
      </p:cxnSp>
      <p:sp>
        <p:nvSpPr>
          <p:cNvPr id="22" name="Retângulo 8"/>
          <p:cNvSpPr>
            <a:spLocks noChangeArrowheads="1"/>
          </p:cNvSpPr>
          <p:nvPr/>
        </p:nvSpPr>
        <p:spPr bwMode="auto">
          <a:xfrm>
            <a:off x="3674139" y="4231750"/>
            <a:ext cx="2449615"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eaLnBrk="0" hangingPunct="0">
              <a:lnSpc>
                <a:spcPct val="80000"/>
              </a:lnSpc>
              <a:spcBef>
                <a:spcPts val="900"/>
              </a:spcBef>
            </a:pPr>
            <a:r>
              <a:rPr lang="en-US" sz="2200" dirty="0" smtClean="0">
                <a:solidFill>
                  <a:prstClr val="white"/>
                </a:solidFill>
                <a:cs typeface="Times New Roman" pitchFamily="18" charset="0"/>
              </a:rPr>
              <a:t>Problem Solving </a:t>
            </a:r>
            <a:endParaRPr lang="en-US" sz="2200" dirty="0">
              <a:solidFill>
                <a:prstClr val="white"/>
              </a:solidFill>
              <a:cs typeface="Times New Roman" pitchFamily="18" charset="0"/>
            </a:endParaRPr>
          </a:p>
          <a:p>
            <a:pPr defTabSz="457200" eaLnBrk="0" hangingPunct="0">
              <a:lnSpc>
                <a:spcPct val="80000"/>
              </a:lnSpc>
              <a:spcBef>
                <a:spcPts val="900"/>
              </a:spcBef>
            </a:pPr>
            <a:r>
              <a:rPr lang="en-US" sz="2200" dirty="0">
                <a:solidFill>
                  <a:prstClr val="white"/>
                </a:solidFill>
                <a:cs typeface="Times New Roman" pitchFamily="18" charset="0"/>
              </a:rPr>
              <a:t>24/7 learning opportunities</a:t>
            </a:r>
          </a:p>
          <a:p>
            <a:pPr defTabSz="457200" eaLnBrk="0" hangingPunct="0">
              <a:lnSpc>
                <a:spcPct val="80000"/>
              </a:lnSpc>
              <a:spcBef>
                <a:spcPts val="900"/>
              </a:spcBef>
            </a:pPr>
            <a:r>
              <a:rPr lang="en-US" sz="2200" dirty="0" smtClean="0">
                <a:solidFill>
                  <a:prstClr val="white"/>
                </a:solidFill>
                <a:cs typeface="Times New Roman" pitchFamily="18" charset="0"/>
              </a:rPr>
              <a:t>Global and cultural </a:t>
            </a:r>
            <a:r>
              <a:rPr lang="en-US" sz="2200" dirty="0">
                <a:solidFill>
                  <a:prstClr val="white"/>
                </a:solidFill>
                <a:cs typeface="Times New Roman" pitchFamily="18" charset="0"/>
              </a:rPr>
              <a:t>understanding</a:t>
            </a:r>
          </a:p>
        </p:txBody>
      </p:sp>
      <p:sp>
        <p:nvSpPr>
          <p:cNvPr id="26" name="Retângulo 8"/>
          <p:cNvSpPr>
            <a:spLocks noChangeArrowheads="1"/>
          </p:cNvSpPr>
          <p:nvPr/>
        </p:nvSpPr>
        <p:spPr bwMode="auto">
          <a:xfrm>
            <a:off x="6474848" y="4264371"/>
            <a:ext cx="2540000" cy="2225866"/>
          </a:xfrm>
          <a:prstGeom prst="rect">
            <a:avLst/>
          </a:prstGeom>
          <a:noFill/>
          <a:ln w="9525">
            <a:noFill/>
            <a:miter lim="800000"/>
            <a:headEnd/>
            <a:tailEnd/>
          </a:ln>
        </p:spPr>
        <p:txBody>
          <a:bodyPr>
            <a:spAutoFit/>
          </a:bodyPr>
          <a:lstStyle/>
          <a:p>
            <a:pPr defTabSz="457200" eaLnBrk="0" hangingPunct="0">
              <a:lnSpc>
                <a:spcPct val="80000"/>
              </a:lnSpc>
              <a:spcBef>
                <a:spcPts val="600"/>
              </a:spcBef>
              <a:defRPr/>
            </a:pPr>
            <a:r>
              <a:rPr lang="en-US" sz="2200" dirty="0" smtClean="0">
                <a:solidFill>
                  <a:prstClr val="white"/>
                </a:solidFill>
                <a:ea typeface="Times New Roman" pitchFamily="18" charset="0"/>
                <a:cs typeface="Arial" charset="0"/>
              </a:rPr>
              <a:t>By educators </a:t>
            </a:r>
          </a:p>
          <a:p>
            <a:pPr defTabSz="457200" eaLnBrk="0" hangingPunct="0">
              <a:lnSpc>
                <a:spcPct val="80000"/>
              </a:lnSpc>
              <a:spcBef>
                <a:spcPts val="600"/>
              </a:spcBef>
              <a:defRPr/>
            </a:pPr>
            <a:r>
              <a:rPr lang="en-US" sz="2200" dirty="0" smtClean="0">
                <a:solidFill>
                  <a:prstClr val="white"/>
                </a:solidFill>
                <a:ea typeface="Times New Roman" pitchFamily="18" charset="0"/>
                <a:cs typeface="Arial" charset="0"/>
              </a:rPr>
              <a:t>By students </a:t>
            </a:r>
          </a:p>
          <a:p>
            <a:pPr defTabSz="457200" eaLnBrk="0" hangingPunct="0">
              <a:lnSpc>
                <a:spcPct val="80000"/>
              </a:lnSpc>
              <a:spcBef>
                <a:spcPts val="600"/>
              </a:spcBef>
              <a:defRPr/>
            </a:pPr>
            <a:r>
              <a:rPr lang="en-US" sz="2200" dirty="0" smtClean="0">
                <a:solidFill>
                  <a:prstClr val="white"/>
                </a:solidFill>
                <a:ea typeface="Times New Roman" pitchFamily="18" charset="0"/>
                <a:cs typeface="Arial" charset="0"/>
              </a:rPr>
              <a:t>Basic usage vs. </a:t>
            </a:r>
            <a:endParaRPr lang="en-US" sz="2200" dirty="0">
              <a:solidFill>
                <a:prstClr val="white"/>
              </a:solidFill>
              <a:ea typeface="Times New Roman" pitchFamily="18" charset="0"/>
              <a:cs typeface="Arial" charset="0"/>
            </a:endParaRPr>
          </a:p>
          <a:p>
            <a:pPr defTabSz="457200" eaLnBrk="0" hangingPunct="0">
              <a:lnSpc>
                <a:spcPct val="80000"/>
              </a:lnSpc>
              <a:spcBef>
                <a:spcPts val="600"/>
              </a:spcBef>
              <a:defRPr/>
            </a:pPr>
            <a:r>
              <a:rPr lang="en-US" sz="2200" dirty="0" smtClean="0">
                <a:solidFill>
                  <a:prstClr val="white"/>
                </a:solidFill>
                <a:ea typeface="Times New Roman" pitchFamily="18" charset="0"/>
                <a:cs typeface="Arial" charset="0"/>
              </a:rPr>
              <a:t>Higher-level usage (for knowledge building and creativity)</a:t>
            </a:r>
            <a:endParaRPr lang="en-US" sz="2200" dirty="0">
              <a:solidFill>
                <a:prstClr val="white"/>
              </a:solidFill>
              <a:ea typeface="Times New Roman" pitchFamily="18" charset="0"/>
              <a:cs typeface="Arial" charset="0"/>
            </a:endParaRPr>
          </a:p>
        </p:txBody>
      </p:sp>
    </p:spTree>
    <p:extLst>
      <p:ext uri="{BB962C8B-B14F-4D97-AF65-F5344CB8AC3E}">
        <p14:creationId xmlns:p14="http://schemas.microsoft.com/office/powerpoint/2010/main" val="2771455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P spid="32" grpId="0"/>
      <p:bldP spid="33" grpId="0"/>
      <p:bldP spid="14" grpId="0"/>
      <p:bldP spid="2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04" descr="Z:\Criação\PORTUGAL 2011\Microsoft\ITLresearch\PNG\s11_vitu_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892300"/>
            <a:ext cx="9144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4" name="Straight Connector 423"/>
          <p:cNvCxnSpPr/>
          <p:nvPr/>
        </p:nvCxnSpPr>
        <p:spPr>
          <a:xfrm>
            <a:off x="1233488" y="3605213"/>
            <a:ext cx="0" cy="474662"/>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3714750" y="3716338"/>
            <a:ext cx="0" cy="912812"/>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8027988" y="5229225"/>
            <a:ext cx="0" cy="431800"/>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a:off x="7667625" y="4005263"/>
            <a:ext cx="288925" cy="215900"/>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6300788" y="1916113"/>
            <a:ext cx="0" cy="360362"/>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4714875" y="1628775"/>
            <a:ext cx="0" cy="647700"/>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a:off x="3419475" y="2636838"/>
            <a:ext cx="576263" cy="360362"/>
          </a:xfrm>
          <a:prstGeom prst="line">
            <a:avLst/>
          </a:prstGeom>
          <a:ln w="25400">
            <a:solidFill>
              <a:srgbClr val="43A300"/>
            </a:solidFill>
          </a:ln>
        </p:spPr>
        <p:style>
          <a:lnRef idx="1">
            <a:schemeClr val="accent1"/>
          </a:lnRef>
          <a:fillRef idx="0">
            <a:schemeClr val="accent1"/>
          </a:fillRef>
          <a:effectRef idx="0">
            <a:schemeClr val="accent1"/>
          </a:effectRef>
          <a:fontRef idx="minor">
            <a:schemeClr val="tx1"/>
          </a:fontRef>
        </p:style>
      </p:cxnSp>
      <p:pic>
        <p:nvPicPr>
          <p:cNvPr id="21515" name="Picture 203" descr="Z:\Criação\PORTUGAL 2011\Microsoft\ITLresearch\PNG\s11_vitu.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tângulo 3"/>
          <p:cNvSpPr>
            <a:spLocks noChangeArrowheads="1"/>
          </p:cNvSpPr>
          <p:nvPr/>
        </p:nvSpPr>
        <p:spPr bwMode="auto">
          <a:xfrm>
            <a:off x="479425" y="214313"/>
            <a:ext cx="40497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3200" b="1">
                <a:solidFill>
                  <a:srgbClr val="142B5C"/>
                </a:solidFill>
                <a:cs typeface="Times New Roman" pitchFamily="18" charset="0"/>
              </a:rPr>
              <a:t>7 COUNTRIES PARTICIPATING IN ITL  </a:t>
            </a:r>
          </a:p>
        </p:txBody>
      </p:sp>
      <p:sp>
        <p:nvSpPr>
          <p:cNvPr id="21517" name="Retângulo 3"/>
          <p:cNvSpPr>
            <a:spLocks noChangeArrowheads="1"/>
          </p:cNvSpPr>
          <p:nvPr/>
        </p:nvSpPr>
        <p:spPr bwMode="auto">
          <a:xfrm>
            <a:off x="5094288" y="214313"/>
            <a:ext cx="37592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3200" b="1">
                <a:solidFill>
                  <a:srgbClr val="142B5C"/>
                </a:solidFill>
                <a:cs typeface="Times New Roman" pitchFamily="18" charset="0"/>
              </a:rPr>
              <a:t>45+ COUNTRIES USING METHODS</a:t>
            </a:r>
          </a:p>
        </p:txBody>
      </p:sp>
      <p:cxnSp>
        <p:nvCxnSpPr>
          <p:cNvPr id="207" name="Straight Connector 206"/>
          <p:cNvCxnSpPr/>
          <p:nvPr/>
        </p:nvCxnSpPr>
        <p:spPr>
          <a:xfrm>
            <a:off x="4595813" y="228600"/>
            <a:ext cx="0" cy="771525"/>
          </a:xfrm>
          <a:prstGeom prst="line">
            <a:avLst/>
          </a:prstGeom>
          <a:ln w="3175">
            <a:solidFill>
              <a:srgbClr val="142B5C">
                <a:alpha val="60000"/>
              </a:srgbClr>
            </a:solidFill>
          </a:ln>
        </p:spPr>
        <p:style>
          <a:lnRef idx="1">
            <a:schemeClr val="accent1"/>
          </a:lnRef>
          <a:fillRef idx="0">
            <a:schemeClr val="accent1"/>
          </a:fillRef>
          <a:effectRef idx="0">
            <a:schemeClr val="accent1"/>
          </a:effectRef>
          <a:fontRef idx="minor">
            <a:schemeClr val="tx1"/>
          </a:fontRef>
        </p:style>
      </p:cxnSp>
      <p:pic>
        <p:nvPicPr>
          <p:cNvPr id="1061" name="Picture 37" descr="Z:\Criação\PORTUGAL 2011\Microsoft\ITLresearch\PNG\s11_vitu_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300" y="3060700"/>
            <a:ext cx="939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Z:\Criação\PORTUGAL 2011\Microsoft\ITLresearch\PNG\s11_vitu_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0" y="2413000"/>
            <a:ext cx="43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descr="Z:\Criação\PORTUGAL 2011\Microsoft\ITLresearch\PNG\s11_vitu_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0" y="2095500"/>
            <a:ext cx="4572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descr="Z:\Criação\PORTUGAL 2011\Microsoft\ITLresearch\PNG\s11_vitu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75500" y="4381500"/>
            <a:ext cx="135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8" descr="Z:\Criação\PORTUGAL 2011\Microsoft\ITLresearch\PNG\s11_vitu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46600" y="2133600"/>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Z:\Criação\PORTUGAL 2011\Microsoft\ITLresearch\PNG\s11_vitu_2.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07200" y="3848100"/>
            <a:ext cx="1892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Z:\Criação\PORTUGAL 2011\Microsoft\ITLresearch\PNG\s11_vit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3924300"/>
            <a:ext cx="1701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Z:\Criação\PORTUGAL 2011\Microsoft\ITLresearch\PNG\s11_vitu.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956300" y="5511800"/>
            <a:ext cx="25273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9" descr="Z:\Criação\PORTUGAL 2011\Microsoft\ITLresearch\PNG\s11_vitu.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997200" y="4572000"/>
            <a:ext cx="1485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9" descr="Z:\Criação\PORTUGAL 2011\Microsoft\ITLresearch\PNG\s11_vitu.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187700" y="1130300"/>
            <a:ext cx="199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9" descr="Z:\Criação\PORTUGAL 2011\Microsoft\ITLresearch\PNG\s11_vitu.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981700" y="1130300"/>
            <a:ext cx="2971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9" descr="Z:\Criação\PORTUGAL 2011\Microsoft\ITLresearch\PNG\s11_vitu.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874000" y="2984500"/>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Rectangle 207"/>
          <p:cNvSpPr>
            <a:spLocks noChangeArrowheads="1"/>
          </p:cNvSpPr>
          <p:nvPr/>
        </p:nvSpPr>
        <p:spPr bwMode="auto">
          <a:xfrm>
            <a:off x="3262313" y="1206500"/>
            <a:ext cx="19224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National Board </a:t>
            </a:r>
            <a:br>
              <a:rPr lang="en-US" sz="1600">
                <a:solidFill>
                  <a:srgbClr val="FFFFFF"/>
                </a:solidFill>
              </a:rPr>
            </a:br>
            <a:r>
              <a:rPr lang="en-US" sz="1600">
                <a:solidFill>
                  <a:srgbClr val="FFFFFF"/>
                </a:solidFill>
              </a:rPr>
              <a:t>of Education, Finland</a:t>
            </a:r>
          </a:p>
        </p:txBody>
      </p:sp>
      <p:sp>
        <p:nvSpPr>
          <p:cNvPr id="210" name="Rectangle 209"/>
          <p:cNvSpPr>
            <a:spLocks noChangeArrowheads="1"/>
          </p:cNvSpPr>
          <p:nvPr/>
        </p:nvSpPr>
        <p:spPr bwMode="auto">
          <a:xfrm>
            <a:off x="6138863" y="1219200"/>
            <a:ext cx="26717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Russian Academy of Education &amp; The Academy for Teachers Training, Russia</a:t>
            </a:r>
          </a:p>
        </p:txBody>
      </p:sp>
      <p:sp>
        <p:nvSpPr>
          <p:cNvPr id="209" name="Rectangle 208"/>
          <p:cNvSpPr>
            <a:spLocks noChangeArrowheads="1"/>
          </p:cNvSpPr>
          <p:nvPr/>
        </p:nvSpPr>
        <p:spPr bwMode="auto">
          <a:xfrm>
            <a:off x="6100763" y="5635625"/>
            <a:ext cx="23082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New South Wales Department of Education &amp; Training,  Australia</a:t>
            </a:r>
          </a:p>
        </p:txBody>
      </p:sp>
      <p:sp>
        <p:nvSpPr>
          <p:cNvPr id="211" name="Rectangle 210"/>
          <p:cNvSpPr>
            <a:spLocks noChangeArrowheads="1"/>
          </p:cNvSpPr>
          <p:nvPr/>
        </p:nvSpPr>
        <p:spPr bwMode="auto">
          <a:xfrm>
            <a:off x="7953375" y="3079750"/>
            <a:ext cx="11906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Ministry of National</a:t>
            </a:r>
          </a:p>
          <a:p>
            <a:pPr defTabSz="457200">
              <a:lnSpc>
                <a:spcPct val="90000"/>
              </a:lnSpc>
            </a:pPr>
            <a:r>
              <a:rPr lang="en-US" sz="1600">
                <a:solidFill>
                  <a:srgbClr val="FFFFFF"/>
                </a:solidFill>
              </a:rPr>
              <a:t>Education, Indonesia</a:t>
            </a:r>
          </a:p>
        </p:txBody>
      </p:sp>
      <p:sp>
        <p:nvSpPr>
          <p:cNvPr id="212" name="Rectangle 211"/>
          <p:cNvSpPr>
            <a:spLocks noChangeArrowheads="1"/>
          </p:cNvSpPr>
          <p:nvPr/>
        </p:nvSpPr>
        <p:spPr bwMode="auto">
          <a:xfrm>
            <a:off x="3146425" y="4667250"/>
            <a:ext cx="12842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National Ministry </a:t>
            </a:r>
            <a:br>
              <a:rPr lang="en-US" sz="1600">
                <a:solidFill>
                  <a:srgbClr val="FFFFFF"/>
                </a:solidFill>
              </a:rPr>
            </a:br>
            <a:r>
              <a:rPr lang="en-US" sz="1600">
                <a:solidFill>
                  <a:srgbClr val="FFFFFF"/>
                </a:solidFill>
              </a:rPr>
              <a:t>of Education, </a:t>
            </a:r>
            <a:br>
              <a:rPr lang="en-US" sz="1600">
                <a:solidFill>
                  <a:srgbClr val="FFFFFF"/>
                </a:solidFill>
              </a:rPr>
            </a:br>
            <a:r>
              <a:rPr lang="en-US" sz="1600">
                <a:solidFill>
                  <a:srgbClr val="FFFFFF"/>
                </a:solidFill>
              </a:rPr>
              <a:t>Senegal</a:t>
            </a:r>
          </a:p>
        </p:txBody>
      </p:sp>
      <p:sp>
        <p:nvSpPr>
          <p:cNvPr id="213" name="Rectangle 212"/>
          <p:cNvSpPr>
            <a:spLocks noChangeArrowheads="1"/>
          </p:cNvSpPr>
          <p:nvPr/>
        </p:nvSpPr>
        <p:spPr bwMode="auto">
          <a:xfrm>
            <a:off x="273050" y="4076700"/>
            <a:ext cx="11826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National Ministry of Education, MEXICO</a:t>
            </a:r>
          </a:p>
        </p:txBody>
      </p:sp>
      <p:pic>
        <p:nvPicPr>
          <p:cNvPr id="50" name="Picture 39" descr="Z:\Criação\PORTUGAL 2011\Microsoft\ITLresearch\PNG\s11_vitu.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387600" y="2794000"/>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Rectangle 419"/>
          <p:cNvSpPr>
            <a:spLocks noChangeArrowheads="1"/>
          </p:cNvSpPr>
          <p:nvPr/>
        </p:nvSpPr>
        <p:spPr bwMode="auto">
          <a:xfrm>
            <a:off x="2455863" y="2882900"/>
            <a:ext cx="10906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1600">
                <a:solidFill>
                  <a:srgbClr val="FFFFFF"/>
                </a:solidFill>
              </a:rPr>
              <a:t>The Schools Network, England</a:t>
            </a:r>
          </a:p>
        </p:txBody>
      </p:sp>
      <p:pic>
        <p:nvPicPr>
          <p:cNvPr id="1064" name="Picture 40" descr="Z:\Criação\PORTUGAL 2011\Microsoft\ITLresearch\PNG\s11_vitu_1.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05200" y="3479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47650" y="6126163"/>
            <a:ext cx="2282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
          <p:cNvSpPr txBox="1">
            <a:spLocks noChangeArrowheads="1"/>
          </p:cNvSpPr>
          <p:nvPr/>
        </p:nvSpPr>
        <p:spPr bwMode="auto">
          <a:xfrm>
            <a:off x="146050" y="57277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1400">
                <a:solidFill>
                  <a:prstClr val="white"/>
                </a:solidFill>
              </a:rPr>
              <a:t>Sponsored globally by</a:t>
            </a:r>
          </a:p>
        </p:txBody>
      </p:sp>
    </p:spTree>
    <p:extLst>
      <p:ext uri="{BB962C8B-B14F-4D97-AF65-F5344CB8AC3E}">
        <p14:creationId xmlns:p14="http://schemas.microsoft.com/office/powerpoint/2010/main" val="330323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1061"/>
                                        </p:tgtEl>
                                        <p:attrNameLst>
                                          <p:attrName>style.visibility</p:attrName>
                                        </p:attrNameLst>
                                      </p:cBhvr>
                                      <p:to>
                                        <p:strVal val="visible"/>
                                      </p:to>
                                    </p:set>
                                    <p:animEffect transition="in" filter="fade">
                                      <p:cBhvr>
                                        <p:cTn id="10" dur="500"/>
                                        <p:tgtEl>
                                          <p:spTgt spid="1061"/>
                                        </p:tgtEl>
                                      </p:cBhvr>
                                    </p:animEffect>
                                  </p:childTnLst>
                                </p:cTn>
                              </p:par>
                              <p:par>
                                <p:cTn id="11" presetID="10" presetClass="entr" presetSubtype="0" fill="hold" nodeType="withEffect">
                                  <p:stCondLst>
                                    <p:cond delay="0"/>
                                  </p:stCondLst>
                                  <p:childTnLst>
                                    <p:set>
                                      <p:cBhvr>
                                        <p:cTn id="12" dur="1" fill="hold">
                                          <p:stCondLst>
                                            <p:cond delay="0"/>
                                          </p:stCondLst>
                                        </p:cTn>
                                        <p:tgtEl>
                                          <p:spTgt spid="1063"/>
                                        </p:tgtEl>
                                        <p:attrNameLst>
                                          <p:attrName>style.visibility</p:attrName>
                                        </p:attrNameLst>
                                      </p:cBhvr>
                                      <p:to>
                                        <p:strVal val="visible"/>
                                      </p:to>
                                    </p:set>
                                    <p:animEffect transition="in" filter="fade">
                                      <p:cBhvr>
                                        <p:cTn id="13" dur="500"/>
                                        <p:tgtEl>
                                          <p:spTgt spid="10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439"/>
                                        </p:tgtEl>
                                        <p:attrNameLst>
                                          <p:attrName>style.visibility</p:attrName>
                                        </p:attrNameLst>
                                      </p:cBhvr>
                                      <p:to>
                                        <p:strVal val="visible"/>
                                      </p:to>
                                    </p:set>
                                    <p:animEffect transition="in" filter="fade">
                                      <p:cBhvr>
                                        <p:cTn id="23" dur="500"/>
                                        <p:tgtEl>
                                          <p:spTgt spid="43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0"/>
                                        </p:tgtEl>
                                        <p:attrNameLst>
                                          <p:attrName>style.visibility</p:attrName>
                                        </p:attrNameLst>
                                      </p:cBhvr>
                                      <p:to>
                                        <p:strVal val="visible"/>
                                      </p:to>
                                    </p:set>
                                    <p:animEffect transition="in" filter="fade">
                                      <p:cBhvr>
                                        <p:cTn id="29" dur="500"/>
                                        <p:tgtEl>
                                          <p:spTgt spid="420"/>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436"/>
                                        </p:tgtEl>
                                        <p:attrNameLst>
                                          <p:attrName>style.visibility</p:attrName>
                                        </p:attrNameLst>
                                      </p:cBhvr>
                                      <p:to>
                                        <p:strVal val="visible"/>
                                      </p:to>
                                    </p:set>
                                    <p:animEffect transition="in" filter="fade">
                                      <p:cBhvr>
                                        <p:cTn id="33" dur="500"/>
                                        <p:tgtEl>
                                          <p:spTgt spid="436"/>
                                        </p:tgtEl>
                                      </p:cBhvr>
                                    </p:animEffect>
                                  </p:childTnLst>
                                </p:cTn>
                              </p:par>
                              <p:par>
                                <p:cTn id="34" presetID="10" presetClass="entr" presetSubtype="0" fill="hold" nodeType="withEffect">
                                  <p:stCondLst>
                                    <p:cond delay="0"/>
                                  </p:stCondLst>
                                  <p:childTnLst>
                                    <p:set>
                                      <p:cBhvr>
                                        <p:cTn id="35" dur="1" fill="hold">
                                          <p:stCondLst>
                                            <p:cond delay="0"/>
                                          </p:stCondLst>
                                        </p:cTn>
                                        <p:tgtEl>
                                          <p:spTgt spid="1062"/>
                                        </p:tgtEl>
                                        <p:attrNameLst>
                                          <p:attrName>style.visibility</p:attrName>
                                        </p:attrNameLst>
                                      </p:cBhvr>
                                      <p:to>
                                        <p:strVal val="visible"/>
                                      </p:to>
                                    </p:set>
                                    <p:animEffect transition="in" filter="fade">
                                      <p:cBhvr>
                                        <p:cTn id="36" dur="500"/>
                                        <p:tgtEl>
                                          <p:spTgt spid="10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8"/>
                                        </p:tgtEl>
                                        <p:attrNameLst>
                                          <p:attrName>style.visibility</p:attrName>
                                        </p:attrNameLst>
                                      </p:cBhvr>
                                      <p:to>
                                        <p:strVal val="visible"/>
                                      </p:to>
                                    </p:set>
                                    <p:animEffect transition="in" filter="fade">
                                      <p:cBhvr>
                                        <p:cTn id="39" dur="500"/>
                                        <p:tgtEl>
                                          <p:spTgt spid="208"/>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par>
                          <p:cTn id="43" fill="hold" nodeType="afterGroup">
                            <p:stCondLst>
                              <p:cond delay="1500"/>
                            </p:stCondLst>
                            <p:childTnLst>
                              <p:par>
                                <p:cTn id="44" presetID="10" presetClass="entr" presetSubtype="0" fill="hold" nodeType="afterEffect">
                                  <p:stCondLst>
                                    <p:cond delay="0"/>
                                  </p:stCondLst>
                                  <p:childTnLst>
                                    <p:set>
                                      <p:cBhvr>
                                        <p:cTn id="45" dur="1" fill="hold">
                                          <p:stCondLst>
                                            <p:cond delay="0"/>
                                          </p:stCondLst>
                                        </p:cTn>
                                        <p:tgtEl>
                                          <p:spTgt spid="425"/>
                                        </p:tgtEl>
                                        <p:attrNameLst>
                                          <p:attrName>style.visibility</p:attrName>
                                        </p:attrNameLst>
                                      </p:cBhvr>
                                      <p:to>
                                        <p:strVal val="visible"/>
                                      </p:to>
                                    </p:set>
                                    <p:animEffect transition="in" filter="fade">
                                      <p:cBhvr>
                                        <p:cTn id="46" dur="500"/>
                                        <p:tgtEl>
                                          <p:spTgt spid="425"/>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fade">
                                      <p:cBhvr>
                                        <p:cTn id="52" dur="500"/>
                                        <p:tgtEl>
                                          <p:spTgt spid="212"/>
                                        </p:tgtEl>
                                      </p:cBhvr>
                                    </p:animEffect>
                                  </p:childTnLst>
                                </p:cTn>
                              </p:par>
                              <p:par>
                                <p:cTn id="53" presetID="10" presetClass="entr" presetSubtype="0" fill="hold" nodeType="withEffect">
                                  <p:stCondLst>
                                    <p:cond delay="0"/>
                                  </p:stCondLst>
                                  <p:childTnLst>
                                    <p:set>
                                      <p:cBhvr>
                                        <p:cTn id="54" dur="1" fill="hold">
                                          <p:stCondLst>
                                            <p:cond delay="0"/>
                                          </p:stCondLst>
                                        </p:cTn>
                                        <p:tgtEl>
                                          <p:spTgt spid="1064"/>
                                        </p:tgtEl>
                                        <p:attrNameLst>
                                          <p:attrName>style.visibility</p:attrName>
                                        </p:attrNameLst>
                                      </p:cBhvr>
                                      <p:to>
                                        <p:strVal val="visible"/>
                                      </p:to>
                                    </p:set>
                                    <p:animEffect transition="in" filter="fade">
                                      <p:cBhvr>
                                        <p:cTn id="55" dur="500"/>
                                        <p:tgtEl>
                                          <p:spTgt spid="1064"/>
                                        </p:tgtEl>
                                      </p:cBhvr>
                                    </p:animEffect>
                                  </p:childTnLst>
                                </p:cTn>
                              </p:par>
                            </p:childTnLst>
                          </p:cTn>
                        </p:par>
                        <p:par>
                          <p:cTn id="56" fill="hold" nodeType="afterGroup">
                            <p:stCondLst>
                              <p:cond delay="2000"/>
                            </p:stCondLst>
                            <p:childTnLst>
                              <p:par>
                                <p:cTn id="57" presetID="10" presetClass="entr" presetSubtype="0" fill="hold" nodeType="afterEffect">
                                  <p:stCondLst>
                                    <p:cond delay="0"/>
                                  </p:stCondLst>
                                  <p:childTnLst>
                                    <p:set>
                                      <p:cBhvr>
                                        <p:cTn id="58" dur="1" fill="hold">
                                          <p:stCondLst>
                                            <p:cond delay="0"/>
                                          </p:stCondLst>
                                        </p:cTn>
                                        <p:tgtEl>
                                          <p:spTgt spid="427"/>
                                        </p:tgtEl>
                                        <p:attrNameLst>
                                          <p:attrName>style.visibility</p:attrName>
                                        </p:attrNameLst>
                                      </p:cBhvr>
                                      <p:to>
                                        <p:strVal val="visible"/>
                                      </p:to>
                                    </p:set>
                                    <p:animEffect transition="in" filter="fade">
                                      <p:cBhvr>
                                        <p:cTn id="59" dur="500"/>
                                        <p:tgtEl>
                                          <p:spTgt spid="427"/>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9"/>
                                        </p:tgtEl>
                                        <p:attrNameLst>
                                          <p:attrName>style.visibility</p:attrName>
                                        </p:attrNameLst>
                                      </p:cBhvr>
                                      <p:to>
                                        <p:strVal val="visible"/>
                                      </p:to>
                                    </p:set>
                                    <p:animEffect transition="in" filter="fade">
                                      <p:cBhvr>
                                        <p:cTn id="68" dur="500"/>
                                        <p:tgtEl>
                                          <p:spTgt spid="209"/>
                                        </p:tgtEl>
                                      </p:cBhvr>
                                    </p:animEffect>
                                  </p:childTnLst>
                                </p:cTn>
                              </p:par>
                            </p:childTnLst>
                          </p:cTn>
                        </p:par>
                        <p:par>
                          <p:cTn id="69" fill="hold" nodeType="afterGroup">
                            <p:stCondLst>
                              <p:cond delay="2500"/>
                            </p:stCondLst>
                            <p:childTnLst>
                              <p:par>
                                <p:cTn id="70" presetID="10" presetClass="entr" presetSubtype="0" fill="hold" nodeType="afterEffect">
                                  <p:stCondLst>
                                    <p:cond delay="0"/>
                                  </p:stCondLst>
                                  <p:childTnLst>
                                    <p:set>
                                      <p:cBhvr>
                                        <p:cTn id="71" dur="1" fill="hold">
                                          <p:stCondLst>
                                            <p:cond delay="0"/>
                                          </p:stCondLst>
                                        </p:cTn>
                                        <p:tgtEl>
                                          <p:spTgt spid="430"/>
                                        </p:tgtEl>
                                        <p:attrNameLst>
                                          <p:attrName>style.visibility</p:attrName>
                                        </p:attrNameLst>
                                      </p:cBhvr>
                                      <p:to>
                                        <p:strVal val="visible"/>
                                      </p:to>
                                    </p:set>
                                    <p:animEffect transition="in" filter="fade">
                                      <p:cBhvr>
                                        <p:cTn id="72" dur="500"/>
                                        <p:tgtEl>
                                          <p:spTgt spid="430"/>
                                        </p:tgtEl>
                                      </p:cBhvr>
                                    </p:animEffect>
                                  </p:childTnLst>
                                </p:cTn>
                              </p:par>
                              <p:par>
                                <p:cTn id="73" presetID="10"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1"/>
                                        </p:tgtEl>
                                        <p:attrNameLst>
                                          <p:attrName>style.visibility</p:attrName>
                                        </p:attrNameLst>
                                      </p:cBhvr>
                                      <p:to>
                                        <p:strVal val="visible"/>
                                      </p:to>
                                    </p:set>
                                    <p:animEffect transition="in" filter="fade">
                                      <p:cBhvr>
                                        <p:cTn id="81" dur="500"/>
                                        <p:tgtEl>
                                          <p:spTgt spid="211"/>
                                        </p:tgtEl>
                                      </p:cBhvr>
                                    </p:animEffect>
                                  </p:childTnLst>
                                </p:cTn>
                              </p:par>
                            </p:childTnLst>
                          </p:cTn>
                        </p:par>
                        <p:par>
                          <p:cTn id="82" fill="hold" nodeType="afterGroup">
                            <p:stCondLst>
                              <p:cond delay="3000"/>
                            </p:stCondLst>
                            <p:childTnLst>
                              <p:par>
                                <p:cTn id="83" presetID="10" presetClass="entr" presetSubtype="0" fill="hold" nodeType="afterEffect">
                                  <p:stCondLst>
                                    <p:cond delay="0"/>
                                  </p:stCondLst>
                                  <p:childTnLst>
                                    <p:set>
                                      <p:cBhvr>
                                        <p:cTn id="84" dur="1" fill="hold">
                                          <p:stCondLst>
                                            <p:cond delay="0"/>
                                          </p:stCondLst>
                                        </p:cTn>
                                        <p:tgtEl>
                                          <p:spTgt spid="434"/>
                                        </p:tgtEl>
                                        <p:attrNameLst>
                                          <p:attrName>style.visibility</p:attrName>
                                        </p:attrNameLst>
                                      </p:cBhvr>
                                      <p:to>
                                        <p:strVal val="visible"/>
                                      </p:to>
                                    </p:set>
                                    <p:animEffect transition="in" filter="fade">
                                      <p:cBhvr>
                                        <p:cTn id="85" dur="500"/>
                                        <p:tgtEl>
                                          <p:spTgt spid="434"/>
                                        </p:tgtEl>
                                      </p:cBhvr>
                                    </p:animEffect>
                                  </p:childTnLst>
                                </p:cTn>
                              </p:par>
                              <p:par>
                                <p:cTn id="86" presetID="10" presetClass="entr" presetSubtype="0"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0"/>
                                        </p:tgtEl>
                                        <p:attrNameLst>
                                          <p:attrName>style.visibility</p:attrName>
                                        </p:attrNameLst>
                                      </p:cBhvr>
                                      <p:to>
                                        <p:strVal val="visible"/>
                                      </p:to>
                                    </p:set>
                                    <p:animEffect transition="in" filter="fade">
                                      <p:cBhvr>
                                        <p:cTn id="91" dur="500"/>
                                        <p:tgtEl>
                                          <p:spTgt spid="210"/>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10" grpId="0"/>
      <p:bldP spid="209" grpId="0"/>
      <p:bldP spid="211" grpId="0"/>
      <p:bldP spid="212" grpId="0"/>
      <p:bldP spid="213" grpId="0"/>
      <p:bldP spid="4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Z:\Criação\PORTUGAL 2011\Microsoft\ITLresearch\PNG\s14_vitu.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66988" y="0"/>
            <a:ext cx="65770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3765550" y="-106363"/>
            <a:ext cx="66040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7200" b="1">
                <a:solidFill>
                  <a:srgbClr val="142B5C"/>
                </a:solidFill>
                <a:latin typeface="Calibri" pitchFamily="34" charset="0"/>
              </a:rPr>
              <a:t>L</a:t>
            </a:r>
          </a:p>
        </p:txBody>
      </p:sp>
      <p:sp>
        <p:nvSpPr>
          <p:cNvPr id="21509" name="TextBox 5"/>
          <p:cNvSpPr txBox="1">
            <a:spLocks noChangeArrowheads="1"/>
          </p:cNvSpPr>
          <p:nvPr/>
        </p:nvSpPr>
        <p:spPr bwMode="auto">
          <a:xfrm>
            <a:off x="4176713" y="260350"/>
            <a:ext cx="219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4000" b="1">
                <a:solidFill>
                  <a:srgbClr val="228200"/>
                </a:solidFill>
                <a:latin typeface="Calibri" pitchFamily="34" charset="0"/>
              </a:rPr>
              <a:t>EARNING</a:t>
            </a:r>
          </a:p>
        </p:txBody>
      </p:sp>
      <p:sp>
        <p:nvSpPr>
          <p:cNvPr id="21510" name="TextBox 5"/>
          <p:cNvSpPr txBox="1">
            <a:spLocks noChangeArrowheads="1"/>
          </p:cNvSpPr>
          <p:nvPr/>
        </p:nvSpPr>
        <p:spPr bwMode="auto">
          <a:xfrm>
            <a:off x="5075238" y="595313"/>
            <a:ext cx="66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7200" b="1">
                <a:solidFill>
                  <a:srgbClr val="142B5C"/>
                </a:solidFill>
                <a:latin typeface="Calibri" pitchFamily="34" charset="0"/>
              </a:rPr>
              <a:t>A</a:t>
            </a:r>
          </a:p>
        </p:txBody>
      </p:sp>
      <p:sp>
        <p:nvSpPr>
          <p:cNvPr id="21511" name="TextBox 5"/>
          <p:cNvSpPr txBox="1">
            <a:spLocks noChangeArrowheads="1"/>
          </p:cNvSpPr>
          <p:nvPr/>
        </p:nvSpPr>
        <p:spPr bwMode="auto">
          <a:xfrm>
            <a:off x="5634038" y="962025"/>
            <a:ext cx="2425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4000" b="1">
                <a:solidFill>
                  <a:srgbClr val="228200"/>
                </a:solidFill>
                <a:latin typeface="Calibri" pitchFamily="34" charset="0"/>
              </a:rPr>
              <a:t>CTIVITY</a:t>
            </a:r>
          </a:p>
        </p:txBody>
      </p:sp>
      <p:sp>
        <p:nvSpPr>
          <p:cNvPr id="21512" name="TextBox 5"/>
          <p:cNvSpPr txBox="1">
            <a:spLocks noChangeArrowheads="1"/>
          </p:cNvSpPr>
          <p:nvPr/>
        </p:nvSpPr>
        <p:spPr bwMode="auto">
          <a:xfrm>
            <a:off x="6597650" y="1520825"/>
            <a:ext cx="2425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4000" b="1">
                <a:solidFill>
                  <a:srgbClr val="228200"/>
                </a:solidFill>
                <a:latin typeface="Calibri" pitchFamily="34" charset="0"/>
              </a:rPr>
              <a:t>SCORES</a:t>
            </a:r>
          </a:p>
        </p:txBody>
      </p:sp>
      <p:graphicFrame>
        <p:nvGraphicFramePr>
          <p:cNvPr id="21513" name="Chart 4"/>
          <p:cNvGraphicFramePr>
            <a:graphicFrameLocks/>
          </p:cNvGraphicFramePr>
          <p:nvPr/>
        </p:nvGraphicFramePr>
        <p:xfrm>
          <a:off x="26988" y="2009775"/>
          <a:ext cx="9167812" cy="5005388"/>
        </p:xfrm>
        <a:graphic>
          <a:graphicData uri="http://schemas.openxmlformats.org/presentationml/2006/ole">
            <mc:AlternateContent xmlns:mc="http://schemas.openxmlformats.org/markup-compatibility/2006">
              <mc:Choice xmlns:v="urn:schemas-microsoft-com:vml" Requires="v">
                <p:oleObj spid="_x0000_s5129" r:id="rId6" imgW="9169179" imgH="5005250" progId="Excel.Sheet.8">
                  <p:embed/>
                </p:oleObj>
              </mc:Choice>
              <mc:Fallback>
                <p:oleObj r:id="rId6" imgW="9169179" imgH="5005250" progId="Excel.Sheet.8">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8" y="2009775"/>
                        <a:ext cx="9167812" cy="500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TextBox 21"/>
          <p:cNvSpPr txBox="1">
            <a:spLocks noChangeArrowheads="1"/>
          </p:cNvSpPr>
          <p:nvPr/>
        </p:nvSpPr>
        <p:spPr bwMode="auto">
          <a:xfrm>
            <a:off x="55563" y="6532563"/>
            <a:ext cx="3863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1000">
                <a:solidFill>
                  <a:srgbClr val="FFFFFF"/>
                </a:solidFill>
                <a:latin typeface="Calibri" pitchFamily="34" charset="0"/>
                <a:ea typeface="MS PGothic" pitchFamily="34" charset="-128"/>
              </a:rPr>
              <a:t>Source: ITL 2011, LASW method, based on analysis by SRI International</a:t>
            </a:r>
          </a:p>
        </p:txBody>
      </p:sp>
    </p:spTree>
    <p:extLst>
      <p:ext uri="{BB962C8B-B14F-4D97-AF65-F5344CB8AC3E}">
        <p14:creationId xmlns:p14="http://schemas.microsoft.com/office/powerpoint/2010/main" val="13785716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p:cNvPicPr>
            <a:picLocks noChangeAspect="1" noChangeArrowheads="1"/>
          </p:cNvPicPr>
          <p:nvPr/>
        </p:nvPicPr>
        <p:blipFill>
          <a:blip r:embed="rId3" cstate="email">
            <a:grayscl/>
            <a:biLevel thresh="5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Z:\Criação\PORTUGAL 2011\Microsoft\ITLresearch\PNG\s13_vitu.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1"/>
          <p:cNvSpPr>
            <a:spLocks noChangeArrowheads="1"/>
          </p:cNvSpPr>
          <p:nvPr/>
        </p:nvSpPr>
        <p:spPr bwMode="auto">
          <a:xfrm>
            <a:off x="425450" y="147638"/>
            <a:ext cx="72215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0000"/>
              </a:lnSpc>
            </a:pPr>
            <a:r>
              <a:rPr lang="en-US" sz="2400" b="1">
                <a:solidFill>
                  <a:srgbClr val="142B5C"/>
                </a:solidFill>
              </a:rPr>
              <a:t>INNOVATIVE TEACHING PRACTICES ARE ASSOCIATED WITH 21ST CENTURY LEARNING OUTCOMES…</a:t>
            </a:r>
          </a:p>
          <a:p>
            <a:pPr defTabSz="457200">
              <a:lnSpc>
                <a:spcPct val="80000"/>
              </a:lnSpc>
            </a:pPr>
            <a:r>
              <a:rPr lang="en-US" sz="2400" b="1">
                <a:solidFill>
                  <a:srgbClr val="142B5C"/>
                </a:solidFill>
              </a:rPr>
              <a:t>BUT GOOD EXAMPLES ARE RARE</a:t>
            </a:r>
          </a:p>
        </p:txBody>
      </p:sp>
      <p:sp>
        <p:nvSpPr>
          <p:cNvPr id="26629" name="Rectangle 7"/>
          <p:cNvSpPr>
            <a:spLocks noChangeArrowheads="1"/>
          </p:cNvSpPr>
          <p:nvPr/>
        </p:nvSpPr>
        <p:spPr bwMode="auto">
          <a:xfrm>
            <a:off x="203200" y="6564313"/>
            <a:ext cx="3863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sz="1000">
                <a:solidFill>
                  <a:srgbClr val="FFFFFF"/>
                </a:solidFill>
                <a:ea typeface="MS PGothic" pitchFamily="34" charset="-128"/>
              </a:rPr>
              <a:t>Source: ITL 2011, LASW method, based on analysis by SRI International</a:t>
            </a:r>
          </a:p>
        </p:txBody>
      </p:sp>
      <p:sp>
        <p:nvSpPr>
          <p:cNvPr id="7" name="TextBox 6"/>
          <p:cNvSpPr txBox="1"/>
          <p:nvPr/>
        </p:nvSpPr>
        <p:spPr bwMode="auto">
          <a:xfrm>
            <a:off x="2062163" y="5505450"/>
            <a:ext cx="5153025" cy="646113"/>
          </a:xfrm>
          <a:prstGeom prst="rect">
            <a:avLst/>
          </a:prstGeom>
          <a:noFill/>
        </p:spPr>
        <p:txBody>
          <a:bodyPr>
            <a:spAutoFit/>
          </a:bodyPr>
          <a:lstStyle/>
          <a:p>
            <a:pPr algn="ctr" defTabSz="457200">
              <a:defRPr/>
            </a:pPr>
            <a:r>
              <a:rPr lang="en-US" dirty="0">
                <a:solidFill>
                  <a:prstClr val="white">
                    <a:lumMod val="50000"/>
                  </a:prstClr>
                </a:solidFill>
                <a:latin typeface="Arial" charset="0"/>
              </a:rPr>
              <a:t>Learning Activity Score</a:t>
            </a:r>
          </a:p>
          <a:p>
            <a:pPr algn="ctr" defTabSz="457200">
              <a:defRPr/>
            </a:pPr>
            <a:r>
              <a:rPr lang="en-US" dirty="0">
                <a:solidFill>
                  <a:prstClr val="white">
                    <a:lumMod val="50000"/>
                  </a:prstClr>
                </a:solidFill>
                <a:latin typeface="Arial" charset="0"/>
              </a:rPr>
              <a:t>(Innovative Teaching)</a:t>
            </a:r>
          </a:p>
        </p:txBody>
      </p:sp>
      <p:sp>
        <p:nvSpPr>
          <p:cNvPr id="8" name="TextBox 7"/>
          <p:cNvSpPr txBox="1"/>
          <p:nvPr/>
        </p:nvSpPr>
        <p:spPr bwMode="auto">
          <a:xfrm>
            <a:off x="425450" y="2995613"/>
            <a:ext cx="2246313" cy="646112"/>
          </a:xfrm>
          <a:prstGeom prst="rect">
            <a:avLst/>
          </a:prstGeom>
          <a:noFill/>
        </p:spPr>
        <p:txBody>
          <a:bodyPr>
            <a:spAutoFit/>
          </a:bodyPr>
          <a:lstStyle/>
          <a:p>
            <a:pPr algn="ctr" defTabSz="457200">
              <a:defRPr/>
            </a:pPr>
            <a:r>
              <a:rPr lang="en-US" dirty="0">
                <a:solidFill>
                  <a:prstClr val="white">
                    <a:lumMod val="50000"/>
                  </a:prstClr>
                </a:solidFill>
                <a:latin typeface="Arial" charset="0"/>
              </a:rPr>
              <a:t>Students  21C  Skills Score</a:t>
            </a:r>
          </a:p>
        </p:txBody>
      </p:sp>
      <p:sp>
        <p:nvSpPr>
          <p:cNvPr id="2" name="Rectangle 1"/>
          <p:cNvSpPr/>
          <p:nvPr/>
        </p:nvSpPr>
        <p:spPr>
          <a:xfrm>
            <a:off x="2062163" y="4025900"/>
            <a:ext cx="609600" cy="72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26633"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36788" y="1747838"/>
            <a:ext cx="4803775"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735263" y="5446713"/>
            <a:ext cx="6096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Rectangle 2"/>
          <p:cNvSpPr/>
          <p:nvPr/>
        </p:nvSpPr>
        <p:spPr>
          <a:xfrm>
            <a:off x="2832100" y="5270500"/>
            <a:ext cx="698500" cy="234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Rectangle 12"/>
          <p:cNvSpPr/>
          <p:nvPr/>
        </p:nvSpPr>
        <p:spPr>
          <a:xfrm>
            <a:off x="1935163" y="4619625"/>
            <a:ext cx="698500" cy="234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Tree>
    <p:extLst>
      <p:ext uri="{BB962C8B-B14F-4D97-AF65-F5344CB8AC3E}">
        <p14:creationId xmlns:p14="http://schemas.microsoft.com/office/powerpoint/2010/main" val="9024387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2" descr="Z:\Criação\PORTUGAL 2011\Microsoft\ITLresearch\PNG\s15_vitu_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557713"/>
            <a:ext cx="9144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1" descr="Z:\Criação\PORTUGAL 2011\Microsoft\ITLresearch\PNG\s15_vitu.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2575" y="2227263"/>
            <a:ext cx="15049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6"/>
          <p:cNvSpPr>
            <a:spLocks noChangeArrowheads="1"/>
          </p:cNvSpPr>
          <p:nvPr/>
        </p:nvSpPr>
        <p:spPr bwMode="auto">
          <a:xfrm>
            <a:off x="4799013" y="1706563"/>
            <a:ext cx="2282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lnSpc>
                <a:spcPct val="90000"/>
              </a:lnSpc>
            </a:pPr>
            <a:r>
              <a:rPr lang="en-US" sz="4000" b="1">
                <a:solidFill>
                  <a:srgbClr val="83CC01"/>
                </a:solidFill>
              </a:rPr>
              <a:t>WHY NOT</a:t>
            </a:r>
          </a:p>
        </p:txBody>
      </p:sp>
      <p:pic>
        <p:nvPicPr>
          <p:cNvPr id="27654" name="Picture 13" descr="Z:\Criação\PORTUGAL 2011\Microsoft\ITLresearch\PNG\s15_vitu_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8" descr="Z:\Criação\PORTUGAL 2011\Microsoft\ITLresearch\PNG\s19_vitu.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7838" y="963613"/>
            <a:ext cx="24828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9" descr="Z:\Criação\PORTUGAL 2011\Microsoft\ITLresearch\PNG\s19_vitu_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1038" y="3040063"/>
            <a:ext cx="38909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1" descr="Z:\Criação\PORTUGAL 2011\Microsoft\ITLresearch\PNG\s19_vitu_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8400" y="788988"/>
            <a:ext cx="23209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17"/>
          <p:cNvSpPr>
            <a:spLocks noChangeArrowheads="1"/>
          </p:cNvSpPr>
          <p:nvPr/>
        </p:nvSpPr>
        <p:spPr bwMode="auto">
          <a:xfrm>
            <a:off x="911225" y="2347913"/>
            <a:ext cx="15367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0000"/>
              </a:lnSpc>
            </a:pPr>
            <a:r>
              <a:rPr lang="en-US" sz="2000">
                <a:solidFill>
                  <a:srgbClr val="000000"/>
                </a:solidFill>
              </a:rPr>
              <a:t>Student Centered Pedagogies</a:t>
            </a:r>
          </a:p>
        </p:txBody>
      </p:sp>
      <p:sp>
        <p:nvSpPr>
          <p:cNvPr id="27659" name="Rectangle 19"/>
          <p:cNvSpPr>
            <a:spLocks noChangeArrowheads="1"/>
          </p:cNvSpPr>
          <p:nvPr/>
        </p:nvSpPr>
        <p:spPr bwMode="auto">
          <a:xfrm>
            <a:off x="2830513" y="2449513"/>
            <a:ext cx="1536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80000"/>
              </a:lnSpc>
            </a:pPr>
            <a:r>
              <a:rPr lang="en-US" sz="2000">
                <a:solidFill>
                  <a:srgbClr val="000000"/>
                </a:solidFill>
              </a:rPr>
              <a:t>Extending Learning</a:t>
            </a:r>
          </a:p>
        </p:txBody>
      </p:sp>
      <p:sp>
        <p:nvSpPr>
          <p:cNvPr id="27660" name="Rectangle 20"/>
          <p:cNvSpPr>
            <a:spLocks noChangeArrowheads="1"/>
          </p:cNvSpPr>
          <p:nvPr/>
        </p:nvSpPr>
        <p:spPr bwMode="auto">
          <a:xfrm>
            <a:off x="1379538" y="4117975"/>
            <a:ext cx="2493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en-US" sz="2000">
                <a:solidFill>
                  <a:srgbClr val="000000"/>
                </a:solidFill>
              </a:rPr>
              <a:t>ICT Integration</a:t>
            </a:r>
          </a:p>
        </p:txBody>
      </p:sp>
    </p:spTree>
    <p:extLst>
      <p:ext uri="{BB962C8B-B14F-4D97-AF65-F5344CB8AC3E}">
        <p14:creationId xmlns:p14="http://schemas.microsoft.com/office/powerpoint/2010/main" val="25401993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5" cstate="email">
            <a:extLst>
              <a:ext uri="{28A0092B-C50C-407E-A947-70E740481C1C}">
                <a14:useLocalDpi xmlns:a14="http://schemas.microsoft.com/office/drawing/2010/main"/>
              </a:ext>
            </a:extLst>
          </a:blip>
          <a:stretch>
            <a:fillRect/>
          </a:stretch>
        </p:blipFill>
        <p:spPr>
          <a:xfrm flipH="1">
            <a:off x="167390" y="171815"/>
            <a:ext cx="8786813" cy="6590110"/>
          </a:xfrm>
          <a:prstGeom prst="rect">
            <a:avLst/>
          </a:prstGeom>
        </p:spPr>
      </p:pic>
      <p:pic>
        <p:nvPicPr>
          <p:cNvPr id="33" name="Content Placeholder 5"/>
          <p:cNvPicPr>
            <a:picLocks noGrp="1" noChangeAspect="1"/>
          </p:cNvPicPr>
          <p:nvPr>
            <p:ph sz="half" idx="4294967295"/>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flipH="1">
            <a:off x="2" y="4603750"/>
            <a:ext cx="8786813" cy="615950"/>
          </a:xfrm>
          <a:prstGeom prst="rect">
            <a:avLst/>
          </a:prstGeom>
        </p:spPr>
      </p:pic>
      <p:pic>
        <p:nvPicPr>
          <p:cNvPr id="35" name="Content Placeholder 5"/>
          <p:cNvPicPr>
            <a:picLocks noGrp="1" noChangeAspect="1"/>
          </p:cNvPicPr>
          <p:nvPr>
            <p:ph sz="half" idx="4294967295"/>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flipH="1">
            <a:off x="2" y="5594350"/>
            <a:ext cx="8786813" cy="615950"/>
          </a:xfrm>
          <a:prstGeom prst="rect">
            <a:avLst/>
          </a:prstGeom>
        </p:spPr>
      </p:pic>
      <p:grpSp>
        <p:nvGrpSpPr>
          <p:cNvPr id="2" name="Group 1"/>
          <p:cNvGrpSpPr/>
          <p:nvPr/>
        </p:nvGrpSpPr>
        <p:grpSpPr>
          <a:xfrm>
            <a:off x="589121" y="4349017"/>
            <a:ext cx="8211034" cy="1643026"/>
            <a:chOff x="7393859" y="28392"/>
            <a:chExt cx="6489781" cy="1298605"/>
          </a:xfrm>
        </p:grpSpPr>
        <p:pic>
          <p:nvPicPr>
            <p:cNvPr id="14" name="Picture 3" descr="C:\Users\BROOME~1\AppData\Local\Temp\VMwareDnD\12bd403b\Picture1.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393859" y="28392"/>
              <a:ext cx="6489781" cy="1298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BROOME~1\AppData\Local\Temp\VMwareDnD\12bd403b\Picture1.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393859" y="28392"/>
              <a:ext cx="6489781" cy="1298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193631" y="5802255"/>
            <a:ext cx="7945504" cy="1466943"/>
            <a:chOff x="7393859" y="1119352"/>
            <a:chExt cx="6489781" cy="1198179"/>
          </a:xfrm>
        </p:grpSpPr>
        <p:pic>
          <p:nvPicPr>
            <p:cNvPr id="1027" name="Picture 3" descr="C:\Users\BROOME~1\AppData\Local\Temp\VMwareDnD\12bd403b\Picture1.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93859" y="1119352"/>
              <a:ext cx="6489781" cy="11981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BROOME~1\AppData\Local\Temp\VMwareDnD\12bd403b\Picture1.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93859" y="1119352"/>
              <a:ext cx="6489781" cy="11981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55256" y="3618762"/>
            <a:ext cx="7551106" cy="1779950"/>
            <a:chOff x="7393859" y="3499945"/>
            <a:chExt cx="6489781" cy="1529774"/>
          </a:xfrm>
        </p:grpSpPr>
        <p:pic>
          <p:nvPicPr>
            <p:cNvPr id="18" name="Picture 3" descr="C:\Users\BROOME~1\AppData\Local\Temp\VMwareDnD\12bd403b\Picture1.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393859" y="3499945"/>
              <a:ext cx="6489781" cy="15297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BROOME~1\AppData\Local\Temp\VMwareDnD\12bd403b\Picture1.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393859" y="3499945"/>
              <a:ext cx="6489781" cy="152977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94878" y="5594950"/>
            <a:ext cx="8744341"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10" name="Rectangle 9"/>
          <p:cNvSpPr/>
          <p:nvPr/>
        </p:nvSpPr>
        <p:spPr>
          <a:xfrm>
            <a:off x="194878" y="4603923"/>
            <a:ext cx="8744341"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7" name="Rectangle 6"/>
          <p:cNvSpPr/>
          <p:nvPr/>
        </p:nvSpPr>
        <p:spPr>
          <a:xfrm>
            <a:off x="194878" y="3592202"/>
            <a:ext cx="8744341"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31" name="Rectangle 30"/>
          <p:cNvSpPr/>
          <p:nvPr/>
        </p:nvSpPr>
        <p:spPr>
          <a:xfrm>
            <a:off x="167393" y="5594951"/>
            <a:ext cx="8744341" cy="615865"/>
          </a:xfrm>
          <a:prstGeom prst="rect">
            <a:avLst/>
          </a:prstGeom>
          <a:solidFill>
            <a:srgbClr val="FFFFFF">
              <a:alpha val="4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27" name="Rectangle 26"/>
          <p:cNvSpPr/>
          <p:nvPr/>
        </p:nvSpPr>
        <p:spPr>
          <a:xfrm>
            <a:off x="1567544" y="5594950"/>
            <a:ext cx="7021149" cy="6158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spc="300" dirty="0" smtClean="0">
                <a:solidFill>
                  <a:schemeClr val="bg2">
                    <a:lumMod val="10000"/>
                  </a:schemeClr>
                </a:solidFill>
                <a:latin typeface="Segoe UI Light" pitchFamily="34" charset="0"/>
                <a:ea typeface="Segoe UI" pitchFamily="34" charset="0"/>
                <a:cs typeface="Segoe UI" pitchFamily="34" charset="0"/>
              </a:rPr>
              <a:t>INNOVATION REQUIRES EDUCATION CHANGE</a:t>
            </a:r>
            <a:endParaRPr lang="en-US" b="1" spc="300" dirty="0">
              <a:solidFill>
                <a:schemeClr val="bg2">
                  <a:lumMod val="10000"/>
                </a:schemeClr>
              </a:solidFill>
              <a:latin typeface="Segoe UI Light" pitchFamily="34" charset="0"/>
              <a:ea typeface="Segoe UI" pitchFamily="34" charset="0"/>
              <a:cs typeface="Segoe UI" pitchFamily="34" charset="0"/>
            </a:endParaRPr>
          </a:p>
        </p:txBody>
      </p:sp>
      <p:sp>
        <p:nvSpPr>
          <p:cNvPr id="38" name="Rectangle 37"/>
          <p:cNvSpPr/>
          <p:nvPr/>
        </p:nvSpPr>
        <p:spPr>
          <a:xfrm>
            <a:off x="167393" y="4603923"/>
            <a:ext cx="8744341" cy="615865"/>
          </a:xfrm>
          <a:prstGeom prst="rect">
            <a:avLst/>
          </a:prstGeom>
          <a:solidFill>
            <a:srgbClr val="FFFFFF">
              <a:alpha val="4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39" name="Rectangle 38"/>
          <p:cNvSpPr/>
          <p:nvPr/>
        </p:nvSpPr>
        <p:spPr>
          <a:xfrm>
            <a:off x="167393" y="3586052"/>
            <a:ext cx="8744341" cy="615865"/>
          </a:xfrm>
          <a:prstGeom prst="rect">
            <a:avLst/>
          </a:prstGeom>
          <a:solidFill>
            <a:srgbClr val="FFFFFF">
              <a:alpha val="4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34" name="TextBox 33"/>
          <p:cNvSpPr txBox="1"/>
          <p:nvPr/>
        </p:nvSpPr>
        <p:spPr>
          <a:xfrm>
            <a:off x="57249" y="3709314"/>
            <a:ext cx="6902866" cy="369332"/>
          </a:xfrm>
          <a:prstGeom prst="rect">
            <a:avLst/>
          </a:prstGeom>
          <a:noFill/>
        </p:spPr>
        <p:txBody>
          <a:bodyPr wrap="square" rtlCol="0">
            <a:spAutoFit/>
          </a:bodyPr>
          <a:lstStyle/>
          <a:p>
            <a:pPr lvl="1"/>
            <a:r>
              <a:rPr lang="en-US" b="1" spc="300" dirty="0">
                <a:solidFill>
                  <a:schemeClr val="bg2">
                    <a:lumMod val="10000"/>
                  </a:schemeClr>
                </a:solidFill>
                <a:latin typeface="Segoe UI Light" pitchFamily="34" charset="0"/>
                <a:ea typeface="Segoe UI" pitchFamily="34" charset="0"/>
                <a:cs typeface="Segoe UI" pitchFamily="34" charset="0"/>
              </a:rPr>
              <a:t>PROSPERITY COMES FROM OPPORTUNITY</a:t>
            </a:r>
          </a:p>
        </p:txBody>
      </p:sp>
      <p:sp>
        <p:nvSpPr>
          <p:cNvPr id="22" name="TextBox 21"/>
          <p:cNvSpPr txBox="1"/>
          <p:nvPr/>
        </p:nvSpPr>
        <p:spPr>
          <a:xfrm>
            <a:off x="1148601" y="4740925"/>
            <a:ext cx="6902866" cy="646331"/>
          </a:xfrm>
          <a:prstGeom prst="rect">
            <a:avLst/>
          </a:prstGeom>
          <a:noFill/>
        </p:spPr>
        <p:txBody>
          <a:bodyPr wrap="square" rtlCol="0">
            <a:spAutoFit/>
          </a:bodyPr>
          <a:lstStyle/>
          <a:p>
            <a:pPr marL="0" lvl="1" algn="ctr"/>
            <a:r>
              <a:rPr lang="en-US" b="1" spc="300" dirty="0">
                <a:solidFill>
                  <a:schemeClr val="bg2">
                    <a:lumMod val="10000"/>
                  </a:schemeClr>
                </a:solidFill>
                <a:latin typeface="Segoe UI Light" pitchFamily="34" charset="0"/>
                <a:ea typeface="Segoe UI" pitchFamily="34" charset="0"/>
                <a:cs typeface="Segoe UI" pitchFamily="34" charset="0"/>
              </a:rPr>
              <a:t>OPPORTUNITY </a:t>
            </a:r>
            <a:r>
              <a:rPr lang="en-US" b="1" spc="300" dirty="0" smtClean="0">
                <a:solidFill>
                  <a:schemeClr val="bg2">
                    <a:lumMod val="10000"/>
                  </a:schemeClr>
                </a:solidFill>
                <a:latin typeface="Segoe UI Light" pitchFamily="34" charset="0"/>
                <a:ea typeface="Segoe UI" pitchFamily="34" charset="0"/>
                <a:cs typeface="Segoe UI" pitchFamily="34" charset="0"/>
              </a:rPr>
              <a:t>GROWS FROM INNOVATION</a:t>
            </a:r>
            <a:endParaRPr lang="en-US" b="1" spc="300" dirty="0">
              <a:solidFill>
                <a:schemeClr val="bg2">
                  <a:lumMod val="10000"/>
                </a:schemeClr>
              </a:solidFill>
              <a:latin typeface="Segoe UI Light" pitchFamily="34" charset="0"/>
              <a:ea typeface="Segoe UI" pitchFamily="34" charset="0"/>
              <a:cs typeface="Segoe UI" pitchFamily="34" charset="0"/>
            </a:endParaRPr>
          </a:p>
          <a:p>
            <a:pPr algn="ctr"/>
            <a:endParaRPr lang="en-US" dirty="0"/>
          </a:p>
        </p:txBody>
      </p:sp>
      <p:pic>
        <p:nvPicPr>
          <p:cNvPr id="29" name="Picture 2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744467" y="6344118"/>
            <a:ext cx="1055688" cy="180975"/>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10/main" advTm="67044">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nvGraphicFramePr>
        <p:xfrm>
          <a:off x="1671637" y="1948326"/>
          <a:ext cx="5800725"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8676" name="Rectangle 7"/>
          <p:cNvSpPr>
            <a:spLocks noChangeArrowheads="1"/>
          </p:cNvSpPr>
          <p:nvPr/>
        </p:nvSpPr>
        <p:spPr bwMode="auto">
          <a:xfrm>
            <a:off x="2079625" y="6554788"/>
            <a:ext cx="1876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sz="1000">
                <a:solidFill>
                  <a:srgbClr val="FFFFFF"/>
                </a:solidFill>
              </a:rPr>
              <a:t>Source: ITL teacher survey, 2011</a:t>
            </a:r>
          </a:p>
        </p:txBody>
      </p:sp>
      <p:sp>
        <p:nvSpPr>
          <p:cNvPr id="28677" name="Rectangle 8"/>
          <p:cNvSpPr>
            <a:spLocks noChangeArrowheads="1"/>
          </p:cNvSpPr>
          <p:nvPr/>
        </p:nvSpPr>
        <p:spPr bwMode="auto">
          <a:xfrm>
            <a:off x="4900613" y="6554788"/>
            <a:ext cx="2141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457200"/>
            <a:r>
              <a:rPr lang="en-US" sz="1000">
                <a:solidFill>
                  <a:srgbClr val="FFFFFF"/>
                </a:solidFill>
              </a:rPr>
              <a:t>Based on analysis by SRI International</a:t>
            </a:r>
          </a:p>
        </p:txBody>
      </p:sp>
      <p:sp>
        <p:nvSpPr>
          <p:cNvPr id="12" name="Rectangle 11"/>
          <p:cNvSpPr>
            <a:spLocks noChangeArrowheads="1"/>
          </p:cNvSpPr>
          <p:nvPr/>
        </p:nvSpPr>
        <p:spPr bwMode="auto">
          <a:xfrm>
            <a:off x="2063750" y="6032500"/>
            <a:ext cx="570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2000" b="1">
                <a:solidFill>
                  <a:srgbClr val="FFFFFF"/>
                </a:solidFill>
              </a:rPr>
              <a:t>Percent Teachers Citing Most Significant Barrier</a:t>
            </a:r>
            <a:endParaRPr lang="pt-BR" sz="2000" b="1">
              <a:solidFill>
                <a:srgbClr val="FFFFFF"/>
              </a:solidFill>
            </a:endParaRPr>
          </a:p>
        </p:txBody>
      </p:sp>
      <p:pic>
        <p:nvPicPr>
          <p:cNvPr id="28679" name="Picture 8" descr="Z:\Criação\PORTUGAL 2011\Microsoft\ITLresearch\PNG\s16_vitu_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83947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6"/>
          <p:cNvSpPr>
            <a:spLocks noChangeArrowheads="1"/>
          </p:cNvSpPr>
          <p:nvPr/>
        </p:nvSpPr>
        <p:spPr bwMode="auto">
          <a:xfrm>
            <a:off x="330200" y="361950"/>
            <a:ext cx="7435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4000" b="1">
                <a:solidFill>
                  <a:srgbClr val="83CC01"/>
                </a:solidFill>
              </a:rPr>
              <a:t>WHY IS ICT INTEGRATION HARD?</a:t>
            </a:r>
          </a:p>
        </p:txBody>
      </p:sp>
      <p:sp>
        <p:nvSpPr>
          <p:cNvPr id="28681" name="Rectangle 13"/>
          <p:cNvSpPr>
            <a:spLocks noChangeArrowheads="1"/>
          </p:cNvSpPr>
          <p:nvPr/>
        </p:nvSpPr>
        <p:spPr bwMode="auto">
          <a:xfrm>
            <a:off x="330200" y="857250"/>
            <a:ext cx="3467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4000">
                <a:solidFill>
                  <a:srgbClr val="83CC01"/>
                </a:solidFill>
              </a:rPr>
              <a:t>Teachers say …</a:t>
            </a:r>
          </a:p>
        </p:txBody>
      </p:sp>
    </p:spTree>
    <p:extLst>
      <p:ext uri="{BB962C8B-B14F-4D97-AF65-F5344CB8AC3E}">
        <p14:creationId xmlns:p14="http://schemas.microsoft.com/office/powerpoint/2010/main" val="21799695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Z:\Criação\PORTUGAL 2011\Microsoft\ITLresearch\PNG\s18_vitu_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ChangeArrowheads="1"/>
          </p:cNvSpPr>
          <p:nvPr/>
        </p:nvSpPr>
        <p:spPr bwMode="auto">
          <a:xfrm>
            <a:off x="1163638" y="158750"/>
            <a:ext cx="68167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90000"/>
              </a:lnSpc>
            </a:pPr>
            <a:r>
              <a:rPr lang="en-US" sz="3400" b="1">
                <a:solidFill>
                  <a:srgbClr val="1146BB"/>
                </a:solidFill>
              </a:rPr>
              <a:t>AND STUDENTS USE ICT…</a:t>
            </a:r>
          </a:p>
        </p:txBody>
      </p:sp>
      <p:sp>
        <p:nvSpPr>
          <p:cNvPr id="30725" name="TextBox 13"/>
          <p:cNvSpPr txBox="1">
            <a:spLocks noChangeArrowheads="1"/>
          </p:cNvSpPr>
          <p:nvPr/>
        </p:nvSpPr>
        <p:spPr bwMode="auto">
          <a:xfrm>
            <a:off x="7677150" y="5394325"/>
            <a:ext cx="12684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eaLnBrk="1" hangingPunct="1">
              <a:lnSpc>
                <a:spcPct val="80000"/>
              </a:lnSpc>
            </a:pPr>
            <a:r>
              <a:rPr lang="en-US" sz="2000">
                <a:solidFill>
                  <a:srgbClr val="68BEE6"/>
                </a:solidFill>
                <a:latin typeface="Calibri" pitchFamily="34" charset="0"/>
              </a:rPr>
              <a:t>Basic uses of ICT</a:t>
            </a:r>
          </a:p>
        </p:txBody>
      </p:sp>
      <p:sp>
        <p:nvSpPr>
          <p:cNvPr id="30726" name="TextBox 13"/>
          <p:cNvSpPr txBox="1">
            <a:spLocks noChangeArrowheads="1"/>
          </p:cNvSpPr>
          <p:nvPr/>
        </p:nvSpPr>
        <p:spPr bwMode="auto">
          <a:xfrm>
            <a:off x="7616825" y="2962275"/>
            <a:ext cx="1335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eaLnBrk="1" hangingPunct="1">
              <a:lnSpc>
                <a:spcPct val="80000"/>
              </a:lnSpc>
            </a:pPr>
            <a:r>
              <a:rPr lang="en-US" sz="2000">
                <a:solidFill>
                  <a:srgbClr val="68BEE6"/>
                </a:solidFill>
                <a:latin typeface="Calibri" pitchFamily="34" charset="0"/>
              </a:rPr>
              <a:t>High level uses of ICT</a:t>
            </a:r>
          </a:p>
        </p:txBody>
      </p:sp>
      <p:sp>
        <p:nvSpPr>
          <p:cNvPr id="30727" name="Rectangle 16"/>
          <p:cNvSpPr>
            <a:spLocks noChangeArrowheads="1"/>
          </p:cNvSpPr>
          <p:nvPr/>
        </p:nvSpPr>
        <p:spPr bwMode="auto">
          <a:xfrm>
            <a:off x="706438" y="65405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sz="1000">
                <a:solidFill>
                  <a:srgbClr val="FFFFFF"/>
                </a:solidFill>
              </a:rPr>
              <a:t>Source:  ITL teacher survey, 2011</a:t>
            </a:r>
          </a:p>
        </p:txBody>
      </p:sp>
      <p:sp>
        <p:nvSpPr>
          <p:cNvPr id="30728" name="Rectangle 17"/>
          <p:cNvSpPr>
            <a:spLocks noChangeArrowheads="1"/>
          </p:cNvSpPr>
          <p:nvPr/>
        </p:nvSpPr>
        <p:spPr bwMode="auto">
          <a:xfrm>
            <a:off x="6256338" y="6521450"/>
            <a:ext cx="2141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457200"/>
            <a:r>
              <a:rPr lang="en-US" sz="1000">
                <a:solidFill>
                  <a:srgbClr val="FFFFFF"/>
                </a:solidFill>
              </a:rPr>
              <a:t>Based on analysis by SRI International</a:t>
            </a:r>
          </a:p>
        </p:txBody>
      </p:sp>
      <p:graphicFrame>
        <p:nvGraphicFramePr>
          <p:cNvPr id="19" name="Chart 9"/>
          <p:cNvGraphicFramePr>
            <a:graphicFrameLocks/>
          </p:cNvGraphicFramePr>
          <p:nvPr/>
        </p:nvGraphicFramePr>
        <p:xfrm>
          <a:off x="236538" y="855663"/>
          <a:ext cx="7997825" cy="6042025"/>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Elbow Connector 2"/>
          <p:cNvCxnSpPr>
            <a:stCxn id="30725" idx="0"/>
          </p:cNvCxnSpPr>
          <p:nvPr/>
        </p:nvCxnSpPr>
        <p:spPr>
          <a:xfrm rot="16200000" flipV="1">
            <a:off x="7231856" y="4314032"/>
            <a:ext cx="301625" cy="1858962"/>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8" name="Elbow Connector 27"/>
          <p:cNvCxnSpPr/>
          <p:nvPr/>
        </p:nvCxnSpPr>
        <p:spPr>
          <a:xfrm rot="10800000" flipV="1">
            <a:off x="7180263" y="5934075"/>
            <a:ext cx="1104900" cy="233363"/>
          </a:xfrm>
          <a:prstGeom prst="bentConnector3">
            <a:avLst>
              <a:gd name="adj1" fmla="val -1724"/>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4" name="Elbow Connector 33"/>
          <p:cNvCxnSpPr/>
          <p:nvPr/>
        </p:nvCxnSpPr>
        <p:spPr>
          <a:xfrm rot="10800000">
            <a:off x="5832475" y="1565275"/>
            <a:ext cx="2452688" cy="1316038"/>
          </a:xfrm>
          <a:prstGeom prst="bentConnector3">
            <a:avLst>
              <a:gd name="adj1" fmla="val -104"/>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Elbow Connector 40"/>
          <p:cNvCxnSpPr/>
          <p:nvPr/>
        </p:nvCxnSpPr>
        <p:spPr>
          <a:xfrm rot="10800000" flipV="1">
            <a:off x="6075363" y="3586163"/>
            <a:ext cx="2209800" cy="1239837"/>
          </a:xfrm>
          <a:prstGeom prst="bentConnector3">
            <a:avLst>
              <a:gd name="adj1" fmla="val -115"/>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731751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8" descr="Z:\Criação\PORTUGAL 2011\Microsoft\ITLresearch\PNG\s19_vit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8775" y="996950"/>
            <a:ext cx="24828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9" descr="Z:\Criação\PORTUGAL 2011\Microsoft\ITLresearch\PNG\s19_vitu_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500" y="4067175"/>
            <a:ext cx="3890963"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1" descr="Z:\Criação\PORTUGAL 2011\Microsoft\ITLresearch\PNG\s19_vitu_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3875" y="865188"/>
            <a:ext cx="23209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6"/>
          <p:cNvSpPr>
            <a:spLocks noChangeArrowheads="1"/>
          </p:cNvSpPr>
          <p:nvPr/>
        </p:nvSpPr>
        <p:spPr bwMode="auto">
          <a:xfrm>
            <a:off x="2335213" y="2417763"/>
            <a:ext cx="15367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0000"/>
              </a:lnSpc>
            </a:pPr>
            <a:r>
              <a:rPr lang="en-US" sz="2000">
                <a:solidFill>
                  <a:srgbClr val="000000"/>
                </a:solidFill>
              </a:rPr>
              <a:t>Student Centered Pedagogies</a:t>
            </a:r>
          </a:p>
        </p:txBody>
      </p:sp>
      <p:sp>
        <p:nvSpPr>
          <p:cNvPr id="26631" name="Rectangle 17"/>
          <p:cNvSpPr>
            <a:spLocks noChangeArrowheads="1"/>
          </p:cNvSpPr>
          <p:nvPr/>
        </p:nvSpPr>
        <p:spPr bwMode="auto">
          <a:xfrm>
            <a:off x="5838825" y="2540000"/>
            <a:ext cx="1536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80000"/>
              </a:lnSpc>
            </a:pPr>
            <a:r>
              <a:rPr lang="en-US" sz="2000">
                <a:solidFill>
                  <a:srgbClr val="000000"/>
                </a:solidFill>
              </a:rPr>
              <a:t>Extending Learning</a:t>
            </a:r>
          </a:p>
        </p:txBody>
      </p:sp>
      <p:sp>
        <p:nvSpPr>
          <p:cNvPr id="26632" name="Rectangle 18"/>
          <p:cNvSpPr>
            <a:spLocks noChangeArrowheads="1"/>
          </p:cNvSpPr>
          <p:nvPr/>
        </p:nvSpPr>
        <p:spPr bwMode="auto">
          <a:xfrm>
            <a:off x="3616325" y="526415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en-US" sz="2000">
                <a:solidFill>
                  <a:srgbClr val="000000"/>
                </a:solidFill>
              </a:rPr>
              <a:t>ICT Integration</a:t>
            </a:r>
          </a:p>
        </p:txBody>
      </p:sp>
      <p:sp>
        <p:nvSpPr>
          <p:cNvPr id="26633" name="Rectangle 19"/>
          <p:cNvSpPr>
            <a:spLocks noChangeArrowheads="1"/>
          </p:cNvSpPr>
          <p:nvPr/>
        </p:nvSpPr>
        <p:spPr bwMode="auto">
          <a:xfrm>
            <a:off x="4111625" y="3128963"/>
            <a:ext cx="15367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en-US" sz="2000">
                <a:solidFill>
                  <a:srgbClr val="83CC01"/>
                </a:solidFill>
              </a:rPr>
              <a:t>Innovative Teaching Practices</a:t>
            </a:r>
          </a:p>
        </p:txBody>
      </p:sp>
      <p:pic>
        <p:nvPicPr>
          <p:cNvPr id="26634" name="Picture 22" descr="Z:\Criação\PORTUGAL 2011\Microsoft\ITLresearch\PNG\s19_vitu_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9300" y="4330700"/>
            <a:ext cx="20447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8" descr="Z:\Criação\PORTUGAL 2011\Microsoft\ITLresearch\PNG\s19_vitu.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24575" y="5256213"/>
            <a:ext cx="30194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21"/>
          <p:cNvSpPr>
            <a:spLocks noChangeArrowheads="1"/>
          </p:cNvSpPr>
          <p:nvPr/>
        </p:nvSpPr>
        <p:spPr bwMode="auto">
          <a:xfrm>
            <a:off x="6362700" y="5518150"/>
            <a:ext cx="27813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pt-BR" sz="2400">
                <a:solidFill>
                  <a:srgbClr val="142B5C"/>
                </a:solidFill>
                <a:ea typeface="Times New Roman" pitchFamily="18" charset="0"/>
                <a:cs typeface="Calibri" pitchFamily="34" charset="0"/>
              </a:rPr>
              <a:t>Missing pedagogical elements of innovation</a:t>
            </a:r>
          </a:p>
        </p:txBody>
      </p:sp>
      <p:pic>
        <p:nvPicPr>
          <p:cNvPr id="26637" name="Picture 22" descr="Z:\Criação\PORTUGAL 2011\Microsoft\ITLresearch\PNG\s19_vitu_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1866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8" descr="Z:\Criação\PORTUGAL 2011\Microsoft\ITLresearch\PNG\s19_vitu.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0" y="215900"/>
            <a:ext cx="30337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Retângulo 3"/>
          <p:cNvSpPr>
            <a:spLocks noChangeArrowheads="1"/>
          </p:cNvSpPr>
          <p:nvPr/>
        </p:nvSpPr>
        <p:spPr bwMode="auto">
          <a:xfrm>
            <a:off x="68263" y="469900"/>
            <a:ext cx="26622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eaLnBrk="0" hangingPunct="0">
              <a:lnSpc>
                <a:spcPct val="80000"/>
              </a:lnSpc>
            </a:pPr>
            <a:r>
              <a:rPr lang="pt-BR" sz="2800" b="1">
                <a:solidFill>
                  <a:srgbClr val="142B5C"/>
                </a:solidFill>
                <a:cs typeface="Times New Roman" pitchFamily="18" charset="0"/>
              </a:rPr>
              <a:t>Fragmented practices</a:t>
            </a:r>
          </a:p>
        </p:txBody>
      </p:sp>
    </p:spTree>
    <p:extLst>
      <p:ext uri="{BB962C8B-B14F-4D97-AF65-F5344CB8AC3E}">
        <p14:creationId xmlns:p14="http://schemas.microsoft.com/office/powerpoint/2010/main" val="25325281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0" descr="S01C_adrian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630863"/>
            <a:ext cx="22066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ângulo 36"/>
          <p:cNvSpPr>
            <a:spLocks noChangeArrowheads="1"/>
          </p:cNvSpPr>
          <p:nvPr/>
        </p:nvSpPr>
        <p:spPr bwMode="auto">
          <a:xfrm>
            <a:off x="482600" y="1358900"/>
            <a:ext cx="36560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Practice a new teaching method</a:t>
            </a:r>
          </a:p>
        </p:txBody>
      </p:sp>
      <p:sp>
        <p:nvSpPr>
          <p:cNvPr id="34821" name="Rectângulo 37"/>
          <p:cNvSpPr>
            <a:spLocks noChangeArrowheads="1"/>
          </p:cNvSpPr>
          <p:nvPr/>
        </p:nvSpPr>
        <p:spPr bwMode="auto">
          <a:xfrm>
            <a:off x="457200" y="1724025"/>
            <a:ext cx="36814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Conducted individual or collaborative research on a particular topic</a:t>
            </a:r>
          </a:p>
        </p:txBody>
      </p:sp>
      <p:sp>
        <p:nvSpPr>
          <p:cNvPr id="34822" name="Rectângulo 38"/>
          <p:cNvSpPr>
            <a:spLocks noChangeArrowheads="1"/>
          </p:cNvSpPr>
          <p:nvPr/>
        </p:nvSpPr>
        <p:spPr bwMode="auto">
          <a:xfrm>
            <a:off x="0" y="2362200"/>
            <a:ext cx="41386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Planned or practiced using ICT in teaching</a:t>
            </a:r>
          </a:p>
        </p:txBody>
      </p:sp>
      <p:sp>
        <p:nvSpPr>
          <p:cNvPr id="34823" name="Rectângulo 39"/>
          <p:cNvSpPr>
            <a:spLocks noChangeArrowheads="1"/>
          </p:cNvSpPr>
          <p:nvPr/>
        </p:nvSpPr>
        <p:spPr bwMode="auto">
          <a:xfrm>
            <a:off x="-144463" y="2863850"/>
            <a:ext cx="4283076"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Reviewed and discussed student work</a:t>
            </a:r>
          </a:p>
        </p:txBody>
      </p:sp>
      <p:sp>
        <p:nvSpPr>
          <p:cNvPr id="34824" name="Rectângulo 40"/>
          <p:cNvSpPr>
            <a:spLocks noChangeArrowheads="1"/>
          </p:cNvSpPr>
          <p:nvPr/>
        </p:nvSpPr>
        <p:spPr bwMode="auto">
          <a:xfrm>
            <a:off x="-136525" y="5332413"/>
            <a:ext cx="42751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Observed a demonstration of a lesson</a:t>
            </a:r>
          </a:p>
        </p:txBody>
      </p:sp>
      <p:sp>
        <p:nvSpPr>
          <p:cNvPr id="34825" name="Rectângulo 41"/>
          <p:cNvSpPr>
            <a:spLocks noChangeArrowheads="1"/>
          </p:cNvSpPr>
          <p:nvPr/>
        </p:nvSpPr>
        <p:spPr bwMode="auto">
          <a:xfrm>
            <a:off x="1425575" y="3700463"/>
            <a:ext cx="27130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dirty="0">
                <a:solidFill>
                  <a:srgbClr val="FFFFFF"/>
                </a:solidFill>
                <a:cs typeface="Arial" pitchFamily="34" charset="0"/>
              </a:rPr>
              <a:t>Developed or reviewed curriculum materials</a:t>
            </a:r>
          </a:p>
        </p:txBody>
      </p:sp>
      <p:sp>
        <p:nvSpPr>
          <p:cNvPr id="34826" name="Rectângulo 42"/>
          <p:cNvSpPr>
            <a:spLocks noChangeArrowheads="1"/>
          </p:cNvSpPr>
          <p:nvPr/>
        </p:nvSpPr>
        <p:spPr bwMode="auto">
          <a:xfrm>
            <a:off x="484188" y="4256088"/>
            <a:ext cx="3638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Received or delivered one-on-one coaching or mentoring</a:t>
            </a:r>
          </a:p>
        </p:txBody>
      </p:sp>
      <p:sp>
        <p:nvSpPr>
          <p:cNvPr id="34827" name="Rectângulo 43"/>
          <p:cNvSpPr>
            <a:spLocks noChangeArrowheads="1"/>
          </p:cNvSpPr>
          <p:nvPr/>
        </p:nvSpPr>
        <p:spPr bwMode="auto">
          <a:xfrm>
            <a:off x="1166813" y="4864100"/>
            <a:ext cx="29718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Planned a lesson or a unit</a:t>
            </a:r>
          </a:p>
        </p:txBody>
      </p:sp>
      <p:sp>
        <p:nvSpPr>
          <p:cNvPr id="34828" name="Rectângulo 44"/>
          <p:cNvSpPr>
            <a:spLocks noChangeArrowheads="1"/>
          </p:cNvSpPr>
          <p:nvPr/>
        </p:nvSpPr>
        <p:spPr bwMode="auto">
          <a:xfrm>
            <a:off x="-44450" y="3362325"/>
            <a:ext cx="4183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Observed a demonstration of ICT use</a:t>
            </a:r>
          </a:p>
        </p:txBody>
      </p:sp>
      <p:sp>
        <p:nvSpPr>
          <p:cNvPr id="34829" name="Rectângulo 45"/>
          <p:cNvSpPr>
            <a:spLocks noChangeArrowheads="1"/>
          </p:cNvSpPr>
          <p:nvPr/>
        </p:nvSpPr>
        <p:spPr bwMode="auto">
          <a:xfrm>
            <a:off x="1744663" y="5746750"/>
            <a:ext cx="23939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defRPr/>
            </a:pPr>
            <a:r>
              <a:rPr lang="en-US">
                <a:solidFill>
                  <a:srgbClr val="FFFFFF"/>
                </a:solidFill>
                <a:cs typeface="Arial" pitchFamily="34" charset="0"/>
              </a:rPr>
              <a:t>Listened to a lecture</a:t>
            </a:r>
            <a:endParaRPr lang="pt-PT">
              <a:solidFill>
                <a:srgbClr val="FFFFFF"/>
              </a:solidFill>
              <a:cs typeface="Arial" pitchFamily="34" charset="0"/>
            </a:endParaRPr>
          </a:p>
        </p:txBody>
      </p:sp>
      <p:pic>
        <p:nvPicPr>
          <p:cNvPr id="34830" name="Imagem 90" descr="S24_M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3963" y="0"/>
            <a:ext cx="15700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Conexão recta 72"/>
          <p:cNvCxnSpPr/>
          <p:nvPr/>
        </p:nvCxnSpPr>
        <p:spPr bwMode="auto">
          <a:xfrm>
            <a:off x="4283075" y="1963738"/>
            <a:ext cx="3203575"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32" name="Rectângulo 68"/>
          <p:cNvSpPr>
            <a:spLocks noChangeArrowheads="1"/>
          </p:cNvSpPr>
          <p:nvPr/>
        </p:nvSpPr>
        <p:spPr bwMode="auto">
          <a:xfrm>
            <a:off x="7486650" y="17780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0.25</a:t>
            </a:r>
            <a:endParaRPr lang="pt-PT">
              <a:solidFill>
                <a:srgbClr val="000000"/>
              </a:solidFill>
            </a:endParaRPr>
          </a:p>
        </p:txBody>
      </p:sp>
      <p:cxnSp>
        <p:nvCxnSpPr>
          <p:cNvPr id="75" name="Conexão recta 74"/>
          <p:cNvCxnSpPr/>
          <p:nvPr/>
        </p:nvCxnSpPr>
        <p:spPr bwMode="auto">
          <a:xfrm>
            <a:off x="4283075" y="3006725"/>
            <a:ext cx="2916238"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34" name="Rectângulo 69"/>
          <p:cNvSpPr>
            <a:spLocks noChangeArrowheads="1"/>
          </p:cNvSpPr>
          <p:nvPr/>
        </p:nvSpPr>
        <p:spPr bwMode="auto">
          <a:xfrm>
            <a:off x="7196138" y="2822575"/>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0.23</a:t>
            </a:r>
          </a:p>
        </p:txBody>
      </p:sp>
      <p:cxnSp>
        <p:nvCxnSpPr>
          <p:cNvPr id="77" name="Conexão recta 76"/>
          <p:cNvCxnSpPr/>
          <p:nvPr/>
        </p:nvCxnSpPr>
        <p:spPr bwMode="auto">
          <a:xfrm>
            <a:off x="4283075" y="3505200"/>
            <a:ext cx="2300288"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36" name="Rectângulo 71"/>
          <p:cNvSpPr>
            <a:spLocks noChangeArrowheads="1"/>
          </p:cNvSpPr>
          <p:nvPr/>
        </p:nvSpPr>
        <p:spPr bwMode="auto">
          <a:xfrm>
            <a:off x="6583363" y="332105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0.18</a:t>
            </a:r>
          </a:p>
        </p:txBody>
      </p:sp>
      <p:cxnSp>
        <p:nvCxnSpPr>
          <p:cNvPr id="79" name="Conexão recta 78"/>
          <p:cNvCxnSpPr/>
          <p:nvPr/>
        </p:nvCxnSpPr>
        <p:spPr bwMode="auto">
          <a:xfrm>
            <a:off x="4283075" y="4497388"/>
            <a:ext cx="2189163"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38" name="Rectângulo 72"/>
          <p:cNvSpPr>
            <a:spLocks noChangeArrowheads="1"/>
          </p:cNvSpPr>
          <p:nvPr/>
        </p:nvSpPr>
        <p:spPr bwMode="auto">
          <a:xfrm>
            <a:off x="6472238" y="431323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0.17</a:t>
            </a:r>
            <a:endParaRPr lang="pt-PT">
              <a:solidFill>
                <a:srgbClr val="000000"/>
              </a:solidFill>
            </a:endParaRPr>
          </a:p>
        </p:txBody>
      </p:sp>
      <p:cxnSp>
        <p:nvCxnSpPr>
          <p:cNvPr id="81" name="Conexão recta 80"/>
          <p:cNvCxnSpPr/>
          <p:nvPr/>
        </p:nvCxnSpPr>
        <p:spPr bwMode="auto">
          <a:xfrm>
            <a:off x="4283075" y="5006975"/>
            <a:ext cx="1933575"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40" name="Rectângulo 73"/>
          <p:cNvSpPr>
            <a:spLocks noChangeArrowheads="1"/>
          </p:cNvSpPr>
          <p:nvPr/>
        </p:nvSpPr>
        <p:spPr bwMode="auto">
          <a:xfrm>
            <a:off x="6203950" y="4822825"/>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0.15</a:t>
            </a:r>
            <a:endParaRPr lang="pt-PT">
              <a:solidFill>
                <a:srgbClr val="000000"/>
              </a:solidFill>
            </a:endParaRPr>
          </a:p>
        </p:txBody>
      </p:sp>
      <p:cxnSp>
        <p:nvCxnSpPr>
          <p:cNvPr id="83" name="Conexão recta 82"/>
          <p:cNvCxnSpPr/>
          <p:nvPr/>
        </p:nvCxnSpPr>
        <p:spPr bwMode="auto">
          <a:xfrm>
            <a:off x="4283075" y="5888038"/>
            <a:ext cx="404813"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42" name="Rectângulo 74"/>
          <p:cNvSpPr>
            <a:spLocks noChangeArrowheads="1"/>
          </p:cNvSpPr>
          <p:nvPr/>
        </p:nvSpPr>
        <p:spPr bwMode="auto">
          <a:xfrm>
            <a:off x="4687888" y="570388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0.03</a:t>
            </a:r>
            <a:endParaRPr lang="pt-PT">
              <a:solidFill>
                <a:srgbClr val="000000"/>
              </a:solidFill>
            </a:endParaRPr>
          </a:p>
        </p:txBody>
      </p:sp>
      <p:cxnSp>
        <p:nvCxnSpPr>
          <p:cNvPr id="85" name="Conexão recta 84"/>
          <p:cNvCxnSpPr/>
          <p:nvPr/>
        </p:nvCxnSpPr>
        <p:spPr bwMode="auto">
          <a:xfrm>
            <a:off x="4283075" y="5475288"/>
            <a:ext cx="1922463"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44" name="Rectângulo 76"/>
          <p:cNvSpPr>
            <a:spLocks noChangeArrowheads="1"/>
          </p:cNvSpPr>
          <p:nvPr/>
        </p:nvSpPr>
        <p:spPr bwMode="auto">
          <a:xfrm>
            <a:off x="6203950" y="5291138"/>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0.15</a:t>
            </a:r>
            <a:endParaRPr lang="pt-PT">
              <a:solidFill>
                <a:srgbClr val="000000"/>
              </a:solidFill>
            </a:endParaRPr>
          </a:p>
        </p:txBody>
      </p:sp>
      <p:cxnSp>
        <p:nvCxnSpPr>
          <p:cNvPr id="87" name="Conexão recta 86"/>
          <p:cNvCxnSpPr/>
          <p:nvPr/>
        </p:nvCxnSpPr>
        <p:spPr bwMode="auto">
          <a:xfrm>
            <a:off x="4283075" y="3990975"/>
            <a:ext cx="2300288"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46" name="Rectângulo 77"/>
          <p:cNvSpPr>
            <a:spLocks noChangeArrowheads="1"/>
          </p:cNvSpPr>
          <p:nvPr/>
        </p:nvSpPr>
        <p:spPr bwMode="auto">
          <a:xfrm>
            <a:off x="6583363" y="380523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0.18</a:t>
            </a:r>
          </a:p>
        </p:txBody>
      </p:sp>
      <p:cxnSp>
        <p:nvCxnSpPr>
          <p:cNvPr id="89" name="Conexão recta 88"/>
          <p:cNvCxnSpPr/>
          <p:nvPr/>
        </p:nvCxnSpPr>
        <p:spPr bwMode="auto">
          <a:xfrm>
            <a:off x="4283075" y="2500313"/>
            <a:ext cx="2916238"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48" name="Rectângulo 78"/>
          <p:cNvSpPr>
            <a:spLocks noChangeArrowheads="1"/>
          </p:cNvSpPr>
          <p:nvPr/>
        </p:nvSpPr>
        <p:spPr bwMode="auto">
          <a:xfrm>
            <a:off x="7196138" y="231616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0.23</a:t>
            </a:r>
          </a:p>
        </p:txBody>
      </p:sp>
      <p:cxnSp>
        <p:nvCxnSpPr>
          <p:cNvPr id="91" name="Conexão recta 90"/>
          <p:cNvCxnSpPr/>
          <p:nvPr/>
        </p:nvCxnSpPr>
        <p:spPr bwMode="auto">
          <a:xfrm>
            <a:off x="4283075" y="1501775"/>
            <a:ext cx="3548063" cy="0"/>
          </a:xfrm>
          <a:prstGeom prst="line">
            <a:avLst/>
          </a:prstGeom>
          <a:ln w="254000">
            <a:solidFill>
              <a:srgbClr val="83CC01"/>
            </a:solidFill>
          </a:ln>
        </p:spPr>
        <p:style>
          <a:lnRef idx="1">
            <a:schemeClr val="accent1"/>
          </a:lnRef>
          <a:fillRef idx="0">
            <a:schemeClr val="accent1"/>
          </a:fillRef>
          <a:effectRef idx="0">
            <a:schemeClr val="accent1"/>
          </a:effectRef>
          <a:fontRef idx="minor">
            <a:schemeClr val="tx1"/>
          </a:fontRef>
        </p:style>
      </p:cxnSp>
      <p:sp>
        <p:nvSpPr>
          <p:cNvPr id="34850" name="Rectângulo 66"/>
          <p:cNvSpPr>
            <a:spLocks noChangeArrowheads="1"/>
          </p:cNvSpPr>
          <p:nvPr/>
        </p:nvSpPr>
        <p:spPr bwMode="auto">
          <a:xfrm>
            <a:off x="7821613" y="131603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solidFill>
                  <a:srgbClr val="FFFFFF"/>
                </a:solidFill>
              </a:rPr>
              <a:t>0.28</a:t>
            </a:r>
            <a:endParaRPr lang="pt-PT">
              <a:solidFill>
                <a:srgbClr val="000000"/>
              </a:solidFill>
            </a:endParaRPr>
          </a:p>
        </p:txBody>
      </p:sp>
      <p:sp>
        <p:nvSpPr>
          <p:cNvPr id="34851" name="Rectângulo 95"/>
          <p:cNvSpPr>
            <a:spLocks noChangeArrowheads="1"/>
          </p:cNvSpPr>
          <p:nvPr/>
        </p:nvSpPr>
        <p:spPr bwMode="auto">
          <a:xfrm>
            <a:off x="182563" y="225425"/>
            <a:ext cx="7661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3600" b="1">
                <a:solidFill>
                  <a:srgbClr val="83CC01"/>
                </a:solidFill>
              </a:rPr>
              <a:t>PROFESSIONAL DEVELOPMENT</a:t>
            </a:r>
            <a:endParaRPr lang="pt-PT" sz="3600" b="1">
              <a:solidFill>
                <a:srgbClr val="83CC01"/>
              </a:solidFill>
            </a:endParaRPr>
          </a:p>
        </p:txBody>
      </p:sp>
      <p:sp>
        <p:nvSpPr>
          <p:cNvPr id="34852" name="Rectângulo 96"/>
          <p:cNvSpPr>
            <a:spLocks noChangeArrowheads="1"/>
          </p:cNvSpPr>
          <p:nvPr/>
        </p:nvSpPr>
        <p:spPr bwMode="auto">
          <a:xfrm>
            <a:off x="1671638" y="6438900"/>
            <a:ext cx="2232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lnSpc>
                <a:spcPct val="90000"/>
              </a:lnSpc>
            </a:pPr>
            <a:r>
              <a:rPr lang="en-US" sz="1200">
                <a:solidFill>
                  <a:srgbClr val="FFFFFF"/>
                </a:solidFill>
              </a:rPr>
              <a:t>Source:  ITL teacher survey, 2011</a:t>
            </a:r>
          </a:p>
        </p:txBody>
      </p:sp>
      <p:sp>
        <p:nvSpPr>
          <p:cNvPr id="34853" name="Rectângulo 97"/>
          <p:cNvSpPr>
            <a:spLocks noChangeArrowheads="1"/>
          </p:cNvSpPr>
          <p:nvPr/>
        </p:nvSpPr>
        <p:spPr bwMode="auto">
          <a:xfrm>
            <a:off x="6350000" y="6438900"/>
            <a:ext cx="25320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lnSpc>
                <a:spcPct val="90000"/>
              </a:lnSpc>
            </a:pPr>
            <a:r>
              <a:rPr lang="en-US" sz="1200">
                <a:solidFill>
                  <a:srgbClr val="FFFFFF"/>
                </a:solidFill>
              </a:rPr>
              <a:t>Based on analysis by SRI International</a:t>
            </a:r>
          </a:p>
        </p:txBody>
      </p:sp>
      <p:cxnSp>
        <p:nvCxnSpPr>
          <p:cNvPr id="99" name="Straight Connector 55"/>
          <p:cNvCxnSpPr/>
          <p:nvPr/>
        </p:nvCxnSpPr>
        <p:spPr>
          <a:xfrm>
            <a:off x="4286250" y="1235075"/>
            <a:ext cx="0" cy="495935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4855" name="Rectângulo 95"/>
          <p:cNvSpPr>
            <a:spLocks noChangeArrowheads="1"/>
          </p:cNvSpPr>
          <p:nvPr/>
        </p:nvSpPr>
        <p:spPr bwMode="auto">
          <a:xfrm>
            <a:off x="179388" y="695325"/>
            <a:ext cx="76612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2400" b="1">
                <a:solidFill>
                  <a:srgbClr val="83CC01"/>
                </a:solidFill>
              </a:rPr>
              <a:t>AND INNOVATIVE TEACHING PRACTICES</a:t>
            </a:r>
            <a:endParaRPr lang="pt-PT" sz="2400" b="1">
              <a:solidFill>
                <a:srgbClr val="83CC01"/>
              </a:solidFill>
            </a:endParaRPr>
          </a:p>
        </p:txBody>
      </p:sp>
      <p:sp>
        <p:nvSpPr>
          <p:cNvPr id="3" name="Rounded Rectangle 2"/>
          <p:cNvSpPr/>
          <p:nvPr/>
        </p:nvSpPr>
        <p:spPr>
          <a:xfrm>
            <a:off x="201034" y="1272019"/>
            <a:ext cx="8508856" cy="1000125"/>
          </a:xfrm>
          <a:prstGeom prst="roundRect">
            <a:avLst/>
          </a:prstGeom>
          <a:noFill/>
          <a:ln w="28575">
            <a:solidFill>
              <a:srgbClr val="FF0000"/>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71895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m 19" descr="s19_vitu_M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022350"/>
            <a:ext cx="337978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Imagem 20" descr="s19_vitu_M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1150" y="0"/>
            <a:ext cx="375285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Z:\Criação\PORTUGAL 2011\Microsoft\ITLresearch\PNG\s19_vitu_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9300" y="4330700"/>
            <a:ext cx="20447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ângulo 95"/>
          <p:cNvSpPr>
            <a:spLocks noChangeArrowheads="1"/>
          </p:cNvSpPr>
          <p:nvPr/>
        </p:nvSpPr>
        <p:spPr bwMode="auto">
          <a:xfrm>
            <a:off x="182563" y="225425"/>
            <a:ext cx="7661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3600" b="1">
                <a:solidFill>
                  <a:srgbClr val="83CC01"/>
                </a:solidFill>
              </a:rPr>
              <a:t>SYSTEM DISCONNECTED </a:t>
            </a:r>
            <a:endParaRPr lang="pt-PT" sz="3600" b="1">
              <a:solidFill>
                <a:srgbClr val="83CC01"/>
              </a:solidFill>
            </a:endParaRPr>
          </a:p>
        </p:txBody>
      </p:sp>
      <p:sp>
        <p:nvSpPr>
          <p:cNvPr id="31751" name="Rectângulo 95"/>
          <p:cNvSpPr>
            <a:spLocks noChangeArrowheads="1"/>
          </p:cNvSpPr>
          <p:nvPr/>
        </p:nvSpPr>
        <p:spPr bwMode="auto">
          <a:xfrm>
            <a:off x="179388" y="695325"/>
            <a:ext cx="76612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2400" b="1">
                <a:solidFill>
                  <a:srgbClr val="83CC01"/>
                </a:solidFill>
              </a:rPr>
              <a:t>FROM INNOVATIVE TEACHING PRACTICES</a:t>
            </a:r>
            <a:endParaRPr lang="pt-PT" sz="2400" b="1">
              <a:solidFill>
                <a:srgbClr val="83CC01"/>
              </a:solidFill>
            </a:endParaRPr>
          </a:p>
        </p:txBody>
      </p:sp>
      <p:sp>
        <p:nvSpPr>
          <p:cNvPr id="31752" name="Rectângulo 16"/>
          <p:cNvSpPr>
            <a:spLocks noChangeArrowheads="1"/>
          </p:cNvSpPr>
          <p:nvPr/>
        </p:nvSpPr>
        <p:spPr bwMode="auto">
          <a:xfrm>
            <a:off x="76200" y="1949450"/>
            <a:ext cx="29718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5000"/>
              </a:lnSpc>
            </a:pPr>
            <a:r>
              <a:rPr lang="en-GB">
                <a:solidFill>
                  <a:srgbClr val="000000"/>
                </a:solidFill>
                <a:ea typeface="Times New Roman" pitchFamily="18" charset="0"/>
                <a:cs typeface="Calibri" pitchFamily="34" charset="0"/>
              </a:rPr>
              <a:t>“My </a:t>
            </a:r>
            <a:r>
              <a:rPr lang="en-GB" b="1">
                <a:solidFill>
                  <a:srgbClr val="43A300"/>
                </a:solidFill>
                <a:ea typeface="Times New Roman" pitchFamily="18" charset="0"/>
                <a:cs typeface="Calibri" pitchFamily="34" charset="0"/>
              </a:rPr>
              <a:t>success</a:t>
            </a:r>
            <a:r>
              <a:rPr lang="en-GB">
                <a:solidFill>
                  <a:srgbClr val="000000"/>
                </a:solidFill>
                <a:ea typeface="Times New Roman" pitchFamily="18" charset="0"/>
                <a:cs typeface="Calibri" pitchFamily="34" charset="0"/>
              </a:rPr>
              <a:t> is judged by examiners, by Ofsted, by parental choice… and what parents want, what children want is not necessarily what I would judge as innovation.”</a:t>
            </a:r>
            <a:br>
              <a:rPr lang="en-GB">
                <a:solidFill>
                  <a:srgbClr val="000000"/>
                </a:solidFill>
                <a:ea typeface="Times New Roman" pitchFamily="18" charset="0"/>
                <a:cs typeface="Calibri" pitchFamily="34" charset="0"/>
              </a:rPr>
            </a:br>
            <a:r>
              <a:rPr lang="en-GB">
                <a:solidFill>
                  <a:srgbClr val="43A300"/>
                </a:solidFill>
                <a:ea typeface="Times New Roman" pitchFamily="18" charset="0"/>
                <a:cs typeface="Calibri" pitchFamily="34" charset="0"/>
              </a:rPr>
              <a:t>School leader, England</a:t>
            </a:r>
            <a:endParaRPr lang="en-US">
              <a:solidFill>
                <a:srgbClr val="43A300"/>
              </a:solidFill>
              <a:ea typeface="Times New Roman" pitchFamily="18" charset="0"/>
              <a:cs typeface="Calibri" pitchFamily="34" charset="0"/>
            </a:endParaRPr>
          </a:p>
        </p:txBody>
      </p:sp>
      <p:sp>
        <p:nvSpPr>
          <p:cNvPr id="31753" name="Rectângulo 18"/>
          <p:cNvSpPr>
            <a:spLocks noChangeArrowheads="1"/>
          </p:cNvSpPr>
          <p:nvPr/>
        </p:nvSpPr>
        <p:spPr bwMode="auto">
          <a:xfrm>
            <a:off x="5994400" y="981075"/>
            <a:ext cx="300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85000"/>
              </a:lnSpc>
            </a:pPr>
            <a:r>
              <a:rPr lang="en-US">
                <a:solidFill>
                  <a:srgbClr val="000000"/>
                </a:solidFill>
                <a:ea typeface="Times New Roman" pitchFamily="18" charset="0"/>
                <a:cs typeface="Calibri" pitchFamily="34" charset="0"/>
              </a:rPr>
              <a:t>“</a:t>
            </a:r>
            <a:r>
              <a:rPr lang="en-US" b="1">
                <a:solidFill>
                  <a:srgbClr val="43A300"/>
                </a:solidFill>
                <a:ea typeface="Times New Roman" pitchFamily="18" charset="0"/>
                <a:cs typeface="Calibri" pitchFamily="34" charset="0"/>
              </a:rPr>
              <a:t>Innovative practices </a:t>
            </a:r>
            <a:r>
              <a:rPr lang="en-US">
                <a:solidFill>
                  <a:srgbClr val="000000"/>
                </a:solidFill>
                <a:ea typeface="Times New Roman" pitchFamily="18" charset="0"/>
                <a:cs typeface="Calibri" pitchFamily="34" charset="0"/>
              </a:rPr>
              <a:t>remain individual initiatives of motivated teachers. Being an innovative teacher has no direct and explicit impact on one’s career.”</a:t>
            </a:r>
            <a:br>
              <a:rPr lang="en-US">
                <a:solidFill>
                  <a:srgbClr val="000000"/>
                </a:solidFill>
                <a:ea typeface="Times New Roman" pitchFamily="18" charset="0"/>
                <a:cs typeface="Calibri" pitchFamily="34" charset="0"/>
              </a:rPr>
            </a:br>
            <a:r>
              <a:rPr lang="en-US">
                <a:solidFill>
                  <a:srgbClr val="43A300"/>
                </a:solidFill>
                <a:ea typeface="Times New Roman" pitchFamily="18" charset="0"/>
                <a:cs typeface="Calibri" pitchFamily="34" charset="0"/>
              </a:rPr>
              <a:t>Senegal ITL Report</a:t>
            </a:r>
          </a:p>
        </p:txBody>
      </p:sp>
      <p:grpSp>
        <p:nvGrpSpPr>
          <p:cNvPr id="31754" name="Group 26"/>
          <p:cNvGrpSpPr>
            <a:grpSpLocks/>
          </p:cNvGrpSpPr>
          <p:nvPr/>
        </p:nvGrpSpPr>
        <p:grpSpPr bwMode="auto">
          <a:xfrm>
            <a:off x="2628900" y="2400300"/>
            <a:ext cx="2247900" cy="3124200"/>
            <a:chOff x="2743200" y="2324100"/>
            <a:chExt cx="2247900" cy="3124200"/>
          </a:xfrm>
        </p:grpSpPr>
        <p:pic>
          <p:nvPicPr>
            <p:cNvPr id="31761" name="Picture 19" descr="Z:\Criação\PORTUGAL 2011\Microsoft\ITL Research\ITL\PNG\s19_vitu_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43200" y="2324100"/>
              <a:ext cx="2247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Rectangle 22"/>
            <p:cNvSpPr>
              <a:spLocks noChangeArrowheads="1"/>
            </p:cNvSpPr>
            <p:nvPr/>
          </p:nvSpPr>
          <p:spPr bwMode="auto">
            <a:xfrm>
              <a:off x="3170238" y="3571081"/>
              <a:ext cx="154146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80000"/>
                </a:lnSpc>
              </a:pPr>
              <a:r>
                <a:rPr lang="en-US" sz="2000">
                  <a:solidFill>
                    <a:prstClr val="white"/>
                  </a:solidFill>
                </a:rPr>
                <a:t>Student Assessments</a:t>
              </a:r>
            </a:p>
          </p:txBody>
        </p:sp>
      </p:grpSp>
      <p:grpSp>
        <p:nvGrpSpPr>
          <p:cNvPr id="31755" name="Group 25"/>
          <p:cNvGrpSpPr>
            <a:grpSpLocks/>
          </p:cNvGrpSpPr>
          <p:nvPr/>
        </p:nvGrpSpPr>
        <p:grpSpPr bwMode="auto">
          <a:xfrm>
            <a:off x="4635500" y="2425700"/>
            <a:ext cx="2298700" cy="3251200"/>
            <a:chOff x="4749800" y="2349500"/>
            <a:chExt cx="2298700" cy="3251200"/>
          </a:xfrm>
        </p:grpSpPr>
        <p:pic>
          <p:nvPicPr>
            <p:cNvPr id="31759" name="Picture 18" descr="Z:\Criação\PORTUGAL 2011\Microsoft\ITL Research\ITL\PNG\s19_vitu_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49800" y="2349500"/>
              <a:ext cx="22987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23"/>
            <p:cNvSpPr>
              <a:spLocks noChangeArrowheads="1"/>
            </p:cNvSpPr>
            <p:nvPr/>
          </p:nvSpPr>
          <p:spPr bwMode="auto">
            <a:xfrm>
              <a:off x="5133975" y="3448050"/>
              <a:ext cx="1608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80000"/>
                </a:lnSpc>
              </a:pPr>
              <a:r>
                <a:rPr lang="en-US" sz="2000">
                  <a:solidFill>
                    <a:prstClr val="white"/>
                  </a:solidFill>
                </a:rPr>
                <a:t>School and Teacher</a:t>
              </a:r>
            </a:p>
            <a:p>
              <a:pPr defTabSz="457200">
                <a:lnSpc>
                  <a:spcPct val="80000"/>
                </a:lnSpc>
              </a:pPr>
              <a:r>
                <a:rPr lang="en-US" sz="2000">
                  <a:solidFill>
                    <a:prstClr val="white"/>
                  </a:solidFill>
                </a:rPr>
                <a:t>Performance</a:t>
              </a:r>
            </a:p>
          </p:txBody>
        </p:sp>
      </p:grpSp>
      <p:grpSp>
        <p:nvGrpSpPr>
          <p:cNvPr id="31756" name="Group 24"/>
          <p:cNvGrpSpPr>
            <a:grpSpLocks/>
          </p:cNvGrpSpPr>
          <p:nvPr/>
        </p:nvGrpSpPr>
        <p:grpSpPr bwMode="auto">
          <a:xfrm>
            <a:off x="2946400" y="4394200"/>
            <a:ext cx="3860800" cy="2146300"/>
            <a:chOff x="3060700" y="4318000"/>
            <a:chExt cx="3860800" cy="2146300"/>
          </a:xfrm>
        </p:grpSpPr>
        <p:pic>
          <p:nvPicPr>
            <p:cNvPr id="31757" name="Picture 17" descr="Z:\Criação\PORTUGAL 2011\Microsoft\ITL Research\ITL\PNG\s19_vitu.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60700" y="4318000"/>
              <a:ext cx="3860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ctangle 24"/>
            <p:cNvSpPr>
              <a:spLocks noChangeArrowheads="1"/>
            </p:cNvSpPr>
            <p:nvPr/>
          </p:nvSpPr>
          <p:spPr bwMode="auto">
            <a:xfrm>
              <a:off x="3803650" y="5122863"/>
              <a:ext cx="22653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80000"/>
                </a:lnSpc>
              </a:pPr>
              <a:r>
                <a:rPr lang="en-US" sz="2000">
                  <a:solidFill>
                    <a:prstClr val="white"/>
                  </a:solidFill>
                </a:rPr>
                <a:t>Professional </a:t>
              </a:r>
            </a:p>
            <a:p>
              <a:pPr algn="ctr" defTabSz="457200">
                <a:lnSpc>
                  <a:spcPct val="80000"/>
                </a:lnSpc>
              </a:pPr>
              <a:r>
                <a:rPr lang="en-US" sz="2000">
                  <a:solidFill>
                    <a:prstClr val="white"/>
                  </a:solidFill>
                </a:rPr>
                <a:t>Development</a:t>
              </a:r>
            </a:p>
          </p:txBody>
        </p:sp>
      </p:grpSp>
    </p:spTree>
    <p:extLst>
      <p:ext uri="{BB962C8B-B14F-4D97-AF65-F5344CB8AC3E}">
        <p14:creationId xmlns:p14="http://schemas.microsoft.com/office/powerpoint/2010/main" val="20353294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Z:\Criação\PORTUGAL 2011\Microsoft\ITLresearch\PNG\N4_Lara_7.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3263900"/>
            <a:ext cx="97663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Z:\Criação\PORTUGAL 2011\Microsoft\ITLresearch\PNG\N4_Lara_6.png"/>
          <p:cNvPicPr>
            <a:picLocks noChangeAspect="1" noChangeArrowheads="1"/>
          </p:cNvPicPr>
          <p:nvPr/>
        </p:nvPicPr>
        <p:blipFill>
          <a:blip r:embed="rId5" cstate="email">
            <a:extLst>
              <a:ext uri="{28A0092B-C50C-407E-A947-70E740481C1C}">
                <a14:useLocalDpi xmlns:a14="http://schemas.microsoft.com/office/drawing/2010/main"/>
              </a:ext>
            </a:extLst>
          </a:blip>
          <a:srcRect t="32591" r="28612" b="10950"/>
          <a:stretch>
            <a:fillRect/>
          </a:stretch>
        </p:blipFill>
        <p:spPr bwMode="auto">
          <a:xfrm>
            <a:off x="0" y="2235200"/>
            <a:ext cx="1017270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Z:\Criação\PORTUGAL 2011\Microsoft\ITLresearch\PNG\N4_Lara_5.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292100"/>
            <a:ext cx="97663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Z:\Criação\PORTUGAL 2011\Microsoft\ITLresearch\PNG\N4_Lara_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5613400"/>
            <a:ext cx="9359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Z:\Criação\PORTUGAL 2011\Microsoft\ITLresearch\PNG\N4_Lara_8.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7000" y="4148138"/>
            <a:ext cx="2667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entagon 13"/>
          <p:cNvSpPr>
            <a:spLocks noChangeArrowheads="1"/>
          </p:cNvSpPr>
          <p:nvPr/>
        </p:nvSpPr>
        <p:spPr bwMode="auto">
          <a:xfrm>
            <a:off x="2686050" y="5886450"/>
            <a:ext cx="4006850" cy="755650"/>
          </a:xfrm>
          <a:prstGeom prst="homePlate">
            <a:avLst>
              <a:gd name="adj" fmla="val 385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90000"/>
              </a:lnSpc>
            </a:pPr>
            <a:r>
              <a:rPr lang="en-US" sz="2400" b="1">
                <a:solidFill>
                  <a:srgbClr val="000000"/>
                </a:solidFill>
                <a:ea typeface="Times New Roman" pitchFamily="18" charset="0"/>
                <a:cs typeface="Calibri" pitchFamily="34" charset="0"/>
              </a:rPr>
              <a:t>Enrich learning: </a:t>
            </a:r>
            <a:r>
              <a:rPr lang="en-US" sz="2400">
                <a:solidFill>
                  <a:srgbClr val="000000"/>
                </a:solidFill>
                <a:ea typeface="Times New Roman" pitchFamily="18" charset="0"/>
                <a:cs typeface="Calibri" pitchFamily="34" charset="0"/>
              </a:rPr>
              <a:t>Ubiquitous student ICT access</a:t>
            </a:r>
          </a:p>
        </p:txBody>
      </p:sp>
      <p:sp>
        <p:nvSpPr>
          <p:cNvPr id="24" name="Pentagon 23"/>
          <p:cNvSpPr>
            <a:spLocks noChangeArrowheads="1"/>
          </p:cNvSpPr>
          <p:nvPr/>
        </p:nvSpPr>
        <p:spPr bwMode="auto">
          <a:xfrm>
            <a:off x="2139950" y="3603625"/>
            <a:ext cx="7004050" cy="1089025"/>
          </a:xfrm>
          <a:prstGeom prst="homePlate">
            <a:avLst>
              <a:gd name="adj" fmla="val 3852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90000"/>
              </a:lnSpc>
            </a:pPr>
            <a:r>
              <a:rPr lang="en-US" sz="2400" b="1">
                <a:solidFill>
                  <a:prstClr val="black"/>
                </a:solidFill>
                <a:ea typeface="Times New Roman" pitchFamily="18" charset="0"/>
                <a:cs typeface="Calibri" pitchFamily="34" charset="0"/>
              </a:rPr>
              <a:t>Nurture adoption:</a:t>
            </a:r>
            <a:r>
              <a:rPr lang="en-US" sz="2400">
                <a:solidFill>
                  <a:srgbClr val="000000"/>
                </a:solidFill>
                <a:ea typeface="Times New Roman" pitchFamily="18" charset="0"/>
                <a:cs typeface="Calibri" pitchFamily="34" charset="0"/>
              </a:rPr>
              <a:t> Professional development that provides teachers collaborative opportunities to design and research innovative teaching</a:t>
            </a:r>
          </a:p>
        </p:txBody>
      </p:sp>
      <p:sp>
        <p:nvSpPr>
          <p:cNvPr id="20" name="Pentagon 19"/>
          <p:cNvSpPr>
            <a:spLocks noChangeArrowheads="1"/>
          </p:cNvSpPr>
          <p:nvPr/>
        </p:nvSpPr>
        <p:spPr bwMode="auto">
          <a:xfrm>
            <a:off x="1917700" y="2517775"/>
            <a:ext cx="7442200" cy="757238"/>
          </a:xfrm>
          <a:prstGeom prst="homePlate">
            <a:avLst>
              <a:gd name="adj" fmla="val 38405"/>
            </a:avLst>
          </a:prstGeom>
          <a:noFill/>
          <a:ln w="9525">
            <a:noFill/>
            <a:miter lim="800000"/>
            <a:headEnd/>
            <a:tailEnd/>
          </a:ln>
        </p:spPr>
        <p:txBody>
          <a:bodyPr>
            <a:spAutoFit/>
          </a:bodyPr>
          <a:lstStyle/>
          <a:p>
            <a:pPr defTabSz="457200" eaLnBrk="0" hangingPunct="0">
              <a:lnSpc>
                <a:spcPct val="90000"/>
              </a:lnSpc>
              <a:defRPr/>
            </a:pPr>
            <a:r>
              <a:rPr lang="en-US" sz="2400" b="1" dirty="0">
                <a:solidFill>
                  <a:prstClr val="white"/>
                </a:solidFill>
                <a:ea typeface="Times New Roman" pitchFamily="18" charset="0"/>
                <a:cs typeface="Calibri" pitchFamily="34" charset="0"/>
              </a:rPr>
              <a:t>Cultivate innovation: </a:t>
            </a:r>
            <a:r>
              <a:rPr lang="en-US" sz="2400" dirty="0">
                <a:solidFill>
                  <a:prstClr val="white"/>
                </a:solidFill>
                <a:ea typeface="Times New Roman" pitchFamily="18" charset="0"/>
                <a:cs typeface="Calibri" pitchFamily="34" charset="0"/>
              </a:rPr>
              <a:t>Leaders who develop integrated and shared visions of innovation</a:t>
            </a:r>
          </a:p>
        </p:txBody>
      </p:sp>
      <p:sp>
        <p:nvSpPr>
          <p:cNvPr id="23" name="Pentagon 22"/>
          <p:cNvSpPr>
            <a:spLocks noChangeArrowheads="1"/>
          </p:cNvSpPr>
          <p:nvPr/>
        </p:nvSpPr>
        <p:spPr bwMode="auto">
          <a:xfrm>
            <a:off x="1371600" y="1441450"/>
            <a:ext cx="7569200" cy="757238"/>
          </a:xfrm>
          <a:prstGeom prst="homePlate">
            <a:avLst>
              <a:gd name="adj" fmla="val 38405"/>
            </a:avLst>
          </a:prstGeom>
          <a:noFill/>
          <a:ln w="9525">
            <a:noFill/>
            <a:miter lim="800000"/>
            <a:headEnd/>
            <a:tailEnd/>
          </a:ln>
        </p:spPr>
        <p:txBody>
          <a:bodyPr>
            <a:spAutoFit/>
          </a:bodyPr>
          <a:lstStyle/>
          <a:p>
            <a:pPr defTabSz="457200" eaLnBrk="0" hangingPunct="0">
              <a:lnSpc>
                <a:spcPct val="90000"/>
              </a:lnSpc>
              <a:defRPr/>
            </a:pPr>
            <a:r>
              <a:rPr lang="en-US" sz="2400" b="1" dirty="0">
                <a:solidFill>
                  <a:prstClr val="white"/>
                </a:solidFill>
                <a:ea typeface="Times New Roman" pitchFamily="18" charset="0"/>
                <a:cs typeface="Calibri" pitchFamily="34" charset="0"/>
              </a:rPr>
              <a:t>Connect Systems: </a:t>
            </a:r>
            <a:r>
              <a:rPr lang="en-US" sz="2400" dirty="0">
                <a:solidFill>
                  <a:prstClr val="white"/>
                </a:solidFill>
                <a:ea typeface="Times New Roman" pitchFamily="18" charset="0"/>
                <a:cs typeface="Calibri" pitchFamily="34" charset="0"/>
              </a:rPr>
              <a:t>Assessments and appraisals aligned with innovative teaching and learning goals</a:t>
            </a:r>
          </a:p>
        </p:txBody>
      </p:sp>
    </p:spTree>
    <p:extLst>
      <p:ext uri="{BB962C8B-B14F-4D97-AF65-F5344CB8AC3E}">
        <p14:creationId xmlns:p14="http://schemas.microsoft.com/office/powerpoint/2010/main" val="24112269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4345"/>
                                        </p:tgtEl>
                                        <p:attrNameLst>
                                          <p:attrName>style.visibility</p:attrName>
                                        </p:attrNameLst>
                                      </p:cBhvr>
                                      <p:to>
                                        <p:strVal val="visible"/>
                                      </p:to>
                                    </p:set>
                                    <p:animEffect transition="in" filter="fade">
                                      <p:cBhvr>
                                        <p:cTn id="15" dur="500"/>
                                        <p:tgtEl>
                                          <p:spTgt spid="1434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nodeType="afterGroup">
                            <p:stCondLst>
                              <p:cond delay="1750"/>
                            </p:stCondLst>
                            <p:childTnLst>
                              <p:par>
                                <p:cTn id="20" presetID="10" presetClass="entr" presetSubtype="0" fill="hold" nodeType="afterEffect">
                                  <p:stCondLst>
                                    <p:cond delay="250"/>
                                  </p:stCondLst>
                                  <p:childTnLst>
                                    <p:set>
                                      <p:cBhvr>
                                        <p:cTn id="21" dur="1" fill="hold">
                                          <p:stCondLst>
                                            <p:cond delay="0"/>
                                          </p:stCondLst>
                                        </p:cTn>
                                        <p:tgtEl>
                                          <p:spTgt spid="14344"/>
                                        </p:tgtEl>
                                        <p:attrNameLst>
                                          <p:attrName>style.visibility</p:attrName>
                                        </p:attrNameLst>
                                      </p:cBhvr>
                                      <p:to>
                                        <p:strVal val="visible"/>
                                      </p:to>
                                    </p:set>
                                    <p:animEffect transition="in" filter="fade">
                                      <p:cBhvr>
                                        <p:cTn id="22" dur="500"/>
                                        <p:tgtEl>
                                          <p:spTgt spid="1434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nodeType="afterGroup">
                            <p:stCondLst>
                              <p:cond delay="2500"/>
                            </p:stCondLst>
                            <p:childTnLst>
                              <p:par>
                                <p:cTn id="27" presetID="10" presetClass="entr" presetSubtype="0" fill="hold" nodeType="afterEffect">
                                  <p:stCondLst>
                                    <p:cond delay="250"/>
                                  </p:stCondLst>
                                  <p:childTnLst>
                                    <p:set>
                                      <p:cBhvr>
                                        <p:cTn id="28" dur="1" fill="hold">
                                          <p:stCondLst>
                                            <p:cond delay="0"/>
                                          </p:stCondLst>
                                        </p:cTn>
                                        <p:tgtEl>
                                          <p:spTgt spid="14343"/>
                                        </p:tgtEl>
                                        <p:attrNameLst>
                                          <p:attrName>style.visibility</p:attrName>
                                        </p:attrNameLst>
                                      </p:cBhvr>
                                      <p:to>
                                        <p:strVal val="visible"/>
                                      </p:to>
                                    </p:set>
                                    <p:animEffect transition="in" filter="fade">
                                      <p:cBhvr>
                                        <p:cTn id="29" dur="500"/>
                                        <p:tgtEl>
                                          <p:spTgt spid="14343"/>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0"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Z:\Criação\PORTUGAL 2011\Microsoft\ITLresearch\PNG\s29_vitu.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16229"/>
            <a:ext cx="1098804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Z:\Criação\PORTUGAL 2011\Microsoft\ITLresearch\PNG\s29_vitu_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520" y="899121"/>
            <a:ext cx="6797040" cy="621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Z:\Criação\PORTUGAL 2011\Microsoft\ITL Research\ITL\PNG\s29_vitu_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5375" y="2323307"/>
            <a:ext cx="40767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tângulo 3"/>
          <p:cNvSpPr>
            <a:spLocks noChangeArrowheads="1"/>
          </p:cNvSpPr>
          <p:nvPr/>
        </p:nvSpPr>
        <p:spPr bwMode="auto">
          <a:xfrm>
            <a:off x="406400" y="3493"/>
            <a:ext cx="796036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eaLnBrk="0" hangingPunct="0">
              <a:lnSpc>
                <a:spcPct val="80000"/>
              </a:lnSpc>
            </a:pPr>
            <a:r>
              <a:rPr lang="en-US" sz="3600" b="1" dirty="0" smtClean="0">
                <a:solidFill>
                  <a:srgbClr val="142B5C"/>
                </a:solidFill>
                <a:cs typeface="Times New Roman" pitchFamily="18" charset="0"/>
              </a:rPr>
              <a:t>MEASURE </a:t>
            </a:r>
            <a:r>
              <a:rPr lang="en-US" sz="3200" b="1" dirty="0" smtClean="0">
                <a:solidFill>
                  <a:srgbClr val="142B5C"/>
                </a:solidFill>
                <a:cs typeface="Times New Roman" pitchFamily="18" charset="0"/>
              </a:rPr>
              <a:t>INNOVATIVE TEACHING USING</a:t>
            </a:r>
          </a:p>
          <a:p>
            <a:pPr defTabSz="457200" eaLnBrk="0" hangingPunct="0">
              <a:lnSpc>
                <a:spcPct val="80000"/>
              </a:lnSpc>
            </a:pPr>
            <a:r>
              <a:rPr lang="en-US" sz="3200" b="1" dirty="0" smtClean="0">
                <a:solidFill>
                  <a:srgbClr val="142B5C"/>
                </a:solidFill>
                <a:cs typeface="Times New Roman" pitchFamily="18" charset="0"/>
              </a:rPr>
              <a:t>PARTNERS IN LEARNING SCHOOL RESEARCH</a:t>
            </a:r>
            <a:endParaRPr lang="en-US" sz="3600" b="1" dirty="0" smtClean="0">
              <a:solidFill>
                <a:srgbClr val="142B5C"/>
              </a:solidFill>
              <a:cs typeface="Times New Roman" pitchFamily="18" charset="0"/>
            </a:endParaRPr>
          </a:p>
        </p:txBody>
      </p:sp>
      <p:sp>
        <p:nvSpPr>
          <p:cNvPr id="52" name="Retângulo 6"/>
          <p:cNvSpPr>
            <a:spLocks noChangeArrowheads="1"/>
          </p:cNvSpPr>
          <p:nvPr/>
        </p:nvSpPr>
        <p:spPr bwMode="auto">
          <a:xfrm>
            <a:off x="7554913" y="4169570"/>
            <a:ext cx="10683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hangingPunct="0">
              <a:lnSpc>
                <a:spcPct val="80000"/>
              </a:lnSpc>
            </a:pPr>
            <a:r>
              <a:rPr lang="en-US" sz="2000">
                <a:solidFill>
                  <a:srgbClr val="142B5C"/>
                </a:solidFill>
                <a:cs typeface="Times New Roman" pitchFamily="18" charset="0"/>
              </a:rPr>
              <a:t>No costs</a:t>
            </a:r>
          </a:p>
        </p:txBody>
      </p:sp>
      <p:sp>
        <p:nvSpPr>
          <p:cNvPr id="53" name="Retângulo 6"/>
          <p:cNvSpPr>
            <a:spLocks noChangeArrowheads="1"/>
          </p:cNvSpPr>
          <p:nvPr/>
        </p:nvSpPr>
        <p:spPr bwMode="auto">
          <a:xfrm>
            <a:off x="6867525" y="2845595"/>
            <a:ext cx="1565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2000">
                <a:solidFill>
                  <a:srgbClr val="142B5C"/>
                </a:solidFill>
                <a:cs typeface="Times New Roman" pitchFamily="18" charset="0"/>
              </a:rPr>
              <a:t>Based on </a:t>
            </a:r>
          </a:p>
          <a:p>
            <a:pPr defTabSz="457200" eaLnBrk="0" hangingPunct="0">
              <a:lnSpc>
                <a:spcPct val="80000"/>
              </a:lnSpc>
            </a:pPr>
            <a:r>
              <a:rPr lang="en-US" sz="2000">
                <a:solidFill>
                  <a:srgbClr val="142B5C"/>
                </a:solidFill>
                <a:cs typeface="Times New Roman" pitchFamily="18" charset="0"/>
              </a:rPr>
              <a:t>ITL Research Surveys</a:t>
            </a:r>
          </a:p>
        </p:txBody>
      </p:sp>
      <p:sp>
        <p:nvSpPr>
          <p:cNvPr id="54" name="Retângulo 6"/>
          <p:cNvSpPr>
            <a:spLocks noChangeArrowheads="1"/>
          </p:cNvSpPr>
          <p:nvPr/>
        </p:nvSpPr>
        <p:spPr bwMode="auto">
          <a:xfrm>
            <a:off x="4992688" y="3820320"/>
            <a:ext cx="14065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2000">
                <a:solidFill>
                  <a:srgbClr val="142B5C"/>
                </a:solidFill>
                <a:cs typeface="Times New Roman" pitchFamily="18" charset="0"/>
              </a:rPr>
              <a:t>Measures Innovative Teaching Practices</a:t>
            </a:r>
          </a:p>
        </p:txBody>
      </p:sp>
      <p:sp>
        <p:nvSpPr>
          <p:cNvPr id="55" name="Retângulo 6"/>
          <p:cNvSpPr>
            <a:spLocks noChangeArrowheads="1"/>
          </p:cNvSpPr>
          <p:nvPr/>
        </p:nvSpPr>
        <p:spPr bwMode="auto">
          <a:xfrm>
            <a:off x="5662613" y="2917032"/>
            <a:ext cx="1316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2000" dirty="0">
                <a:solidFill>
                  <a:srgbClr val="142B5C"/>
                </a:solidFill>
                <a:cs typeface="Times New Roman" pitchFamily="18" charset="0"/>
              </a:rPr>
              <a:t>Research Tool for Schools</a:t>
            </a:r>
          </a:p>
        </p:txBody>
      </p:sp>
      <p:sp>
        <p:nvSpPr>
          <p:cNvPr id="56" name="Retângulo 6"/>
          <p:cNvSpPr>
            <a:spLocks noChangeArrowheads="1"/>
          </p:cNvSpPr>
          <p:nvPr/>
        </p:nvSpPr>
        <p:spPr bwMode="auto">
          <a:xfrm>
            <a:off x="6816725" y="5106195"/>
            <a:ext cx="1927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2000">
                <a:solidFill>
                  <a:srgbClr val="142B5C"/>
                </a:solidFill>
                <a:cs typeface="Times New Roman" pitchFamily="18" charset="0"/>
              </a:rPr>
              <a:t>International </a:t>
            </a:r>
          </a:p>
          <a:p>
            <a:pPr defTabSz="457200" eaLnBrk="0" hangingPunct="0">
              <a:lnSpc>
                <a:spcPct val="80000"/>
              </a:lnSpc>
            </a:pPr>
            <a:r>
              <a:rPr lang="en-US" sz="2000">
                <a:solidFill>
                  <a:srgbClr val="142B5C"/>
                </a:solidFill>
                <a:cs typeface="Times New Roman" pitchFamily="18" charset="0"/>
              </a:rPr>
              <a:t>34 languages</a:t>
            </a:r>
          </a:p>
        </p:txBody>
      </p:sp>
      <p:sp>
        <p:nvSpPr>
          <p:cNvPr id="57" name="Retângulo 6"/>
          <p:cNvSpPr>
            <a:spLocks noChangeArrowheads="1"/>
          </p:cNvSpPr>
          <p:nvPr/>
        </p:nvSpPr>
        <p:spPr bwMode="auto">
          <a:xfrm>
            <a:off x="5697538" y="4995070"/>
            <a:ext cx="11826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hangingPunct="0">
              <a:lnSpc>
                <a:spcPct val="80000"/>
              </a:lnSpc>
            </a:pPr>
            <a:r>
              <a:rPr lang="en-US" sz="2000">
                <a:solidFill>
                  <a:srgbClr val="142B5C"/>
                </a:solidFill>
                <a:cs typeface="Times New Roman" pitchFamily="18" charset="0"/>
              </a:rPr>
              <a:t>Basis for Common Vision</a:t>
            </a:r>
          </a:p>
        </p:txBody>
      </p:sp>
      <p:sp>
        <p:nvSpPr>
          <p:cNvPr id="20" name="Retângulo 6"/>
          <p:cNvSpPr>
            <a:spLocks noChangeArrowheads="1"/>
          </p:cNvSpPr>
          <p:nvPr/>
        </p:nvSpPr>
        <p:spPr bwMode="auto">
          <a:xfrm>
            <a:off x="806450" y="1154112"/>
            <a:ext cx="3795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eaLnBrk="0" hangingPunct="0"/>
            <a:r>
              <a:rPr lang="pt-BR" sz="4400" b="1">
                <a:solidFill>
                  <a:srgbClr val="142B5C"/>
                </a:solidFill>
                <a:ea typeface="Times New Roman" pitchFamily="18" charset="0"/>
                <a:cs typeface="Calibri" pitchFamily="34" charset="0"/>
              </a:rPr>
              <a:t>www.pilsr.com </a:t>
            </a:r>
          </a:p>
        </p:txBody>
      </p:sp>
    </p:spTree>
    <p:extLst>
      <p:ext uri="{BB962C8B-B14F-4D97-AF65-F5344CB8AC3E}">
        <p14:creationId xmlns:p14="http://schemas.microsoft.com/office/powerpoint/2010/main" val="12620253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05201" y="1659467"/>
            <a:ext cx="5503332" cy="4191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78657" y="1569008"/>
            <a:ext cx="2819401" cy="2123658"/>
          </a:xfrm>
          <a:prstGeom prst="rect">
            <a:avLst/>
          </a:prstGeom>
          <a:noFill/>
        </p:spPr>
        <p:txBody>
          <a:bodyPr wrap="square" rtlCol="0">
            <a:spAutoFit/>
          </a:bodyPr>
          <a:lstStyle/>
          <a:p>
            <a:r>
              <a:rPr lang="en-US" sz="1100" b="1" dirty="0" smtClean="0">
                <a:solidFill>
                  <a:srgbClr val="4D4D4D"/>
                </a:solidFill>
              </a:rPr>
              <a:t>The </a:t>
            </a:r>
            <a:r>
              <a:rPr lang="en-US" sz="1100" b="1" dirty="0">
                <a:solidFill>
                  <a:srgbClr val="4D4D4D"/>
                </a:solidFill>
              </a:rPr>
              <a:t>chart </a:t>
            </a:r>
            <a:r>
              <a:rPr lang="en-US" sz="1100" b="1" dirty="0" smtClean="0">
                <a:solidFill>
                  <a:srgbClr val="000000"/>
                </a:solidFill>
              </a:rPr>
              <a:t>on the </a:t>
            </a:r>
            <a:r>
              <a:rPr lang="en-US" sz="1100" b="1" dirty="0" smtClean="0">
                <a:solidFill>
                  <a:srgbClr val="4D4D4D"/>
                </a:solidFill>
              </a:rPr>
              <a:t>right shows </a:t>
            </a:r>
            <a:r>
              <a:rPr lang="en-US" sz="1100" b="1" dirty="0">
                <a:solidFill>
                  <a:srgbClr val="4D4D4D"/>
                </a:solidFill>
              </a:rPr>
              <a:t>how educators at </a:t>
            </a:r>
            <a:r>
              <a:rPr lang="en-US" sz="1100" b="1" dirty="0" smtClean="0">
                <a:solidFill>
                  <a:srgbClr val="4D4D4D"/>
                </a:solidFill>
              </a:rPr>
              <a:t>[School Name] report their use </a:t>
            </a:r>
            <a:r>
              <a:rPr lang="en-US" sz="1100" b="1" dirty="0">
                <a:solidFill>
                  <a:srgbClr val="4D4D4D"/>
                </a:solidFill>
              </a:rPr>
              <a:t>of </a:t>
            </a:r>
            <a:r>
              <a:rPr lang="en-US" sz="1100" b="1" dirty="0" smtClean="0">
                <a:solidFill>
                  <a:srgbClr val="4D4D4D"/>
                </a:solidFill>
              </a:rPr>
              <a:t>the different elements of innovative </a:t>
            </a:r>
            <a:r>
              <a:rPr lang="en-US" sz="1100" b="1" dirty="0">
                <a:solidFill>
                  <a:srgbClr val="4D4D4D"/>
                </a:solidFill>
              </a:rPr>
              <a:t>teaching </a:t>
            </a:r>
            <a:r>
              <a:rPr lang="en-US" sz="1100" b="1" dirty="0" smtClean="0">
                <a:solidFill>
                  <a:srgbClr val="4D4D4D"/>
                </a:solidFill>
              </a:rPr>
              <a:t>practices, and how school leaders estimate  the use of these practices among educators in the school. These practices are described in more detail on the following pages.</a:t>
            </a:r>
          </a:p>
          <a:p>
            <a:endParaRPr lang="en-US" sz="1100" dirty="0">
              <a:solidFill>
                <a:srgbClr val="4D4D4D"/>
              </a:solidFill>
            </a:endParaRPr>
          </a:p>
          <a:p>
            <a:r>
              <a:rPr lang="en-US" sz="1100" dirty="0" smtClean="0">
                <a:solidFill>
                  <a:srgbClr val="4D4D4D"/>
                </a:solidFill>
              </a:rPr>
              <a:t>Other related research demonstrates that innovative teaching practices are strongly associated with students’ development of 21</a:t>
            </a:r>
            <a:r>
              <a:rPr lang="en-US" sz="1100" baseline="30000" dirty="0" smtClean="0">
                <a:solidFill>
                  <a:srgbClr val="4D4D4D"/>
                </a:solidFill>
              </a:rPr>
              <a:t>st</a:t>
            </a:r>
            <a:r>
              <a:rPr lang="en-US" sz="1100" dirty="0" smtClean="0">
                <a:solidFill>
                  <a:srgbClr val="4D4D4D"/>
                </a:solidFill>
              </a:rPr>
              <a:t> Century skills (see </a:t>
            </a:r>
            <a:r>
              <a:rPr lang="en-US" sz="1100" dirty="0" smtClean="0">
                <a:solidFill>
                  <a:srgbClr val="4D4D4D"/>
                </a:solidFill>
                <a:hlinkClick r:id="rId3"/>
              </a:rPr>
              <a:t>www.itlresearch.com</a:t>
            </a:r>
            <a:r>
              <a:rPr lang="en-US" sz="1100" dirty="0" smtClean="0">
                <a:solidFill>
                  <a:srgbClr val="4D4D4D"/>
                </a:solidFill>
              </a:rPr>
              <a:t>). </a:t>
            </a:r>
            <a:endParaRPr lang="en-US" sz="1100" dirty="0">
              <a:solidFill>
                <a:srgbClr val="4D4D4D"/>
              </a:solidFill>
            </a:endParaRPr>
          </a:p>
        </p:txBody>
      </p:sp>
      <p:sp>
        <p:nvSpPr>
          <p:cNvPr id="3" name="TextBox 2"/>
          <p:cNvSpPr txBox="1"/>
          <p:nvPr/>
        </p:nvSpPr>
        <p:spPr>
          <a:xfrm>
            <a:off x="478657" y="6019800"/>
            <a:ext cx="7924800" cy="707886"/>
          </a:xfrm>
          <a:prstGeom prst="rect">
            <a:avLst/>
          </a:prstGeom>
          <a:noFill/>
        </p:spPr>
        <p:txBody>
          <a:bodyPr wrap="square" rtlCol="0">
            <a:spAutoFit/>
          </a:bodyPr>
          <a:lstStyle/>
          <a:p>
            <a:r>
              <a:rPr lang="en-US" sz="1000" dirty="0" smtClean="0">
                <a:solidFill>
                  <a:srgbClr val="4D4D4D"/>
                </a:solidFill>
              </a:rPr>
              <a:t>*All </a:t>
            </a:r>
            <a:r>
              <a:rPr lang="en-US" sz="1000" dirty="0">
                <a:solidFill>
                  <a:srgbClr val="4D4D4D"/>
                </a:solidFill>
              </a:rPr>
              <a:t>items are measured based on </a:t>
            </a:r>
            <a:r>
              <a:rPr lang="en-US" sz="1000" dirty="0" smtClean="0">
                <a:solidFill>
                  <a:srgbClr val="4D4D4D"/>
                </a:solidFill>
              </a:rPr>
              <a:t>educators’ reported frequency of </a:t>
            </a:r>
            <a:r>
              <a:rPr lang="en-US" sz="1000" dirty="0">
                <a:solidFill>
                  <a:srgbClr val="000000"/>
                </a:solidFill>
              </a:rPr>
              <a:t>a </a:t>
            </a:r>
            <a:r>
              <a:rPr lang="en-US" sz="1000" dirty="0">
                <a:solidFill>
                  <a:srgbClr val="4D4D4D"/>
                </a:solidFill>
              </a:rPr>
              <a:t>practice on a 5 point scale. </a:t>
            </a:r>
            <a:r>
              <a:rPr lang="en-US" sz="1000" dirty="0">
                <a:solidFill>
                  <a:prstClr val="black"/>
                </a:solidFill>
              </a:rPr>
              <a:t>Higher scores indicate a higher reported </a:t>
            </a:r>
            <a:r>
              <a:rPr lang="en-US" sz="1000" dirty="0" smtClean="0">
                <a:solidFill>
                  <a:prstClr val="black"/>
                </a:solidFill>
              </a:rPr>
              <a:t>frequency of a practice. </a:t>
            </a:r>
            <a:r>
              <a:rPr lang="en-US" sz="1000" dirty="0">
                <a:solidFill>
                  <a:srgbClr val="4D4D4D"/>
                </a:solidFill>
              </a:rPr>
              <a:t>All items show </a:t>
            </a:r>
            <a:r>
              <a:rPr lang="en-US" sz="1000" dirty="0">
                <a:solidFill>
                  <a:srgbClr val="000000"/>
                </a:solidFill>
              </a:rPr>
              <a:t>averages </a:t>
            </a:r>
            <a:r>
              <a:rPr lang="en-US" sz="1000" dirty="0">
                <a:solidFill>
                  <a:srgbClr val="4D4D4D"/>
                </a:solidFill>
              </a:rPr>
              <a:t>across all responses from the school </a:t>
            </a:r>
            <a:r>
              <a:rPr lang="en-US" sz="1000" dirty="0" smtClean="0">
                <a:solidFill>
                  <a:srgbClr val="4D4D4D"/>
                </a:solidFill>
              </a:rPr>
              <a:t>for </a:t>
            </a:r>
            <a:r>
              <a:rPr lang="en-US" sz="1000" dirty="0">
                <a:solidFill>
                  <a:srgbClr val="4D4D4D"/>
                </a:solidFill>
              </a:rPr>
              <a:t>each group (educators and school leaders</a:t>
            </a:r>
            <a:r>
              <a:rPr lang="en-US" sz="1000" dirty="0" smtClean="0">
                <a:solidFill>
                  <a:srgbClr val="4D4D4D"/>
                </a:solidFill>
              </a:rPr>
              <a:t>). Data has been adjusted to account for the number of times a class meets per week.</a:t>
            </a:r>
            <a:endParaRPr lang="en-US" sz="1000" dirty="0">
              <a:solidFill>
                <a:srgbClr val="4D4D4D"/>
              </a:solidFill>
            </a:endParaRPr>
          </a:p>
          <a:p>
            <a:r>
              <a:rPr lang="en-US" sz="1000" dirty="0" smtClean="0">
                <a:solidFill>
                  <a:srgbClr val="4D4D4D"/>
                </a:solidFill>
              </a:rPr>
              <a:t>**Student </a:t>
            </a:r>
            <a:r>
              <a:rPr lang="en-US" sz="1000" dirty="0">
                <a:solidFill>
                  <a:srgbClr val="4D4D4D"/>
                </a:solidFill>
              </a:rPr>
              <a:t>and Teacher ICT Use has been calculated taking the </a:t>
            </a:r>
            <a:r>
              <a:rPr lang="en-US" sz="1000" dirty="0" smtClean="0">
                <a:solidFill>
                  <a:srgbClr val="4D4D4D"/>
                </a:solidFill>
              </a:rPr>
              <a:t>average of </a:t>
            </a:r>
            <a:r>
              <a:rPr lang="en-US" sz="1000" dirty="0">
                <a:solidFill>
                  <a:srgbClr val="4D4D4D"/>
                </a:solidFill>
              </a:rPr>
              <a:t>basic </a:t>
            </a:r>
            <a:r>
              <a:rPr lang="en-US" sz="1000" dirty="0" smtClean="0">
                <a:solidFill>
                  <a:srgbClr val="4D4D4D"/>
                </a:solidFill>
              </a:rPr>
              <a:t>and high </a:t>
            </a:r>
            <a:r>
              <a:rPr lang="en-US" sz="1000" dirty="0">
                <a:solidFill>
                  <a:srgbClr val="4D4D4D"/>
                </a:solidFill>
              </a:rPr>
              <a:t>level technology </a:t>
            </a:r>
            <a:r>
              <a:rPr lang="en-US" sz="1000" dirty="0" smtClean="0">
                <a:solidFill>
                  <a:srgbClr val="4D4D4D"/>
                </a:solidFill>
              </a:rPr>
              <a:t>use (see pages 10-11).</a:t>
            </a:r>
          </a:p>
        </p:txBody>
      </p:sp>
      <p:graphicFrame>
        <p:nvGraphicFramePr>
          <p:cNvPr id="6" name="Chart 5"/>
          <p:cNvGraphicFramePr/>
          <p:nvPr>
            <p:extLst>
              <p:ext uri="{D42A27DB-BD31-4B8C-83A1-F6EECF244321}">
                <p14:modId xmlns:p14="http://schemas.microsoft.com/office/powerpoint/2010/main" val="315664142"/>
              </p:ext>
            </p:extLst>
          </p:nvPr>
        </p:nvGraphicFramePr>
        <p:xfrm>
          <a:off x="3429000" y="1859086"/>
          <a:ext cx="5181600" cy="395751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596769" y="1701801"/>
            <a:ext cx="2245230" cy="307777"/>
          </a:xfrm>
          <a:prstGeom prst="rect">
            <a:avLst/>
          </a:prstGeom>
          <a:noFill/>
        </p:spPr>
        <p:txBody>
          <a:bodyPr wrap="none" rtlCol="0">
            <a:spAutoFit/>
          </a:bodyPr>
          <a:lstStyle/>
          <a:p>
            <a:pPr algn="r"/>
            <a:r>
              <a:rPr lang="en-US" sz="1400" b="1" dirty="0" smtClean="0">
                <a:solidFill>
                  <a:prstClr val="black"/>
                </a:solidFill>
              </a:rPr>
              <a:t>Student Centered Pedagogy</a:t>
            </a:r>
            <a:endParaRPr lang="en-US" sz="1400" b="1" dirty="0">
              <a:solidFill>
                <a:prstClr val="black"/>
              </a:solidFill>
            </a:endParaRPr>
          </a:p>
        </p:txBody>
      </p:sp>
      <p:sp>
        <p:nvSpPr>
          <p:cNvPr id="13" name="TextBox 12"/>
          <p:cNvSpPr txBox="1"/>
          <p:nvPr/>
        </p:nvSpPr>
        <p:spPr>
          <a:xfrm>
            <a:off x="4199177" y="3378201"/>
            <a:ext cx="1642822" cy="307777"/>
          </a:xfrm>
          <a:prstGeom prst="rect">
            <a:avLst/>
          </a:prstGeom>
          <a:noFill/>
        </p:spPr>
        <p:txBody>
          <a:bodyPr wrap="none" rtlCol="0">
            <a:spAutoFit/>
          </a:bodyPr>
          <a:lstStyle/>
          <a:p>
            <a:pPr algn="r"/>
            <a:r>
              <a:rPr lang="en-US" sz="1400" b="1" dirty="0" smtClean="0">
                <a:solidFill>
                  <a:prstClr val="black"/>
                </a:solidFill>
              </a:rPr>
              <a:t>Extending Learning </a:t>
            </a:r>
            <a:endParaRPr lang="en-US" sz="1400" b="1" dirty="0">
              <a:solidFill>
                <a:prstClr val="black"/>
              </a:solidFill>
            </a:endParaRPr>
          </a:p>
        </p:txBody>
      </p:sp>
      <p:sp>
        <p:nvSpPr>
          <p:cNvPr id="14" name="TextBox 13"/>
          <p:cNvSpPr txBox="1"/>
          <p:nvPr/>
        </p:nvSpPr>
        <p:spPr>
          <a:xfrm>
            <a:off x="5106605" y="4349677"/>
            <a:ext cx="735394" cy="307777"/>
          </a:xfrm>
          <a:prstGeom prst="rect">
            <a:avLst/>
          </a:prstGeom>
          <a:noFill/>
        </p:spPr>
        <p:txBody>
          <a:bodyPr wrap="none" rtlCol="0">
            <a:spAutoFit/>
          </a:bodyPr>
          <a:lstStyle/>
          <a:p>
            <a:pPr algn="r"/>
            <a:r>
              <a:rPr lang="en-US" sz="1400" b="1" dirty="0" smtClean="0">
                <a:solidFill>
                  <a:prstClr val="black"/>
                </a:solidFill>
              </a:rPr>
              <a:t>ICT Use</a:t>
            </a:r>
            <a:endParaRPr lang="en-US" sz="1400" b="1" dirty="0">
              <a:solidFill>
                <a:prstClr val="black"/>
              </a:solidFill>
            </a:endParaRPr>
          </a:p>
        </p:txBody>
      </p:sp>
      <p:sp>
        <p:nvSpPr>
          <p:cNvPr id="15" name="Title 1"/>
          <p:cNvSpPr txBox="1">
            <a:spLocks/>
          </p:cNvSpPr>
          <p:nvPr/>
        </p:nvSpPr>
        <p:spPr>
          <a:xfrm>
            <a:off x="6701426" y="304353"/>
            <a:ext cx="2066162" cy="457647"/>
          </a:xfrm>
          <a:prstGeom prst="rect">
            <a:avLst/>
          </a:prstGeom>
          <a:effectLst/>
        </p:spPr>
        <p:txBody>
          <a:bodyPr vert="horz" lIns="91440" tIns="45720" rIns="91440" bIns="45720" rtlCol="0" anchor="t">
            <a:normAutofit/>
          </a:bodyPr>
          <a:lstStyle/>
          <a:p>
            <a:pPr defTabSz="457200">
              <a:spcBef>
                <a:spcPct val="0"/>
              </a:spcBef>
            </a:pPr>
            <a:r>
              <a:rPr lang="en-IN" sz="1600" dirty="0" smtClean="0">
                <a:solidFill>
                  <a:srgbClr val="7F7F7F"/>
                </a:solidFill>
              </a:rPr>
              <a:t>[School Name]</a:t>
            </a:r>
          </a:p>
          <a:p>
            <a:pPr defTabSz="457200">
              <a:spcBef>
                <a:spcPct val="0"/>
              </a:spcBef>
            </a:pPr>
            <a:endParaRPr lang="en-US" dirty="0" smtClean="0">
              <a:solidFill>
                <a:srgbClr val="7F7F7F"/>
              </a:solidFill>
            </a:endParaRPr>
          </a:p>
        </p:txBody>
      </p:sp>
      <p:graphicFrame>
        <p:nvGraphicFramePr>
          <p:cNvPr id="9" name="Chart 8"/>
          <p:cNvGraphicFramePr/>
          <p:nvPr>
            <p:extLst>
              <p:ext uri="{D42A27DB-BD31-4B8C-83A1-F6EECF244321}">
                <p14:modId xmlns:p14="http://schemas.microsoft.com/office/powerpoint/2010/main" val="1950438825"/>
              </p:ext>
            </p:extLst>
          </p:nvPr>
        </p:nvGraphicFramePr>
        <p:xfrm>
          <a:off x="570440" y="4216400"/>
          <a:ext cx="2286000" cy="162230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53442" y="536576"/>
            <a:ext cx="1735571" cy="369332"/>
          </a:xfrm>
          <a:prstGeom prst="rect">
            <a:avLst/>
          </a:prstGeom>
          <a:noFill/>
        </p:spPr>
        <p:txBody>
          <a:bodyPr wrap="none" rtlCol="0">
            <a:spAutoFit/>
          </a:bodyPr>
          <a:lstStyle/>
          <a:p>
            <a:pPr algn="ctr"/>
            <a:r>
              <a:rPr lang="en-US" b="1" dirty="0" smtClean="0">
                <a:solidFill>
                  <a:srgbClr val="000000"/>
                </a:solidFill>
              </a:rPr>
              <a:t>School Research</a:t>
            </a:r>
            <a:endParaRPr lang="en-US" b="1" dirty="0">
              <a:solidFill>
                <a:srgbClr val="000000"/>
              </a:solidFill>
            </a:endParaRPr>
          </a:p>
        </p:txBody>
      </p:sp>
      <p:sp>
        <p:nvSpPr>
          <p:cNvPr id="12" name="Title 1"/>
          <p:cNvSpPr txBox="1">
            <a:spLocks/>
          </p:cNvSpPr>
          <p:nvPr/>
        </p:nvSpPr>
        <p:spPr>
          <a:xfrm>
            <a:off x="474786" y="981461"/>
            <a:ext cx="7924800" cy="542539"/>
          </a:xfrm>
          <a:prstGeom prst="rect">
            <a:avLst/>
          </a:prstGeom>
          <a:effectLst/>
        </p:spPr>
        <p:txBody>
          <a:bodyPr vert="horz" lIns="91440" tIns="45720" rIns="91440" bIns="45720" rtlCol="0" anchor="t">
            <a:noAutofit/>
          </a:bodyPr>
          <a:lstStyle/>
          <a:p>
            <a:pPr defTabSz="457200">
              <a:spcBef>
                <a:spcPct val="0"/>
              </a:spcBef>
            </a:pPr>
            <a:r>
              <a:rPr lang="en-US" sz="2800" dirty="0" smtClean="0">
                <a:solidFill>
                  <a:srgbClr val="578FC7"/>
                </a:solidFill>
              </a:rPr>
              <a:t>Innovative Teaching Practices Index*</a:t>
            </a:r>
            <a:endParaRPr lang="en-US" sz="2800" dirty="0">
              <a:solidFill>
                <a:srgbClr val="578FC7"/>
              </a:solidFill>
            </a:endParaRPr>
          </a:p>
        </p:txBody>
      </p:sp>
      <p:sp>
        <p:nvSpPr>
          <p:cNvPr id="17" name="Slide Number Placeholder 8"/>
          <p:cNvSpPr txBox="1">
            <a:spLocks/>
          </p:cNvSpPr>
          <p:nvPr/>
        </p:nvSpPr>
        <p:spPr>
          <a:xfrm>
            <a:off x="8686800" y="-68175"/>
            <a:ext cx="457200" cy="365125"/>
          </a:xfrm>
          <a:prstGeom prst="rect">
            <a:avLst/>
          </a:prstGeom>
        </p:spPr>
        <p:txBody>
          <a:bodyPr vert="horz" lIns="91440" tIns="45720" rIns="91440" bIns="45720" rtlCol="0" anchor="ctr"/>
          <a:lstStyle/>
          <a:p>
            <a:pPr algn="r" defTabSz="457200">
              <a:defRPr/>
            </a:pPr>
            <a:fld id="{603D4E7E-3B1C-47D3-B0AB-D275FD265065}" type="slidenum">
              <a:rPr lang="en-US" sz="1100" smtClean="0">
                <a:solidFill>
                  <a:srgbClr val="FFFFFF"/>
                </a:solidFill>
              </a:rPr>
              <a:pPr algn="r" defTabSz="457200">
                <a:defRPr/>
              </a:pPr>
              <a:t>27</a:t>
            </a:fld>
            <a:endParaRPr lang="en-US" sz="1100" dirty="0">
              <a:solidFill>
                <a:srgbClr val="FFFFFF"/>
              </a:solidFill>
            </a:endParaRPr>
          </a:p>
        </p:txBody>
      </p:sp>
    </p:spTree>
    <p:extLst>
      <p:ext uri="{BB962C8B-B14F-4D97-AF65-F5344CB8AC3E}">
        <p14:creationId xmlns:p14="http://schemas.microsoft.com/office/powerpoint/2010/main" val="1302306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16361">
            <a:off x="2804605" y="1034998"/>
            <a:ext cx="3415602" cy="52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9436" y="228601"/>
            <a:ext cx="8363938" cy="1828193"/>
          </a:xfrm>
        </p:spPr>
        <p:txBody>
          <a:bodyPr/>
          <a:lstStyle/>
          <a:p>
            <a:r>
              <a:rPr lang="en-US" dirty="0" smtClean="0">
                <a:latin typeface="Segoe Bold" pitchFamily="34" charset="0"/>
              </a:rPr>
              <a:t>TEACHER SKILLS</a:t>
            </a:r>
            <a:r>
              <a:rPr lang="en-US" dirty="0" smtClean="0"/>
              <a:t>: UNESCO ICT COMPETENCY FRAMEWORK FOR TEACHERS</a:t>
            </a:r>
            <a:endParaRPr lang="en-US" dirty="0"/>
          </a:p>
        </p:txBody>
      </p:sp>
    </p:spTree>
    <p:extLst>
      <p:ext uri="{BB962C8B-B14F-4D97-AF65-F5344CB8AC3E}">
        <p14:creationId xmlns:p14="http://schemas.microsoft.com/office/powerpoint/2010/main" val="41299710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CFT Framework</a:t>
            </a:r>
            <a:endParaRPr lang="en-US" dirty="0"/>
          </a:p>
        </p:txBody>
      </p:sp>
      <p:sp>
        <p:nvSpPr>
          <p:cNvPr id="4" name="AutoShape 29"/>
          <p:cNvSpPr>
            <a:spLocks noChangeArrowheads="1"/>
          </p:cNvSpPr>
          <p:nvPr/>
        </p:nvSpPr>
        <p:spPr bwMode="auto">
          <a:xfrm>
            <a:off x="542925" y="2060575"/>
            <a:ext cx="2589213" cy="490538"/>
          </a:xfrm>
          <a:prstGeom prst="rightArrow">
            <a:avLst>
              <a:gd name="adj1" fmla="val 100000"/>
              <a:gd name="adj2" fmla="val 77855"/>
            </a:avLst>
          </a:prstGeom>
          <a:solidFill>
            <a:srgbClr val="0084C2"/>
          </a:solidFill>
          <a:ln w="38100">
            <a:noFill/>
            <a:miter lim="800000"/>
            <a:headEnd/>
            <a:tailEnd/>
          </a:ln>
        </p:spPr>
        <p:txBody>
          <a:bodyPr lIns="108000" anchor="ctr"/>
          <a:lstStyle/>
          <a:p>
            <a:r>
              <a:rPr lang="en-GB" sz="1600" dirty="0">
                <a:solidFill>
                  <a:schemeClr val="bg1"/>
                </a:solidFill>
                <a:latin typeface="Calibri" pitchFamily="34" charset="0"/>
              </a:rPr>
              <a:t>POLICY &amp; VISION</a:t>
            </a:r>
          </a:p>
        </p:txBody>
      </p:sp>
      <p:sp>
        <p:nvSpPr>
          <p:cNvPr id="5" name="AutoShape 30"/>
          <p:cNvSpPr>
            <a:spLocks noChangeArrowheads="1"/>
          </p:cNvSpPr>
          <p:nvPr/>
        </p:nvSpPr>
        <p:spPr bwMode="auto">
          <a:xfrm>
            <a:off x="2984500" y="5305425"/>
            <a:ext cx="1874838" cy="500063"/>
          </a:xfrm>
          <a:prstGeom prst="chevron">
            <a:avLst>
              <a:gd name="adj" fmla="val 59848"/>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DIGITAL </a:t>
            </a:r>
          </a:p>
          <a:p>
            <a:r>
              <a:rPr lang="en-GB" sz="1200" dirty="0">
                <a:solidFill>
                  <a:schemeClr val="bg1"/>
                </a:solidFill>
                <a:latin typeface="Calibri" pitchFamily="34" charset="0"/>
              </a:rPr>
              <a:t>LITERACY</a:t>
            </a:r>
          </a:p>
        </p:txBody>
      </p:sp>
      <p:sp>
        <p:nvSpPr>
          <p:cNvPr id="6" name="AutoShape 31"/>
          <p:cNvSpPr>
            <a:spLocks noChangeArrowheads="1"/>
          </p:cNvSpPr>
          <p:nvPr/>
        </p:nvSpPr>
        <p:spPr bwMode="auto">
          <a:xfrm>
            <a:off x="542925" y="2711450"/>
            <a:ext cx="2589213" cy="490538"/>
          </a:xfrm>
          <a:prstGeom prst="rightArrow">
            <a:avLst>
              <a:gd name="adj1" fmla="val 100000"/>
              <a:gd name="adj2" fmla="val 77855"/>
            </a:avLst>
          </a:prstGeom>
          <a:solidFill>
            <a:srgbClr val="0084C2"/>
          </a:solidFill>
          <a:ln w="38100">
            <a:noFill/>
            <a:miter lim="800000"/>
            <a:headEnd/>
            <a:tailEnd/>
          </a:ln>
        </p:spPr>
        <p:txBody>
          <a:bodyPr lIns="108000" anchor="ctr"/>
          <a:lstStyle/>
          <a:p>
            <a:r>
              <a:rPr lang="en-GB" sz="1600" dirty="0">
                <a:solidFill>
                  <a:schemeClr val="bg1"/>
                </a:solidFill>
                <a:latin typeface="Calibri" pitchFamily="34" charset="0"/>
              </a:rPr>
              <a:t>CURRICULUM &amp; ASSESSMENT</a:t>
            </a:r>
          </a:p>
        </p:txBody>
      </p:sp>
      <p:sp>
        <p:nvSpPr>
          <p:cNvPr id="7" name="AutoShape 32"/>
          <p:cNvSpPr>
            <a:spLocks noChangeArrowheads="1"/>
          </p:cNvSpPr>
          <p:nvPr/>
        </p:nvSpPr>
        <p:spPr bwMode="auto">
          <a:xfrm>
            <a:off x="542925" y="3360738"/>
            <a:ext cx="2589213" cy="490537"/>
          </a:xfrm>
          <a:prstGeom prst="rightArrow">
            <a:avLst>
              <a:gd name="adj1" fmla="val 100000"/>
              <a:gd name="adj2" fmla="val 77855"/>
            </a:avLst>
          </a:prstGeom>
          <a:solidFill>
            <a:srgbClr val="0084C2"/>
          </a:solidFill>
          <a:ln w="38100">
            <a:noFill/>
            <a:miter lim="800000"/>
            <a:headEnd/>
            <a:tailEnd/>
          </a:ln>
        </p:spPr>
        <p:txBody>
          <a:bodyPr lIns="108000" anchor="ctr"/>
          <a:lstStyle/>
          <a:p>
            <a:r>
              <a:rPr lang="en-GB" sz="1600" dirty="0">
                <a:solidFill>
                  <a:schemeClr val="bg1"/>
                </a:solidFill>
                <a:latin typeface="Calibri" pitchFamily="34" charset="0"/>
              </a:rPr>
              <a:t>PEDAGOGY</a:t>
            </a:r>
          </a:p>
        </p:txBody>
      </p:sp>
      <p:sp>
        <p:nvSpPr>
          <p:cNvPr id="8" name="AutoShape 33"/>
          <p:cNvSpPr>
            <a:spLocks noChangeArrowheads="1"/>
          </p:cNvSpPr>
          <p:nvPr/>
        </p:nvSpPr>
        <p:spPr bwMode="auto">
          <a:xfrm>
            <a:off x="542925" y="4008438"/>
            <a:ext cx="2589213" cy="490537"/>
          </a:xfrm>
          <a:prstGeom prst="rightArrow">
            <a:avLst>
              <a:gd name="adj1" fmla="val 100000"/>
              <a:gd name="adj2" fmla="val 77855"/>
            </a:avLst>
          </a:prstGeom>
          <a:solidFill>
            <a:srgbClr val="0084C2"/>
          </a:solidFill>
          <a:ln w="38100">
            <a:noFill/>
            <a:miter lim="800000"/>
            <a:headEnd/>
            <a:tailEnd/>
          </a:ln>
        </p:spPr>
        <p:txBody>
          <a:bodyPr lIns="108000" anchor="ctr"/>
          <a:lstStyle/>
          <a:p>
            <a:r>
              <a:rPr lang="en-GB" sz="1600" dirty="0">
                <a:solidFill>
                  <a:schemeClr val="bg1"/>
                </a:solidFill>
                <a:latin typeface="Calibri" pitchFamily="34" charset="0"/>
              </a:rPr>
              <a:t>ICT</a:t>
            </a:r>
          </a:p>
        </p:txBody>
      </p:sp>
      <p:sp>
        <p:nvSpPr>
          <p:cNvPr id="9" name="AutoShape 34"/>
          <p:cNvSpPr>
            <a:spLocks noChangeArrowheads="1"/>
          </p:cNvSpPr>
          <p:nvPr/>
        </p:nvSpPr>
        <p:spPr bwMode="auto">
          <a:xfrm>
            <a:off x="542925" y="4656138"/>
            <a:ext cx="2589213" cy="490537"/>
          </a:xfrm>
          <a:prstGeom prst="rightArrow">
            <a:avLst>
              <a:gd name="adj1" fmla="val 100000"/>
              <a:gd name="adj2" fmla="val 77855"/>
            </a:avLst>
          </a:prstGeom>
          <a:solidFill>
            <a:srgbClr val="0084C2"/>
          </a:solidFill>
          <a:ln w="38100">
            <a:noFill/>
            <a:miter lim="800000"/>
            <a:headEnd/>
            <a:tailEnd/>
          </a:ln>
        </p:spPr>
        <p:txBody>
          <a:bodyPr lIns="108000" anchor="ctr"/>
          <a:lstStyle/>
          <a:p>
            <a:r>
              <a:rPr lang="en-GB" sz="1600" dirty="0">
                <a:solidFill>
                  <a:schemeClr val="bg1"/>
                </a:solidFill>
                <a:latin typeface="Calibri" pitchFamily="34" charset="0"/>
              </a:rPr>
              <a:t>ORGANISATION &amp; ADMINISTRATION</a:t>
            </a:r>
          </a:p>
        </p:txBody>
      </p:sp>
      <p:sp>
        <p:nvSpPr>
          <p:cNvPr id="10" name="AutoShape 35"/>
          <p:cNvSpPr>
            <a:spLocks noChangeArrowheads="1"/>
          </p:cNvSpPr>
          <p:nvPr/>
        </p:nvSpPr>
        <p:spPr bwMode="auto">
          <a:xfrm>
            <a:off x="539750" y="5305425"/>
            <a:ext cx="2592388" cy="490538"/>
          </a:xfrm>
          <a:prstGeom prst="rightArrow">
            <a:avLst>
              <a:gd name="adj1" fmla="val 100000"/>
              <a:gd name="adj2" fmla="val 77951"/>
            </a:avLst>
          </a:prstGeom>
          <a:solidFill>
            <a:srgbClr val="0084C2"/>
          </a:solidFill>
          <a:ln w="38100">
            <a:noFill/>
            <a:miter lim="800000"/>
            <a:headEnd/>
            <a:tailEnd/>
          </a:ln>
        </p:spPr>
        <p:txBody>
          <a:bodyPr lIns="108000" anchor="ctr"/>
          <a:lstStyle/>
          <a:p>
            <a:r>
              <a:rPr lang="en-GB" sz="1500" dirty="0">
                <a:solidFill>
                  <a:schemeClr val="bg1"/>
                </a:solidFill>
                <a:latin typeface="Calibri" pitchFamily="34" charset="0"/>
              </a:rPr>
              <a:t>TEACHER PROFESSIONAL DEVELOPMENT</a:t>
            </a:r>
          </a:p>
        </p:txBody>
      </p:sp>
      <p:sp>
        <p:nvSpPr>
          <p:cNvPr id="11" name="AutoShape 36"/>
          <p:cNvSpPr>
            <a:spLocks noChangeArrowheads="1"/>
          </p:cNvSpPr>
          <p:nvPr/>
        </p:nvSpPr>
        <p:spPr bwMode="auto">
          <a:xfrm>
            <a:off x="2984500" y="46561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STANDARD </a:t>
            </a:r>
          </a:p>
          <a:p>
            <a:r>
              <a:rPr lang="en-GB" sz="1200" dirty="0">
                <a:solidFill>
                  <a:schemeClr val="bg1"/>
                </a:solidFill>
                <a:latin typeface="Calibri" pitchFamily="34" charset="0"/>
              </a:rPr>
              <a:t>CLASSROOMS</a:t>
            </a:r>
          </a:p>
        </p:txBody>
      </p:sp>
      <p:sp>
        <p:nvSpPr>
          <p:cNvPr id="12" name="AutoShape 37"/>
          <p:cNvSpPr>
            <a:spLocks noChangeArrowheads="1"/>
          </p:cNvSpPr>
          <p:nvPr/>
        </p:nvSpPr>
        <p:spPr bwMode="auto">
          <a:xfrm>
            <a:off x="2984500" y="40084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BASIC </a:t>
            </a:r>
          </a:p>
          <a:p>
            <a:r>
              <a:rPr lang="en-GB" sz="1200" dirty="0">
                <a:solidFill>
                  <a:schemeClr val="bg1"/>
                </a:solidFill>
                <a:latin typeface="Calibri" pitchFamily="34" charset="0"/>
              </a:rPr>
              <a:t>TOOLS</a:t>
            </a:r>
          </a:p>
        </p:txBody>
      </p:sp>
      <p:sp>
        <p:nvSpPr>
          <p:cNvPr id="13" name="AutoShape 38"/>
          <p:cNvSpPr>
            <a:spLocks noChangeArrowheads="1"/>
          </p:cNvSpPr>
          <p:nvPr/>
        </p:nvSpPr>
        <p:spPr bwMode="auto">
          <a:xfrm>
            <a:off x="2984500" y="33607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INTERGRATE </a:t>
            </a:r>
          </a:p>
          <a:p>
            <a:r>
              <a:rPr lang="en-GB" sz="1200" dirty="0">
                <a:solidFill>
                  <a:schemeClr val="bg1"/>
                </a:solidFill>
                <a:latin typeface="Calibri" pitchFamily="34" charset="0"/>
              </a:rPr>
              <a:t>TECHNOLOGY</a:t>
            </a:r>
          </a:p>
        </p:txBody>
      </p:sp>
      <p:sp>
        <p:nvSpPr>
          <p:cNvPr id="14" name="AutoShape 39"/>
          <p:cNvSpPr>
            <a:spLocks noChangeArrowheads="1"/>
          </p:cNvSpPr>
          <p:nvPr/>
        </p:nvSpPr>
        <p:spPr bwMode="auto">
          <a:xfrm>
            <a:off x="2984500" y="2711450"/>
            <a:ext cx="1871663" cy="500063"/>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BASIC </a:t>
            </a:r>
          </a:p>
          <a:p>
            <a:r>
              <a:rPr lang="en-GB" sz="1200" dirty="0">
                <a:solidFill>
                  <a:schemeClr val="bg1"/>
                </a:solidFill>
                <a:latin typeface="Calibri" pitchFamily="34" charset="0"/>
              </a:rPr>
              <a:t>KNOWLEDGE</a:t>
            </a:r>
          </a:p>
        </p:txBody>
      </p:sp>
      <p:sp>
        <p:nvSpPr>
          <p:cNvPr id="15" name="AutoShape 40"/>
          <p:cNvSpPr>
            <a:spLocks noChangeArrowheads="1"/>
          </p:cNvSpPr>
          <p:nvPr/>
        </p:nvSpPr>
        <p:spPr bwMode="auto">
          <a:xfrm>
            <a:off x="2984500" y="2060575"/>
            <a:ext cx="1871663" cy="500063"/>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TECHNOLOGY </a:t>
            </a:r>
          </a:p>
          <a:p>
            <a:r>
              <a:rPr lang="en-GB" sz="1200" dirty="0">
                <a:solidFill>
                  <a:schemeClr val="bg1"/>
                </a:solidFill>
                <a:latin typeface="Calibri" pitchFamily="34" charset="0"/>
              </a:rPr>
              <a:t>LITERACY</a:t>
            </a:r>
          </a:p>
        </p:txBody>
      </p:sp>
      <p:sp>
        <p:nvSpPr>
          <p:cNvPr id="16" name="AutoShape 41"/>
          <p:cNvSpPr>
            <a:spLocks noChangeArrowheads="1"/>
          </p:cNvSpPr>
          <p:nvPr/>
        </p:nvSpPr>
        <p:spPr bwMode="auto">
          <a:xfrm>
            <a:off x="4784725" y="5305425"/>
            <a:ext cx="1874838" cy="500063"/>
          </a:xfrm>
          <a:prstGeom prst="chevron">
            <a:avLst>
              <a:gd name="adj" fmla="val 59848"/>
            </a:avLst>
          </a:prstGeom>
          <a:solidFill>
            <a:srgbClr val="0084C2"/>
          </a:solidFill>
          <a:ln w="38100" algn="ctr">
            <a:noFill/>
            <a:miter lim="800000"/>
            <a:headEnd/>
            <a:tailEnd/>
          </a:ln>
        </p:spPr>
        <p:txBody>
          <a:bodyPr anchor="ctr"/>
          <a:lstStyle/>
          <a:p>
            <a:r>
              <a:rPr lang="en-GB" sz="1200" dirty="0">
                <a:solidFill>
                  <a:schemeClr val="bg1"/>
                </a:solidFill>
                <a:latin typeface="Calibri" pitchFamily="34" charset="0"/>
              </a:rPr>
              <a:t>MANAGE &amp; </a:t>
            </a:r>
          </a:p>
          <a:p>
            <a:r>
              <a:rPr lang="en-GB" sz="1200" dirty="0">
                <a:solidFill>
                  <a:schemeClr val="bg1"/>
                </a:solidFill>
                <a:latin typeface="Calibri" pitchFamily="34" charset="0"/>
              </a:rPr>
              <a:t>GUIDE</a:t>
            </a:r>
          </a:p>
        </p:txBody>
      </p:sp>
      <p:sp>
        <p:nvSpPr>
          <p:cNvPr id="17" name="AutoShape 42"/>
          <p:cNvSpPr>
            <a:spLocks noChangeArrowheads="1"/>
          </p:cNvSpPr>
          <p:nvPr/>
        </p:nvSpPr>
        <p:spPr bwMode="auto">
          <a:xfrm>
            <a:off x="4784725" y="4656138"/>
            <a:ext cx="1871663" cy="500062"/>
          </a:xfrm>
          <a:prstGeom prst="chevron">
            <a:avLst>
              <a:gd name="adj" fmla="val 59747"/>
            </a:avLst>
          </a:prstGeom>
          <a:solidFill>
            <a:srgbClr val="0084C2"/>
          </a:solidFill>
          <a:ln w="38100" algn="ctr">
            <a:noFill/>
            <a:miter lim="800000"/>
            <a:headEnd/>
            <a:tailEnd/>
          </a:ln>
        </p:spPr>
        <p:txBody>
          <a:bodyPr anchor="ctr"/>
          <a:lstStyle/>
          <a:p>
            <a:r>
              <a:rPr lang="en-GB" sz="1200" dirty="0">
                <a:solidFill>
                  <a:schemeClr val="bg1"/>
                </a:solidFill>
                <a:latin typeface="Calibri" pitchFamily="34" charset="0"/>
              </a:rPr>
              <a:t>COLLABORATIVE </a:t>
            </a:r>
          </a:p>
          <a:p>
            <a:r>
              <a:rPr lang="en-GB" sz="1200" dirty="0">
                <a:solidFill>
                  <a:schemeClr val="bg1"/>
                </a:solidFill>
                <a:latin typeface="Calibri" pitchFamily="34" charset="0"/>
              </a:rPr>
              <a:t>GROUPS</a:t>
            </a:r>
          </a:p>
        </p:txBody>
      </p:sp>
      <p:sp>
        <p:nvSpPr>
          <p:cNvPr id="18" name="AutoShape 43"/>
          <p:cNvSpPr>
            <a:spLocks noChangeArrowheads="1"/>
          </p:cNvSpPr>
          <p:nvPr/>
        </p:nvSpPr>
        <p:spPr bwMode="auto">
          <a:xfrm>
            <a:off x="4784725" y="4008438"/>
            <a:ext cx="1871663" cy="500062"/>
          </a:xfrm>
          <a:prstGeom prst="chevron">
            <a:avLst>
              <a:gd name="adj" fmla="val 59747"/>
            </a:avLst>
          </a:prstGeom>
          <a:solidFill>
            <a:srgbClr val="0084C2"/>
          </a:solidFill>
          <a:ln w="38100" algn="ctr">
            <a:noFill/>
            <a:miter lim="800000"/>
            <a:headEnd/>
            <a:tailEnd/>
          </a:ln>
        </p:spPr>
        <p:txBody>
          <a:bodyPr anchor="ctr"/>
          <a:lstStyle/>
          <a:p>
            <a:r>
              <a:rPr lang="en-GB" sz="1200" dirty="0">
                <a:solidFill>
                  <a:schemeClr val="bg1"/>
                </a:solidFill>
                <a:latin typeface="Calibri" pitchFamily="34" charset="0"/>
              </a:rPr>
              <a:t>COMPLEX </a:t>
            </a:r>
          </a:p>
          <a:p>
            <a:r>
              <a:rPr lang="en-GB" sz="1200" dirty="0">
                <a:solidFill>
                  <a:schemeClr val="bg1"/>
                </a:solidFill>
                <a:latin typeface="Calibri" pitchFamily="34" charset="0"/>
              </a:rPr>
              <a:t>TOOLS</a:t>
            </a:r>
          </a:p>
        </p:txBody>
      </p:sp>
      <p:sp>
        <p:nvSpPr>
          <p:cNvPr id="19" name="AutoShape 44"/>
          <p:cNvSpPr>
            <a:spLocks noChangeArrowheads="1"/>
          </p:cNvSpPr>
          <p:nvPr/>
        </p:nvSpPr>
        <p:spPr bwMode="auto">
          <a:xfrm>
            <a:off x="4784725" y="3360738"/>
            <a:ext cx="1871663" cy="500062"/>
          </a:xfrm>
          <a:prstGeom prst="chevron">
            <a:avLst>
              <a:gd name="adj" fmla="val 59747"/>
            </a:avLst>
          </a:prstGeom>
          <a:solidFill>
            <a:srgbClr val="0084C2"/>
          </a:solidFill>
          <a:ln w="38100" algn="ctr">
            <a:noFill/>
            <a:miter lim="800000"/>
            <a:headEnd/>
            <a:tailEnd/>
          </a:ln>
        </p:spPr>
        <p:txBody>
          <a:bodyPr lIns="234000" anchor="ctr"/>
          <a:lstStyle/>
          <a:p>
            <a:r>
              <a:rPr lang="en-GB" sz="1200" dirty="0">
                <a:solidFill>
                  <a:schemeClr val="bg1"/>
                </a:solidFill>
                <a:latin typeface="Calibri" pitchFamily="34" charset="0"/>
              </a:rPr>
              <a:t>COMPLEX</a:t>
            </a:r>
          </a:p>
          <a:p>
            <a:r>
              <a:rPr lang="en-GB" sz="1200" dirty="0">
                <a:solidFill>
                  <a:schemeClr val="bg1"/>
                </a:solidFill>
                <a:latin typeface="Calibri" pitchFamily="34" charset="0"/>
              </a:rPr>
              <a:t>PROBLEM SOLVING</a:t>
            </a:r>
          </a:p>
        </p:txBody>
      </p:sp>
      <p:sp>
        <p:nvSpPr>
          <p:cNvPr id="20" name="AutoShape 45"/>
          <p:cNvSpPr>
            <a:spLocks noChangeArrowheads="1"/>
          </p:cNvSpPr>
          <p:nvPr/>
        </p:nvSpPr>
        <p:spPr bwMode="auto">
          <a:xfrm>
            <a:off x="4784725" y="2711450"/>
            <a:ext cx="1871663" cy="500063"/>
          </a:xfrm>
          <a:prstGeom prst="chevron">
            <a:avLst>
              <a:gd name="adj" fmla="val 59747"/>
            </a:avLst>
          </a:prstGeom>
          <a:solidFill>
            <a:srgbClr val="0084C2"/>
          </a:solidFill>
          <a:ln w="38100" algn="ctr">
            <a:noFill/>
            <a:miter lim="800000"/>
            <a:headEnd/>
            <a:tailEnd/>
          </a:ln>
        </p:spPr>
        <p:txBody>
          <a:bodyPr anchor="ctr"/>
          <a:lstStyle/>
          <a:p>
            <a:r>
              <a:rPr lang="en-GB" sz="1200" dirty="0">
                <a:solidFill>
                  <a:schemeClr val="bg1"/>
                </a:solidFill>
                <a:latin typeface="Calibri" pitchFamily="34" charset="0"/>
              </a:rPr>
              <a:t>KNOWLEDGE </a:t>
            </a:r>
          </a:p>
          <a:p>
            <a:r>
              <a:rPr lang="en-GB" sz="1200" dirty="0">
                <a:solidFill>
                  <a:schemeClr val="bg1"/>
                </a:solidFill>
                <a:latin typeface="Calibri" pitchFamily="34" charset="0"/>
              </a:rPr>
              <a:t>APPLICATION</a:t>
            </a:r>
          </a:p>
        </p:txBody>
      </p:sp>
      <p:sp>
        <p:nvSpPr>
          <p:cNvPr id="21" name="AutoShape 46"/>
          <p:cNvSpPr>
            <a:spLocks noChangeArrowheads="1"/>
          </p:cNvSpPr>
          <p:nvPr/>
        </p:nvSpPr>
        <p:spPr bwMode="auto">
          <a:xfrm>
            <a:off x="4784725" y="2060575"/>
            <a:ext cx="1871663" cy="500063"/>
          </a:xfrm>
          <a:prstGeom prst="chevron">
            <a:avLst>
              <a:gd name="adj" fmla="val 59747"/>
            </a:avLst>
          </a:prstGeom>
          <a:solidFill>
            <a:srgbClr val="0084C2"/>
          </a:solidFill>
          <a:ln w="38100" algn="ctr">
            <a:noFill/>
            <a:miter lim="800000"/>
            <a:headEnd/>
            <a:tailEnd/>
          </a:ln>
        </p:spPr>
        <p:txBody>
          <a:bodyPr anchor="ctr"/>
          <a:lstStyle/>
          <a:p>
            <a:r>
              <a:rPr lang="en-GB" sz="1200" dirty="0">
                <a:solidFill>
                  <a:schemeClr val="bg1"/>
                </a:solidFill>
                <a:latin typeface="Calibri" pitchFamily="34" charset="0"/>
              </a:rPr>
              <a:t>KNOWLEDGE </a:t>
            </a:r>
          </a:p>
          <a:p>
            <a:r>
              <a:rPr lang="en-GB" sz="1200" dirty="0">
                <a:solidFill>
                  <a:schemeClr val="bg1"/>
                </a:solidFill>
                <a:latin typeface="Calibri" pitchFamily="34" charset="0"/>
              </a:rPr>
              <a:t>DEEPENING</a:t>
            </a:r>
          </a:p>
        </p:txBody>
      </p:sp>
      <p:sp>
        <p:nvSpPr>
          <p:cNvPr id="22" name="AutoShape 47"/>
          <p:cNvSpPr>
            <a:spLocks noChangeArrowheads="1"/>
          </p:cNvSpPr>
          <p:nvPr/>
        </p:nvSpPr>
        <p:spPr bwMode="auto">
          <a:xfrm>
            <a:off x="6584950" y="5305425"/>
            <a:ext cx="1874838" cy="500063"/>
          </a:xfrm>
          <a:prstGeom prst="chevron">
            <a:avLst>
              <a:gd name="adj" fmla="val 59848"/>
            </a:avLst>
          </a:prstGeom>
          <a:solidFill>
            <a:srgbClr val="0084C2"/>
          </a:solidFill>
          <a:ln w="38100" algn="ctr">
            <a:noFill/>
            <a:miter lim="800000"/>
            <a:headEnd/>
            <a:tailEnd/>
          </a:ln>
        </p:spPr>
        <p:txBody>
          <a:bodyPr lIns="45720" rIns="45720" anchor="ctr"/>
          <a:lstStyle/>
          <a:p>
            <a:r>
              <a:rPr lang="en-GB" sz="1200" dirty="0">
                <a:solidFill>
                  <a:schemeClr val="bg1"/>
                </a:solidFill>
                <a:latin typeface="Calibri" pitchFamily="34" charset="0"/>
              </a:rPr>
              <a:t>TEACHER AS </a:t>
            </a:r>
          </a:p>
          <a:p>
            <a:r>
              <a:rPr lang="en-GB" sz="1200" dirty="0">
                <a:solidFill>
                  <a:schemeClr val="bg1"/>
                </a:solidFill>
                <a:latin typeface="Calibri" pitchFamily="34" charset="0"/>
              </a:rPr>
              <a:t>MODEL LEARNER</a:t>
            </a:r>
          </a:p>
        </p:txBody>
      </p:sp>
      <p:sp>
        <p:nvSpPr>
          <p:cNvPr id="23" name="AutoShape 48"/>
          <p:cNvSpPr>
            <a:spLocks noChangeArrowheads="1"/>
          </p:cNvSpPr>
          <p:nvPr/>
        </p:nvSpPr>
        <p:spPr bwMode="auto">
          <a:xfrm>
            <a:off x="6584950" y="46561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LEARNING ORGANISATIONS</a:t>
            </a:r>
          </a:p>
        </p:txBody>
      </p:sp>
      <p:sp>
        <p:nvSpPr>
          <p:cNvPr id="24" name="AutoShape 49"/>
          <p:cNvSpPr>
            <a:spLocks noChangeArrowheads="1"/>
          </p:cNvSpPr>
          <p:nvPr/>
        </p:nvSpPr>
        <p:spPr bwMode="auto">
          <a:xfrm>
            <a:off x="6584950" y="40084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PERVASIVE </a:t>
            </a:r>
          </a:p>
          <a:p>
            <a:r>
              <a:rPr lang="en-GB" sz="1200" dirty="0">
                <a:solidFill>
                  <a:schemeClr val="bg1"/>
                </a:solidFill>
                <a:latin typeface="Calibri" pitchFamily="34" charset="0"/>
              </a:rPr>
              <a:t>TOOLS</a:t>
            </a:r>
          </a:p>
        </p:txBody>
      </p:sp>
      <p:sp>
        <p:nvSpPr>
          <p:cNvPr id="25" name="AutoShape 50"/>
          <p:cNvSpPr>
            <a:spLocks noChangeArrowheads="1"/>
          </p:cNvSpPr>
          <p:nvPr/>
        </p:nvSpPr>
        <p:spPr bwMode="auto">
          <a:xfrm>
            <a:off x="6584950" y="3360738"/>
            <a:ext cx="1871663" cy="500062"/>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SELF </a:t>
            </a:r>
          </a:p>
          <a:p>
            <a:r>
              <a:rPr lang="en-GB" sz="1200" dirty="0">
                <a:solidFill>
                  <a:schemeClr val="bg1"/>
                </a:solidFill>
                <a:latin typeface="Calibri" pitchFamily="34" charset="0"/>
              </a:rPr>
              <a:t>MANAGEMENT</a:t>
            </a:r>
          </a:p>
        </p:txBody>
      </p:sp>
      <p:sp>
        <p:nvSpPr>
          <p:cNvPr id="26" name="AutoShape 51"/>
          <p:cNvSpPr>
            <a:spLocks noChangeArrowheads="1"/>
          </p:cNvSpPr>
          <p:nvPr/>
        </p:nvSpPr>
        <p:spPr bwMode="auto">
          <a:xfrm>
            <a:off x="6584950" y="2711450"/>
            <a:ext cx="1871663" cy="500063"/>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21ST CENTURY </a:t>
            </a:r>
          </a:p>
          <a:p>
            <a:r>
              <a:rPr lang="en-GB" sz="1200" dirty="0">
                <a:solidFill>
                  <a:schemeClr val="bg1"/>
                </a:solidFill>
                <a:latin typeface="Calibri" pitchFamily="34" charset="0"/>
              </a:rPr>
              <a:t>SKILLS</a:t>
            </a:r>
          </a:p>
        </p:txBody>
      </p:sp>
      <p:sp>
        <p:nvSpPr>
          <p:cNvPr id="27" name="AutoShape 52"/>
          <p:cNvSpPr>
            <a:spLocks noChangeArrowheads="1"/>
          </p:cNvSpPr>
          <p:nvPr/>
        </p:nvSpPr>
        <p:spPr bwMode="auto">
          <a:xfrm>
            <a:off x="6584950" y="2060575"/>
            <a:ext cx="1871663" cy="500063"/>
          </a:xfrm>
          <a:prstGeom prst="chevron">
            <a:avLst>
              <a:gd name="adj" fmla="val 59747"/>
            </a:avLst>
          </a:prstGeom>
          <a:solidFill>
            <a:srgbClr val="0084C2"/>
          </a:solidFill>
          <a:ln w="38100" algn="ctr">
            <a:noFill/>
            <a:miter lim="800000"/>
            <a:headEnd/>
            <a:tailEnd/>
          </a:ln>
        </p:spPr>
        <p:txBody>
          <a:bodyPr lIns="108000" anchor="ctr"/>
          <a:lstStyle/>
          <a:p>
            <a:r>
              <a:rPr lang="en-GB" sz="1200" dirty="0">
                <a:solidFill>
                  <a:schemeClr val="bg1"/>
                </a:solidFill>
                <a:latin typeface="Calibri" pitchFamily="34" charset="0"/>
              </a:rPr>
              <a:t>KNOWLEDGE </a:t>
            </a:r>
          </a:p>
          <a:p>
            <a:r>
              <a:rPr lang="en-GB" sz="1200" dirty="0">
                <a:solidFill>
                  <a:schemeClr val="bg1"/>
                </a:solidFill>
                <a:latin typeface="Calibri" pitchFamily="34" charset="0"/>
              </a:rPr>
              <a:t>CREATION</a:t>
            </a:r>
          </a:p>
        </p:txBody>
      </p:sp>
    </p:spTree>
    <p:extLst>
      <p:ext uri="{BB962C8B-B14F-4D97-AF65-F5344CB8AC3E}">
        <p14:creationId xmlns:p14="http://schemas.microsoft.com/office/powerpoint/2010/main" val="4032879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US" dirty="0" smtClean="0"/>
              <a:t>Collaborative Problem solving</a:t>
            </a:r>
            <a:endParaRPr lang="en-US" dirty="0"/>
          </a:p>
        </p:txBody>
      </p:sp>
      <p:sp>
        <p:nvSpPr>
          <p:cNvPr id="5" name="TextBox 4"/>
          <p:cNvSpPr txBox="1"/>
          <p:nvPr/>
        </p:nvSpPr>
        <p:spPr>
          <a:xfrm>
            <a:off x="423081" y="1705965"/>
            <a:ext cx="7582525"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What might these three countries have in common?</a:t>
            </a:r>
          </a:p>
        </p:txBody>
      </p:sp>
      <p:grpSp>
        <p:nvGrpSpPr>
          <p:cNvPr id="3" name="Group 2"/>
          <p:cNvGrpSpPr/>
          <p:nvPr/>
        </p:nvGrpSpPr>
        <p:grpSpPr>
          <a:xfrm>
            <a:off x="831780" y="3201110"/>
            <a:ext cx="2193083" cy="2149925"/>
            <a:chOff x="572468" y="3201110"/>
            <a:chExt cx="2193083" cy="2149925"/>
          </a:xfrm>
        </p:grpSpPr>
        <p:sp>
          <p:nvSpPr>
            <p:cNvPr id="6" name="TextBox 5"/>
            <p:cNvSpPr txBox="1"/>
            <p:nvPr/>
          </p:nvSpPr>
          <p:spPr>
            <a:xfrm>
              <a:off x="1091833" y="4858592"/>
              <a:ext cx="115435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Tunisia</a:t>
              </a:r>
            </a:p>
          </p:txBody>
        </p:sp>
        <p:pic>
          <p:nvPicPr>
            <p:cNvPr id="4098" name="Picture 2" descr="C:\Users\gbutler\AppData\Local\Microsoft\Windows\Temporary Internet Files\Content.IE5\GRVQGN54\MP90036285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68" y="3201110"/>
              <a:ext cx="2193083" cy="1458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454831" y="3201110"/>
            <a:ext cx="2193083" cy="2163572"/>
            <a:chOff x="3117801" y="3201110"/>
            <a:chExt cx="2193083" cy="2163572"/>
          </a:xfrm>
        </p:grpSpPr>
        <p:sp>
          <p:nvSpPr>
            <p:cNvPr id="7" name="TextBox 6"/>
            <p:cNvSpPr txBox="1"/>
            <p:nvPr/>
          </p:nvSpPr>
          <p:spPr>
            <a:xfrm>
              <a:off x="3516940" y="4872239"/>
              <a:ext cx="139480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Portugal</a:t>
              </a:r>
            </a:p>
          </p:txBody>
        </p:sp>
        <p:pic>
          <p:nvPicPr>
            <p:cNvPr id="4099" name="Picture 3" descr="C:\Users\gbutler\AppData\Local\Microsoft\Windows\Temporary Internet Files\Content.IE5\OCYNVKMH\MP9003628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7801" y="3201110"/>
              <a:ext cx="2193083" cy="1462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077881" y="3204765"/>
            <a:ext cx="2216723" cy="2159918"/>
            <a:chOff x="5818569" y="3204765"/>
            <a:chExt cx="2216723" cy="2159918"/>
          </a:xfrm>
        </p:grpSpPr>
        <p:sp>
          <p:nvSpPr>
            <p:cNvPr id="8" name="TextBox 7"/>
            <p:cNvSpPr txBox="1"/>
            <p:nvPr/>
          </p:nvSpPr>
          <p:spPr>
            <a:xfrm>
              <a:off x="6114208" y="4872240"/>
              <a:ext cx="162544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Indonesia</a:t>
              </a:r>
            </a:p>
          </p:txBody>
        </p:sp>
        <p:pic>
          <p:nvPicPr>
            <p:cNvPr id="4100" name="Picture 4" descr="C:\Users\gbutler\AppData\Local\Microsoft\Windows\Temporary Internet Files\Content.IE5\N3L8QLH3\MC900156255[1].wm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18569" y="3204765"/>
              <a:ext cx="2216723" cy="1458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707711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Z:\Criação\PORTUGAL 2011\Microsoft\ITLresearch\PNG\s27_ALE_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78690"/>
            <a:ext cx="8930640" cy="160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7"/>
          <p:cNvSpPr>
            <a:spLocks noChangeArrowheads="1"/>
          </p:cNvSpPr>
          <p:nvPr/>
        </p:nvSpPr>
        <p:spPr bwMode="auto">
          <a:xfrm>
            <a:off x="209550" y="456158"/>
            <a:ext cx="872109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lnSpc>
                <a:spcPct val="90000"/>
              </a:lnSpc>
              <a:spcAft>
                <a:spcPts val="300"/>
              </a:spcAft>
            </a:pPr>
            <a:r>
              <a:rPr lang="en-US" sz="4800" b="1" dirty="0" smtClean="0">
                <a:solidFill>
                  <a:srgbClr val="142B5C"/>
                </a:solidFill>
              </a:rPr>
              <a:t>Measure and build innovative teaching capacity</a:t>
            </a:r>
            <a:endParaRPr lang="en-US" sz="2400" b="1" dirty="0">
              <a:solidFill>
                <a:srgbClr val="142B5C"/>
              </a:solidFill>
            </a:endParaRPr>
          </a:p>
        </p:txBody>
      </p:sp>
      <p:sp>
        <p:nvSpPr>
          <p:cNvPr id="2" name="TextBox 1"/>
          <p:cNvSpPr txBox="1"/>
          <p:nvPr/>
        </p:nvSpPr>
        <p:spPr>
          <a:xfrm>
            <a:off x="512659" y="4378036"/>
            <a:ext cx="1690271" cy="1384995"/>
          </a:xfrm>
          <a:prstGeom prst="rect">
            <a:avLst/>
          </a:prstGeom>
          <a:noFill/>
        </p:spPr>
        <p:txBody>
          <a:bodyPr wrap="none" rtlCol="0">
            <a:spAutoFit/>
          </a:bodyPr>
          <a:lstStyle/>
          <a:p>
            <a:pPr algn="ctr" defTabSz="457200"/>
            <a:r>
              <a:rPr lang="en-US" sz="2800" dirty="0" smtClean="0">
                <a:solidFill>
                  <a:prstClr val="white">
                    <a:lumMod val="75000"/>
                  </a:prstClr>
                </a:solidFill>
              </a:rPr>
              <a:t>Measure:</a:t>
            </a:r>
          </a:p>
          <a:p>
            <a:pPr algn="ctr" defTabSz="457200"/>
            <a:r>
              <a:rPr lang="en-US" sz="2800" dirty="0" smtClean="0">
                <a:solidFill>
                  <a:prstClr val="white">
                    <a:lumMod val="75000"/>
                  </a:prstClr>
                </a:solidFill>
              </a:rPr>
              <a:t>PILSR.com</a:t>
            </a:r>
          </a:p>
          <a:p>
            <a:pPr algn="ctr" defTabSz="457200"/>
            <a:endParaRPr lang="en-US" sz="2800" dirty="0">
              <a:solidFill>
                <a:prstClr val="white">
                  <a:lumMod val="75000"/>
                </a:prstClr>
              </a:solidFill>
            </a:endParaRPr>
          </a:p>
        </p:txBody>
      </p:sp>
      <p:sp>
        <p:nvSpPr>
          <p:cNvPr id="3" name="Right Arrow 2"/>
          <p:cNvSpPr/>
          <p:nvPr/>
        </p:nvSpPr>
        <p:spPr>
          <a:xfrm>
            <a:off x="729673" y="3842327"/>
            <a:ext cx="7629236" cy="535709"/>
          </a:xfrm>
          <a:prstGeom prst="rightArrow">
            <a:avLst/>
          </a:prstGeom>
          <a:solidFill>
            <a:srgbClr val="92D050"/>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7" name="Group 42"/>
          <p:cNvGrpSpPr>
            <a:grpSpLocks/>
          </p:cNvGrpSpPr>
          <p:nvPr/>
        </p:nvGrpSpPr>
        <p:grpSpPr bwMode="auto">
          <a:xfrm>
            <a:off x="370408" y="2641703"/>
            <a:ext cx="1596571" cy="3949518"/>
            <a:chOff x="972318" y="-13207609"/>
            <a:chExt cx="4190999" cy="16437116"/>
          </a:xfrm>
        </p:grpSpPr>
        <p:pic>
          <p:nvPicPr>
            <p:cNvPr id="8" name="Picture 43" descr="S12_ly_2.png"/>
            <p:cNvPicPr>
              <a:picLocks noChangeAspect="1"/>
            </p:cNvPicPr>
            <p:nvPr/>
          </p:nvPicPr>
          <p:blipFill>
            <a:blip r:embed="rId5" cstate="print">
              <a:extLst>
                <a:ext uri="{28A0092B-C50C-407E-A947-70E740481C1C}">
                  <a14:useLocalDpi xmlns:a14="http://schemas.microsoft.com/office/drawing/2010/main"/>
                </a:ext>
              </a:extLst>
            </a:blip>
            <a:srcRect b="-2678"/>
            <a:stretch>
              <a:fillRect/>
            </a:stretch>
          </p:blipFill>
          <p:spPr bwMode="auto">
            <a:xfrm>
              <a:off x="972318" y="-13207609"/>
              <a:ext cx="4190999"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143000" y="2571750"/>
              <a:ext cx="3124200" cy="65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pPr>
              <a:endParaRPr lang="en-US" sz="2000" b="1" dirty="0">
                <a:solidFill>
                  <a:srgbClr val="1F497D"/>
                </a:solidFill>
              </a:endParaRPr>
            </a:p>
          </p:txBody>
        </p:sp>
      </p:grpSp>
      <p:sp>
        <p:nvSpPr>
          <p:cNvPr id="10" name="TextBox 9"/>
          <p:cNvSpPr txBox="1"/>
          <p:nvPr/>
        </p:nvSpPr>
        <p:spPr>
          <a:xfrm>
            <a:off x="6234579" y="4299013"/>
            <a:ext cx="1690271" cy="1384995"/>
          </a:xfrm>
          <a:prstGeom prst="rect">
            <a:avLst/>
          </a:prstGeom>
          <a:noFill/>
        </p:spPr>
        <p:txBody>
          <a:bodyPr wrap="none" rtlCol="0">
            <a:spAutoFit/>
          </a:bodyPr>
          <a:lstStyle/>
          <a:p>
            <a:pPr algn="ctr" defTabSz="457200"/>
            <a:r>
              <a:rPr lang="en-US" sz="2800" dirty="0" smtClean="0">
                <a:solidFill>
                  <a:prstClr val="white">
                    <a:lumMod val="75000"/>
                  </a:prstClr>
                </a:solidFill>
              </a:rPr>
              <a:t>Measure</a:t>
            </a:r>
          </a:p>
          <a:p>
            <a:pPr algn="ctr" defTabSz="457200"/>
            <a:r>
              <a:rPr lang="en-US" sz="2800" dirty="0" smtClean="0">
                <a:solidFill>
                  <a:prstClr val="white">
                    <a:lumMod val="75000"/>
                  </a:prstClr>
                </a:solidFill>
              </a:rPr>
              <a:t> progress:</a:t>
            </a:r>
          </a:p>
          <a:p>
            <a:pPr algn="ctr" defTabSz="457200"/>
            <a:r>
              <a:rPr lang="en-US" sz="2800" dirty="0" smtClean="0">
                <a:solidFill>
                  <a:prstClr val="white">
                    <a:lumMod val="75000"/>
                  </a:prstClr>
                </a:solidFill>
              </a:rPr>
              <a:t>PILSR.com</a:t>
            </a:r>
            <a:endParaRPr lang="en-US" sz="2800" dirty="0">
              <a:solidFill>
                <a:prstClr val="white">
                  <a:lumMod val="75000"/>
                </a:prstClr>
              </a:solidFill>
            </a:endParaRPr>
          </a:p>
        </p:txBody>
      </p:sp>
      <p:grpSp>
        <p:nvGrpSpPr>
          <p:cNvPr id="11" name="Group 42"/>
          <p:cNvGrpSpPr>
            <a:grpSpLocks/>
          </p:cNvGrpSpPr>
          <p:nvPr/>
        </p:nvGrpSpPr>
        <p:grpSpPr bwMode="auto">
          <a:xfrm>
            <a:off x="6092330" y="2691984"/>
            <a:ext cx="1596571" cy="3949518"/>
            <a:chOff x="972318" y="-13207609"/>
            <a:chExt cx="4190999" cy="16437116"/>
          </a:xfrm>
        </p:grpSpPr>
        <p:pic>
          <p:nvPicPr>
            <p:cNvPr id="12" name="Picture 43" descr="S12_ly_2.png"/>
            <p:cNvPicPr>
              <a:picLocks noChangeAspect="1"/>
            </p:cNvPicPr>
            <p:nvPr/>
          </p:nvPicPr>
          <p:blipFill>
            <a:blip r:embed="rId5" cstate="print">
              <a:extLst>
                <a:ext uri="{28A0092B-C50C-407E-A947-70E740481C1C}">
                  <a14:useLocalDpi xmlns:a14="http://schemas.microsoft.com/office/drawing/2010/main"/>
                </a:ext>
              </a:extLst>
            </a:blip>
            <a:srcRect b="-2678"/>
            <a:stretch>
              <a:fillRect/>
            </a:stretch>
          </p:blipFill>
          <p:spPr bwMode="auto">
            <a:xfrm>
              <a:off x="972318" y="-13207609"/>
              <a:ext cx="4190999"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143000" y="2571750"/>
              <a:ext cx="3124200" cy="65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pPr>
              <a:endParaRPr lang="en-US" sz="2000" b="1" dirty="0">
                <a:solidFill>
                  <a:srgbClr val="1F497D"/>
                </a:solidFill>
              </a:endParaRPr>
            </a:p>
          </p:txBody>
        </p:sp>
      </p:gr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3257" y="2905355"/>
            <a:ext cx="1203650" cy="105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18991" y="4283819"/>
            <a:ext cx="3176447" cy="1815882"/>
          </a:xfrm>
          <a:prstGeom prst="rect">
            <a:avLst/>
          </a:prstGeom>
          <a:noFill/>
        </p:spPr>
        <p:txBody>
          <a:bodyPr wrap="none" rtlCol="0">
            <a:spAutoFit/>
          </a:bodyPr>
          <a:lstStyle/>
          <a:p>
            <a:pPr algn="ctr" defTabSz="457200"/>
            <a:r>
              <a:rPr lang="en-US" sz="2800" dirty="0" smtClean="0">
                <a:solidFill>
                  <a:prstClr val="white">
                    <a:lumMod val="75000"/>
                  </a:prstClr>
                </a:solidFill>
              </a:rPr>
              <a:t>Support: </a:t>
            </a:r>
          </a:p>
          <a:p>
            <a:pPr algn="ctr" defTabSz="457200"/>
            <a:r>
              <a:rPr lang="en-US" sz="2800" dirty="0" smtClean="0">
                <a:solidFill>
                  <a:prstClr val="white">
                    <a:lumMod val="75000"/>
                  </a:prstClr>
                </a:solidFill>
              </a:rPr>
              <a:t>ITL LEAP21</a:t>
            </a:r>
          </a:p>
          <a:p>
            <a:pPr algn="ctr" defTabSz="457200"/>
            <a:r>
              <a:rPr lang="en-US" sz="2800" dirty="0" smtClean="0">
                <a:solidFill>
                  <a:prstClr val="white">
                    <a:lumMod val="75000"/>
                  </a:prstClr>
                </a:solidFill>
              </a:rPr>
              <a:t>Partners in Learning </a:t>
            </a:r>
          </a:p>
          <a:p>
            <a:pPr algn="ctr" defTabSz="457200"/>
            <a:r>
              <a:rPr lang="en-US" sz="2800" dirty="0" smtClean="0">
                <a:solidFill>
                  <a:prstClr val="white">
                    <a:lumMod val="75000"/>
                  </a:prstClr>
                </a:solidFill>
              </a:rPr>
              <a:t>Network</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04024" y="2508416"/>
            <a:ext cx="1298466" cy="10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304317" y="2218455"/>
            <a:ext cx="1265778" cy="94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43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41992"/>
                                        </p:tgtEl>
                                        <p:attrNameLst>
                                          <p:attrName>style.visibility</p:attrName>
                                        </p:attrNameLst>
                                      </p:cBhvr>
                                      <p:to>
                                        <p:strVal val="visible"/>
                                      </p:to>
                                    </p:set>
                                    <p:anim calcmode="lin" valueType="num">
                                      <p:cBhvr additive="base">
                                        <p:cTn id="7" dur="500" fill="hold"/>
                                        <p:tgtEl>
                                          <p:spTgt spid="41992"/>
                                        </p:tgtEl>
                                        <p:attrNameLst>
                                          <p:attrName>ppt_x</p:attrName>
                                        </p:attrNameLst>
                                      </p:cBhvr>
                                      <p:tavLst>
                                        <p:tav tm="0">
                                          <p:val>
                                            <p:strVal val="0-#ppt_w/2"/>
                                          </p:val>
                                        </p:tav>
                                        <p:tav tm="100000">
                                          <p:val>
                                            <p:strVal val="#ppt_x"/>
                                          </p:val>
                                        </p:tav>
                                      </p:tavLst>
                                    </p:anim>
                                    <p:anim calcmode="lin" valueType="num">
                                      <p:cBhvr additive="base">
                                        <p:cTn id="8" dur="500" fill="hold"/>
                                        <p:tgtEl>
                                          <p:spTgt spid="419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fade">
                                      <p:cBhvr>
                                        <p:cTn id="12"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Содержимое 6"/>
          <p:cNvGraphicFramePr>
            <a:graphicFrameLocks noGrp="1"/>
          </p:cNvGraphicFramePr>
          <p:nvPr>
            <p:ph idx="4294967295"/>
          </p:nvPr>
        </p:nvGraphicFramePr>
        <p:xfrm>
          <a:off x="446601" y="1916296"/>
          <a:ext cx="8305800" cy="4479925"/>
        </p:xfrm>
        <a:graphic>
          <a:graphicData uri="http://schemas.openxmlformats.org/drawingml/2006/chart">
            <c:chart xmlns:c="http://schemas.openxmlformats.org/drawingml/2006/chart" xmlns:r="http://schemas.openxmlformats.org/officeDocument/2006/relationships" r:id="rId4"/>
          </a:graphicData>
        </a:graphic>
      </p:graphicFrame>
      <p:pic>
        <p:nvPicPr>
          <p:cNvPr id="44036" name="Imagem 21" descr="S36_M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43148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ângulo 7"/>
          <p:cNvSpPr>
            <a:spLocks noChangeArrowheads="1"/>
          </p:cNvSpPr>
          <p:nvPr/>
        </p:nvSpPr>
        <p:spPr bwMode="auto">
          <a:xfrm>
            <a:off x="279400" y="100013"/>
            <a:ext cx="34163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90000"/>
              </a:lnSpc>
            </a:pPr>
            <a:r>
              <a:rPr lang="en-US" sz="4800" b="1">
                <a:solidFill>
                  <a:srgbClr val="FFFFFF"/>
                </a:solidFill>
              </a:rPr>
              <a:t>TEACHING</a:t>
            </a:r>
            <a:br>
              <a:rPr lang="en-US" sz="4800" b="1">
                <a:solidFill>
                  <a:srgbClr val="FFFFFF"/>
                </a:solidFill>
              </a:rPr>
            </a:br>
            <a:r>
              <a:rPr lang="en-US" sz="3600" b="1">
                <a:solidFill>
                  <a:srgbClr val="FFFFFF"/>
                </a:solidFill>
              </a:rPr>
              <a:t>CAN CHANGE,</a:t>
            </a:r>
            <a:br>
              <a:rPr lang="en-US" sz="3600" b="1">
                <a:solidFill>
                  <a:srgbClr val="FFFFFF"/>
                </a:solidFill>
              </a:rPr>
            </a:br>
            <a:r>
              <a:rPr lang="en-US" sz="3600" b="1">
                <a:solidFill>
                  <a:srgbClr val="FFFFFF"/>
                </a:solidFill>
              </a:rPr>
              <a:t>DRAMATICALLY</a:t>
            </a:r>
            <a:endParaRPr lang="en-US" sz="4000" b="1">
              <a:solidFill>
                <a:srgbClr val="FFFFFF"/>
              </a:solidFill>
            </a:endParaRPr>
          </a:p>
        </p:txBody>
      </p:sp>
      <p:pic>
        <p:nvPicPr>
          <p:cNvPr id="44038" name="Imagem 23" descr="S36_M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553075"/>
            <a:ext cx="21748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98800" y="6192838"/>
            <a:ext cx="4133850" cy="369887"/>
          </a:xfrm>
          <a:prstGeom prst="rect">
            <a:avLst/>
          </a:prstGeom>
          <a:noFill/>
        </p:spPr>
        <p:txBody>
          <a:bodyPr wrap="none">
            <a:spAutoFit/>
          </a:bodyPr>
          <a:lstStyle/>
          <a:p>
            <a:pPr defTabSz="457200">
              <a:defRPr/>
            </a:pPr>
            <a:r>
              <a:rPr lang="en-US" dirty="0">
                <a:solidFill>
                  <a:srgbClr val="EEECE1">
                    <a:lumMod val="50000"/>
                  </a:srgbClr>
                </a:solidFill>
              </a:rPr>
              <a:t>Case study from one school in Russia</a:t>
            </a:r>
          </a:p>
        </p:txBody>
      </p:sp>
    </p:spTree>
    <p:extLst>
      <p:ext uri="{BB962C8B-B14F-4D97-AF65-F5344CB8AC3E}">
        <p14:creationId xmlns:p14="http://schemas.microsoft.com/office/powerpoint/2010/main" val="194910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26105574"/>
              </p:ext>
            </p:extLst>
          </p:nvPr>
        </p:nvGraphicFramePr>
        <p:xfrm>
          <a:off x="185781" y="876738"/>
          <a:ext cx="8873869" cy="5792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p:cNvSpPr txBox="1">
            <a:spLocks/>
          </p:cNvSpPr>
          <p:nvPr/>
        </p:nvSpPr>
        <p:spPr>
          <a:xfrm>
            <a:off x="323529" y="116632"/>
            <a:ext cx="594382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6900" dirty="0" smtClean="0">
              <a:solidFill>
                <a:schemeClr val="tx2">
                  <a:lumMod val="75000"/>
                </a:schemeClr>
              </a:solidFill>
            </a:endParaRPr>
          </a:p>
        </p:txBody>
      </p:sp>
      <p:sp>
        <p:nvSpPr>
          <p:cNvPr id="2" name="Title 1"/>
          <p:cNvSpPr>
            <a:spLocks noGrp="1"/>
          </p:cNvSpPr>
          <p:nvPr>
            <p:ph type="title"/>
          </p:nvPr>
        </p:nvSpPr>
        <p:spPr/>
        <p:txBody>
          <a:bodyPr/>
          <a:lstStyle/>
          <a:p>
            <a:r>
              <a:rPr lang="en-US" dirty="0" smtClean="0"/>
              <a:t>A Partner in Education</a:t>
            </a:r>
            <a:endParaRPr lang="en-US" dirty="0"/>
          </a:p>
        </p:txBody>
      </p:sp>
    </p:spTree>
    <p:extLst>
      <p:ext uri="{BB962C8B-B14F-4D97-AF65-F5344CB8AC3E}">
        <p14:creationId xmlns:p14="http://schemas.microsoft.com/office/powerpoint/2010/main" val="25599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303B756D-69F4-451D-B4D7-CC5B3DFE4E6A}"/>
                                            </p:graphicEl>
                                          </p:spTgt>
                                        </p:tgtEl>
                                        <p:attrNameLst>
                                          <p:attrName>style.visibility</p:attrName>
                                        </p:attrNameLst>
                                      </p:cBhvr>
                                      <p:to>
                                        <p:strVal val="visible"/>
                                      </p:to>
                                    </p:set>
                                    <p:animEffect transition="in" filter="fade">
                                      <p:cBhvr>
                                        <p:cTn id="7" dur="500"/>
                                        <p:tgtEl>
                                          <p:spTgt spid="6">
                                            <p:graphicEl>
                                              <a:dgm id="{303B756D-69F4-451D-B4D7-CC5B3DFE4E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2AA8CA5C-C2CD-4820-A979-DB0AC014A2EA}"/>
                                            </p:graphicEl>
                                          </p:spTgt>
                                        </p:tgtEl>
                                        <p:attrNameLst>
                                          <p:attrName>style.visibility</p:attrName>
                                        </p:attrNameLst>
                                      </p:cBhvr>
                                      <p:to>
                                        <p:strVal val="visible"/>
                                      </p:to>
                                    </p:set>
                                    <p:animEffect transition="in" filter="fade">
                                      <p:cBhvr>
                                        <p:cTn id="10" dur="500"/>
                                        <p:tgtEl>
                                          <p:spTgt spid="6">
                                            <p:graphicEl>
                                              <a:dgm id="{2AA8CA5C-C2CD-4820-A979-DB0AC014A2E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78ABCE55-FE5F-46FE-8940-7BB1822B03B4}"/>
                                            </p:graphicEl>
                                          </p:spTgt>
                                        </p:tgtEl>
                                        <p:attrNameLst>
                                          <p:attrName>style.visibility</p:attrName>
                                        </p:attrNameLst>
                                      </p:cBhvr>
                                      <p:to>
                                        <p:strVal val="visible"/>
                                      </p:to>
                                    </p:set>
                                    <p:animEffect transition="in" filter="fade">
                                      <p:cBhvr>
                                        <p:cTn id="15" dur="500"/>
                                        <p:tgtEl>
                                          <p:spTgt spid="6">
                                            <p:graphicEl>
                                              <a:dgm id="{78ABCE55-FE5F-46FE-8940-7BB1822B03B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6C4CAC82-3024-4469-9345-82B8DD06B03C}"/>
                                            </p:graphicEl>
                                          </p:spTgt>
                                        </p:tgtEl>
                                        <p:attrNameLst>
                                          <p:attrName>style.visibility</p:attrName>
                                        </p:attrNameLst>
                                      </p:cBhvr>
                                      <p:to>
                                        <p:strVal val="visible"/>
                                      </p:to>
                                    </p:set>
                                    <p:animEffect transition="in" filter="fade">
                                      <p:cBhvr>
                                        <p:cTn id="18" dur="500"/>
                                        <p:tgtEl>
                                          <p:spTgt spid="6">
                                            <p:graphicEl>
                                              <a:dgm id="{6C4CAC82-3024-4469-9345-82B8DD06B03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A5CB2A6C-4EE1-49DF-88F2-60ABB2631067}"/>
                                            </p:graphicEl>
                                          </p:spTgt>
                                        </p:tgtEl>
                                        <p:attrNameLst>
                                          <p:attrName>style.visibility</p:attrName>
                                        </p:attrNameLst>
                                      </p:cBhvr>
                                      <p:to>
                                        <p:strVal val="visible"/>
                                      </p:to>
                                    </p:set>
                                    <p:animEffect transition="in" filter="fade">
                                      <p:cBhvr>
                                        <p:cTn id="21" dur="500"/>
                                        <p:tgtEl>
                                          <p:spTgt spid="6">
                                            <p:graphicEl>
                                              <a:dgm id="{A5CB2A6C-4EE1-49DF-88F2-60ABB2631067}"/>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C48762BC-8E97-4CC9-B8EA-D51033766478}"/>
                                            </p:graphicEl>
                                          </p:spTgt>
                                        </p:tgtEl>
                                        <p:attrNameLst>
                                          <p:attrName>style.visibility</p:attrName>
                                        </p:attrNameLst>
                                      </p:cBhvr>
                                      <p:to>
                                        <p:strVal val="visible"/>
                                      </p:to>
                                    </p:set>
                                    <p:animEffect transition="in" filter="fade">
                                      <p:cBhvr>
                                        <p:cTn id="24" dur="500"/>
                                        <p:tgtEl>
                                          <p:spTgt spid="6">
                                            <p:graphicEl>
                                              <a:dgm id="{C48762BC-8E97-4CC9-B8EA-D5103376647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dgm id="{4581930D-8B62-4B2A-9B7A-512202717E93}"/>
                                            </p:graphicEl>
                                          </p:spTgt>
                                        </p:tgtEl>
                                        <p:attrNameLst>
                                          <p:attrName>style.visibility</p:attrName>
                                        </p:attrNameLst>
                                      </p:cBhvr>
                                      <p:to>
                                        <p:strVal val="visible"/>
                                      </p:to>
                                    </p:set>
                                    <p:animEffect transition="in" filter="fade">
                                      <p:cBhvr>
                                        <p:cTn id="29" dur="500"/>
                                        <p:tgtEl>
                                          <p:spTgt spid="6">
                                            <p:graphicEl>
                                              <a:dgm id="{4581930D-8B62-4B2A-9B7A-512202717E93}"/>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6B6EF3ED-AD61-43B8-8094-9B1D4C706629}"/>
                                            </p:graphicEl>
                                          </p:spTgt>
                                        </p:tgtEl>
                                        <p:attrNameLst>
                                          <p:attrName>style.visibility</p:attrName>
                                        </p:attrNameLst>
                                      </p:cBhvr>
                                      <p:to>
                                        <p:strVal val="visible"/>
                                      </p:to>
                                    </p:set>
                                    <p:animEffect transition="in" filter="fade">
                                      <p:cBhvr>
                                        <p:cTn id="32" dur="500"/>
                                        <p:tgtEl>
                                          <p:spTgt spid="6">
                                            <p:graphicEl>
                                              <a:dgm id="{6B6EF3ED-AD61-43B8-8094-9B1D4C70662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C9E87E63-6D84-4831-819F-A581C7AFDFED}"/>
                                            </p:graphicEl>
                                          </p:spTgt>
                                        </p:tgtEl>
                                        <p:attrNameLst>
                                          <p:attrName>style.visibility</p:attrName>
                                        </p:attrNameLst>
                                      </p:cBhvr>
                                      <p:to>
                                        <p:strVal val="visible"/>
                                      </p:to>
                                    </p:set>
                                    <p:animEffect transition="in" filter="fade">
                                      <p:cBhvr>
                                        <p:cTn id="35" dur="500"/>
                                        <p:tgtEl>
                                          <p:spTgt spid="6">
                                            <p:graphicEl>
                                              <a:dgm id="{C9E87E63-6D84-4831-819F-A581C7AFDFED}"/>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253F96B5-E944-4C9B-979E-5B1CF338C5B7}"/>
                                            </p:graphicEl>
                                          </p:spTgt>
                                        </p:tgtEl>
                                        <p:attrNameLst>
                                          <p:attrName>style.visibility</p:attrName>
                                        </p:attrNameLst>
                                      </p:cBhvr>
                                      <p:to>
                                        <p:strVal val="visible"/>
                                      </p:to>
                                    </p:set>
                                    <p:animEffect transition="in" filter="fade">
                                      <p:cBhvr>
                                        <p:cTn id="38" dur="500"/>
                                        <p:tgtEl>
                                          <p:spTgt spid="6">
                                            <p:graphicEl>
                                              <a:dgm id="{253F96B5-E944-4C9B-979E-5B1CF338C5B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9D199C4A-9497-46AD-B0E2-99BE269AA16E}"/>
                                            </p:graphicEl>
                                          </p:spTgt>
                                        </p:tgtEl>
                                        <p:attrNameLst>
                                          <p:attrName>style.visibility</p:attrName>
                                        </p:attrNameLst>
                                      </p:cBhvr>
                                      <p:to>
                                        <p:strVal val="visible"/>
                                      </p:to>
                                    </p:set>
                                    <p:animEffect transition="in" filter="fade">
                                      <p:cBhvr>
                                        <p:cTn id="43" dur="500"/>
                                        <p:tgtEl>
                                          <p:spTgt spid="6">
                                            <p:graphicEl>
                                              <a:dgm id="{9D199C4A-9497-46AD-B0E2-99BE269AA16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27B9B845-41C6-4124-9C7A-77CAE947F71A}"/>
                                            </p:graphicEl>
                                          </p:spTgt>
                                        </p:tgtEl>
                                        <p:attrNameLst>
                                          <p:attrName>style.visibility</p:attrName>
                                        </p:attrNameLst>
                                      </p:cBhvr>
                                      <p:to>
                                        <p:strVal val="visible"/>
                                      </p:to>
                                    </p:set>
                                    <p:animEffect transition="in" filter="fade">
                                      <p:cBhvr>
                                        <p:cTn id="46" dur="500"/>
                                        <p:tgtEl>
                                          <p:spTgt spid="6">
                                            <p:graphicEl>
                                              <a:dgm id="{27B9B845-41C6-4124-9C7A-77CAE947F71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42EA5DB8-08B1-4BA2-8C50-2ACDED000143}"/>
                                            </p:graphicEl>
                                          </p:spTgt>
                                        </p:tgtEl>
                                        <p:attrNameLst>
                                          <p:attrName>style.visibility</p:attrName>
                                        </p:attrNameLst>
                                      </p:cBhvr>
                                      <p:to>
                                        <p:strVal val="visible"/>
                                      </p:to>
                                    </p:set>
                                    <p:animEffect transition="in" filter="fade">
                                      <p:cBhvr>
                                        <p:cTn id="49" dur="500"/>
                                        <p:tgtEl>
                                          <p:spTgt spid="6">
                                            <p:graphicEl>
                                              <a:dgm id="{42EA5DB8-08B1-4BA2-8C50-2ACDED000143}"/>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4D7BBB0D-00D2-423F-99B5-47514B14B337}"/>
                                            </p:graphicEl>
                                          </p:spTgt>
                                        </p:tgtEl>
                                        <p:attrNameLst>
                                          <p:attrName>style.visibility</p:attrName>
                                        </p:attrNameLst>
                                      </p:cBhvr>
                                      <p:to>
                                        <p:strVal val="visible"/>
                                      </p:to>
                                    </p:set>
                                    <p:animEffect transition="in" filter="fade">
                                      <p:cBhvr>
                                        <p:cTn id="52" dur="500"/>
                                        <p:tgtEl>
                                          <p:spTgt spid="6">
                                            <p:graphicEl>
                                              <a:dgm id="{4D7BBB0D-00D2-423F-99B5-47514B14B33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6C5E9C09-C3D3-456A-81EA-AE99690BDA46}"/>
                                            </p:graphicEl>
                                          </p:spTgt>
                                        </p:tgtEl>
                                        <p:attrNameLst>
                                          <p:attrName>style.visibility</p:attrName>
                                        </p:attrNameLst>
                                      </p:cBhvr>
                                      <p:to>
                                        <p:strVal val="visible"/>
                                      </p:to>
                                    </p:set>
                                    <p:animEffect transition="in" filter="fade">
                                      <p:cBhvr>
                                        <p:cTn id="57" dur="500"/>
                                        <p:tgtEl>
                                          <p:spTgt spid="6">
                                            <p:graphicEl>
                                              <a:dgm id="{6C5E9C09-C3D3-456A-81EA-AE99690BDA46}"/>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33E81232-06BD-4184-90DB-7BF3A892A54D}"/>
                                            </p:graphicEl>
                                          </p:spTgt>
                                        </p:tgtEl>
                                        <p:attrNameLst>
                                          <p:attrName>style.visibility</p:attrName>
                                        </p:attrNameLst>
                                      </p:cBhvr>
                                      <p:to>
                                        <p:strVal val="visible"/>
                                      </p:to>
                                    </p:set>
                                    <p:animEffect transition="in" filter="fade">
                                      <p:cBhvr>
                                        <p:cTn id="60" dur="500"/>
                                        <p:tgtEl>
                                          <p:spTgt spid="6">
                                            <p:graphicEl>
                                              <a:dgm id="{33E81232-06BD-4184-90DB-7BF3A892A54D}"/>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F7A83CA0-8328-427D-A577-A74ECF50AB9B}"/>
                                            </p:graphicEl>
                                          </p:spTgt>
                                        </p:tgtEl>
                                        <p:attrNameLst>
                                          <p:attrName>style.visibility</p:attrName>
                                        </p:attrNameLst>
                                      </p:cBhvr>
                                      <p:to>
                                        <p:strVal val="visible"/>
                                      </p:to>
                                    </p:set>
                                    <p:animEffect transition="in" filter="fade">
                                      <p:cBhvr>
                                        <p:cTn id="63" dur="500"/>
                                        <p:tgtEl>
                                          <p:spTgt spid="6">
                                            <p:graphicEl>
                                              <a:dgm id="{F7A83CA0-8328-427D-A577-A74ECF50AB9B}"/>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graphicEl>
                                              <a:dgm id="{473975A0-7AC9-4FA1-A384-D3627899FA3C}"/>
                                            </p:graphicEl>
                                          </p:spTgt>
                                        </p:tgtEl>
                                        <p:attrNameLst>
                                          <p:attrName>style.visibility</p:attrName>
                                        </p:attrNameLst>
                                      </p:cBhvr>
                                      <p:to>
                                        <p:strVal val="visible"/>
                                      </p:to>
                                    </p:set>
                                    <p:animEffect transition="in" filter="fade">
                                      <p:cBhvr>
                                        <p:cTn id="66" dur="500"/>
                                        <p:tgtEl>
                                          <p:spTgt spid="6">
                                            <p:graphicEl>
                                              <a:dgm id="{473975A0-7AC9-4FA1-A384-D3627899FA3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graphicEl>
                                              <a:dgm id="{E2103494-C94D-42F6-A5EA-EB35B4135436}"/>
                                            </p:graphicEl>
                                          </p:spTgt>
                                        </p:tgtEl>
                                        <p:attrNameLst>
                                          <p:attrName>style.visibility</p:attrName>
                                        </p:attrNameLst>
                                      </p:cBhvr>
                                      <p:to>
                                        <p:strVal val="visible"/>
                                      </p:to>
                                    </p:set>
                                    <p:animEffect transition="in" filter="fade">
                                      <p:cBhvr>
                                        <p:cTn id="71" dur="500"/>
                                        <p:tgtEl>
                                          <p:spTgt spid="6">
                                            <p:graphicEl>
                                              <a:dgm id="{E2103494-C94D-42F6-A5EA-EB35B4135436}"/>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graphicEl>
                                              <a:dgm id="{B7B114C7-C013-4476-B341-74437FEF1B4F}"/>
                                            </p:graphicEl>
                                          </p:spTgt>
                                        </p:tgtEl>
                                        <p:attrNameLst>
                                          <p:attrName>style.visibility</p:attrName>
                                        </p:attrNameLst>
                                      </p:cBhvr>
                                      <p:to>
                                        <p:strVal val="visible"/>
                                      </p:to>
                                    </p:set>
                                    <p:animEffect transition="in" filter="fade">
                                      <p:cBhvr>
                                        <p:cTn id="74" dur="500"/>
                                        <p:tgtEl>
                                          <p:spTgt spid="6">
                                            <p:graphicEl>
                                              <a:dgm id="{B7B114C7-C013-4476-B341-74437FEF1B4F}"/>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dgm id="{4374ACDD-3973-420B-82A3-FB7A52EB89D7}"/>
                                            </p:graphicEl>
                                          </p:spTgt>
                                        </p:tgtEl>
                                        <p:attrNameLst>
                                          <p:attrName>style.visibility</p:attrName>
                                        </p:attrNameLst>
                                      </p:cBhvr>
                                      <p:to>
                                        <p:strVal val="visible"/>
                                      </p:to>
                                    </p:set>
                                    <p:animEffect transition="in" filter="fade">
                                      <p:cBhvr>
                                        <p:cTn id="77" dur="500"/>
                                        <p:tgtEl>
                                          <p:spTgt spid="6">
                                            <p:graphicEl>
                                              <a:dgm id="{4374ACDD-3973-420B-82A3-FB7A52EB89D7}"/>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641FBB7-0503-4744-85DD-23390639A795}"/>
                                            </p:graphicEl>
                                          </p:spTgt>
                                        </p:tgtEl>
                                        <p:attrNameLst>
                                          <p:attrName>style.visibility</p:attrName>
                                        </p:attrNameLst>
                                      </p:cBhvr>
                                      <p:to>
                                        <p:strVal val="visible"/>
                                      </p:to>
                                    </p:set>
                                    <p:animEffect transition="in" filter="fade">
                                      <p:cBhvr>
                                        <p:cTn id="80" dur="500"/>
                                        <p:tgtEl>
                                          <p:spTgt spid="6">
                                            <p:graphicEl>
                                              <a:dgm id="{F641FBB7-0503-4744-85DD-23390639A79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graphicEl>
                                              <a:dgm id="{3A04847B-C00C-4853-ACB3-3F6BAD2F263D}"/>
                                            </p:graphicEl>
                                          </p:spTgt>
                                        </p:tgtEl>
                                        <p:attrNameLst>
                                          <p:attrName>style.visibility</p:attrName>
                                        </p:attrNameLst>
                                      </p:cBhvr>
                                      <p:to>
                                        <p:strVal val="visible"/>
                                      </p:to>
                                    </p:set>
                                    <p:animEffect transition="in" filter="fade">
                                      <p:cBhvr>
                                        <p:cTn id="85" dur="500"/>
                                        <p:tgtEl>
                                          <p:spTgt spid="6">
                                            <p:graphicEl>
                                              <a:dgm id="{3A04847B-C00C-4853-ACB3-3F6BAD2F263D}"/>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graphicEl>
                                              <a:dgm id="{6881C375-C032-4027-9F07-E8304B2327E5}"/>
                                            </p:graphicEl>
                                          </p:spTgt>
                                        </p:tgtEl>
                                        <p:attrNameLst>
                                          <p:attrName>style.visibility</p:attrName>
                                        </p:attrNameLst>
                                      </p:cBhvr>
                                      <p:to>
                                        <p:strVal val="visible"/>
                                      </p:to>
                                    </p:set>
                                    <p:animEffect transition="in" filter="fade">
                                      <p:cBhvr>
                                        <p:cTn id="88" dur="500"/>
                                        <p:tgtEl>
                                          <p:spTgt spid="6">
                                            <p:graphicEl>
                                              <a:dgm id="{6881C375-C032-4027-9F07-E8304B2327E5}"/>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
                                            <p:graphicEl>
                                              <a:dgm id="{E19FAD6A-6865-4BE4-ADD3-4746024E9FF2}"/>
                                            </p:graphicEl>
                                          </p:spTgt>
                                        </p:tgtEl>
                                        <p:attrNameLst>
                                          <p:attrName>style.visibility</p:attrName>
                                        </p:attrNameLst>
                                      </p:cBhvr>
                                      <p:to>
                                        <p:strVal val="visible"/>
                                      </p:to>
                                    </p:set>
                                    <p:animEffect transition="in" filter="fade">
                                      <p:cBhvr>
                                        <p:cTn id="91" dur="500"/>
                                        <p:tgtEl>
                                          <p:spTgt spid="6">
                                            <p:graphicEl>
                                              <a:dgm id="{E19FAD6A-6865-4BE4-ADD3-4746024E9FF2}"/>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
                                            <p:graphicEl>
                                              <a:dgm id="{C545FB56-7A61-4AC7-8658-902421681833}"/>
                                            </p:graphicEl>
                                          </p:spTgt>
                                        </p:tgtEl>
                                        <p:attrNameLst>
                                          <p:attrName>style.visibility</p:attrName>
                                        </p:attrNameLst>
                                      </p:cBhvr>
                                      <p:to>
                                        <p:strVal val="visible"/>
                                      </p:to>
                                    </p:set>
                                    <p:animEffect transition="in" filter="fade">
                                      <p:cBhvr>
                                        <p:cTn id="94" dur="500"/>
                                        <p:tgtEl>
                                          <p:spTgt spid="6">
                                            <p:graphicEl>
                                              <a:dgm id="{C545FB56-7A61-4AC7-8658-90242168183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
                                            <p:graphicEl>
                                              <a:dgm id="{BCC5A2A1-B608-422C-959C-F150728E8F79}"/>
                                            </p:graphicEl>
                                          </p:spTgt>
                                        </p:tgtEl>
                                        <p:attrNameLst>
                                          <p:attrName>style.visibility</p:attrName>
                                        </p:attrNameLst>
                                      </p:cBhvr>
                                      <p:to>
                                        <p:strVal val="visible"/>
                                      </p:to>
                                    </p:set>
                                    <p:animEffect transition="in" filter="fade">
                                      <p:cBhvr>
                                        <p:cTn id="99" dur="500"/>
                                        <p:tgtEl>
                                          <p:spTgt spid="6">
                                            <p:graphicEl>
                                              <a:dgm id="{BCC5A2A1-B608-422C-959C-F150728E8F79}"/>
                                            </p:graphic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
                                            <p:graphicEl>
                                              <a:dgm id="{C6D6487B-EEEA-447D-87ED-C32F9C6CB891}"/>
                                            </p:graphicEl>
                                          </p:spTgt>
                                        </p:tgtEl>
                                        <p:attrNameLst>
                                          <p:attrName>style.visibility</p:attrName>
                                        </p:attrNameLst>
                                      </p:cBhvr>
                                      <p:to>
                                        <p:strVal val="visible"/>
                                      </p:to>
                                    </p:set>
                                    <p:animEffect transition="in" filter="fade">
                                      <p:cBhvr>
                                        <p:cTn id="102" dur="500"/>
                                        <p:tgtEl>
                                          <p:spTgt spid="6">
                                            <p:graphicEl>
                                              <a:dgm id="{C6D6487B-EEEA-447D-87ED-C32F9C6CB891}"/>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graphicEl>
                                              <a:dgm id="{6FAF87E9-0FE3-4D31-9653-0027B99CCB25}"/>
                                            </p:graphicEl>
                                          </p:spTgt>
                                        </p:tgtEl>
                                        <p:attrNameLst>
                                          <p:attrName>style.visibility</p:attrName>
                                        </p:attrNameLst>
                                      </p:cBhvr>
                                      <p:to>
                                        <p:strVal val="visible"/>
                                      </p:to>
                                    </p:set>
                                    <p:animEffect transition="in" filter="fade">
                                      <p:cBhvr>
                                        <p:cTn id="105" dur="500"/>
                                        <p:tgtEl>
                                          <p:spTgt spid="6">
                                            <p:graphicEl>
                                              <a:dgm id="{6FAF87E9-0FE3-4D31-9653-0027B99CCB25}"/>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
                                            <p:graphicEl>
                                              <a:dgm id="{070C908A-CC47-4E27-933D-1EB758D7EFB7}"/>
                                            </p:graphicEl>
                                          </p:spTgt>
                                        </p:tgtEl>
                                        <p:attrNameLst>
                                          <p:attrName>style.visibility</p:attrName>
                                        </p:attrNameLst>
                                      </p:cBhvr>
                                      <p:to>
                                        <p:strVal val="visible"/>
                                      </p:to>
                                    </p:set>
                                    <p:animEffect transition="in" filter="fade">
                                      <p:cBhvr>
                                        <p:cTn id="108" dur="500"/>
                                        <p:tgtEl>
                                          <p:spTgt spid="6">
                                            <p:graphicEl>
                                              <a:dgm id="{070C908A-CC47-4E27-933D-1EB758D7EFB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
                                            <p:graphicEl>
                                              <a:dgm id="{90921515-989B-4555-A05F-5B75B98826D1}"/>
                                            </p:graphicEl>
                                          </p:spTgt>
                                        </p:tgtEl>
                                        <p:attrNameLst>
                                          <p:attrName>style.visibility</p:attrName>
                                        </p:attrNameLst>
                                      </p:cBhvr>
                                      <p:to>
                                        <p:strVal val="visible"/>
                                      </p:to>
                                    </p:set>
                                    <p:animEffect transition="in" filter="fade">
                                      <p:cBhvr>
                                        <p:cTn id="113" dur="500"/>
                                        <p:tgtEl>
                                          <p:spTgt spid="6">
                                            <p:graphicEl>
                                              <a:dgm id="{90921515-989B-4555-A05F-5B75B98826D1}"/>
                                            </p:graphic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
                                            <p:graphicEl>
                                              <a:dgm id="{B84FC18A-E241-48B4-A2DB-450C44130E29}"/>
                                            </p:graphicEl>
                                          </p:spTgt>
                                        </p:tgtEl>
                                        <p:attrNameLst>
                                          <p:attrName>style.visibility</p:attrName>
                                        </p:attrNameLst>
                                      </p:cBhvr>
                                      <p:to>
                                        <p:strVal val="visible"/>
                                      </p:to>
                                    </p:set>
                                    <p:animEffect transition="in" filter="fade">
                                      <p:cBhvr>
                                        <p:cTn id="116" dur="500"/>
                                        <p:tgtEl>
                                          <p:spTgt spid="6">
                                            <p:graphicEl>
                                              <a:dgm id="{B84FC18A-E241-48B4-A2DB-450C44130E29}"/>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
                                            <p:graphicEl>
                                              <a:dgm id="{E137E418-48C3-41E2-8FFD-75948BCDC541}"/>
                                            </p:graphicEl>
                                          </p:spTgt>
                                        </p:tgtEl>
                                        <p:attrNameLst>
                                          <p:attrName>style.visibility</p:attrName>
                                        </p:attrNameLst>
                                      </p:cBhvr>
                                      <p:to>
                                        <p:strVal val="visible"/>
                                      </p:to>
                                    </p:set>
                                    <p:animEffect transition="in" filter="fade">
                                      <p:cBhvr>
                                        <p:cTn id="119" dur="500"/>
                                        <p:tgtEl>
                                          <p:spTgt spid="6">
                                            <p:graphicEl>
                                              <a:dgm id="{E137E418-48C3-41E2-8FFD-75948BCDC541}"/>
                                            </p:graphic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
                                            <p:graphicEl>
                                              <a:dgm id="{2D094F84-8817-46CE-A703-EEF38883F30D}"/>
                                            </p:graphicEl>
                                          </p:spTgt>
                                        </p:tgtEl>
                                        <p:attrNameLst>
                                          <p:attrName>style.visibility</p:attrName>
                                        </p:attrNameLst>
                                      </p:cBhvr>
                                      <p:to>
                                        <p:strVal val="visible"/>
                                      </p:to>
                                    </p:set>
                                    <p:animEffect transition="in" filter="fade">
                                      <p:cBhvr>
                                        <p:cTn id="122" dur="500"/>
                                        <p:tgtEl>
                                          <p:spTgt spid="6">
                                            <p:graphicEl>
                                              <a:dgm id="{2D094F84-8817-46CE-A703-EEF38883F30D}"/>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
                                            <p:graphicEl>
                                              <a:dgm id="{7E0B288B-CD08-47D2-A388-529B5ACB9701}"/>
                                            </p:graphicEl>
                                          </p:spTgt>
                                        </p:tgtEl>
                                        <p:attrNameLst>
                                          <p:attrName>style.visibility</p:attrName>
                                        </p:attrNameLst>
                                      </p:cBhvr>
                                      <p:to>
                                        <p:strVal val="visible"/>
                                      </p:to>
                                    </p:set>
                                    <p:animEffect transition="in" filter="fade">
                                      <p:cBhvr>
                                        <p:cTn id="127" dur="500"/>
                                        <p:tgtEl>
                                          <p:spTgt spid="6">
                                            <p:graphicEl>
                                              <a:dgm id="{7E0B288B-CD08-47D2-A388-529B5ACB9701}"/>
                                            </p:graphic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
                                            <p:graphicEl>
                                              <a:dgm id="{24CCFC6C-FBC2-4AA2-8560-3CA2F6DBB62D}"/>
                                            </p:graphicEl>
                                          </p:spTgt>
                                        </p:tgtEl>
                                        <p:attrNameLst>
                                          <p:attrName>style.visibility</p:attrName>
                                        </p:attrNameLst>
                                      </p:cBhvr>
                                      <p:to>
                                        <p:strVal val="visible"/>
                                      </p:to>
                                    </p:set>
                                    <p:animEffect transition="in" filter="fade">
                                      <p:cBhvr>
                                        <p:cTn id="130" dur="500"/>
                                        <p:tgtEl>
                                          <p:spTgt spid="6">
                                            <p:graphicEl>
                                              <a:dgm id="{24CCFC6C-FBC2-4AA2-8560-3CA2F6DBB62D}"/>
                                            </p:graphic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
                                            <p:graphicEl>
                                              <a:dgm id="{ECFB18E3-CF4F-442B-B145-693644CC948B}"/>
                                            </p:graphicEl>
                                          </p:spTgt>
                                        </p:tgtEl>
                                        <p:attrNameLst>
                                          <p:attrName>style.visibility</p:attrName>
                                        </p:attrNameLst>
                                      </p:cBhvr>
                                      <p:to>
                                        <p:strVal val="visible"/>
                                      </p:to>
                                    </p:set>
                                    <p:animEffect transition="in" filter="fade">
                                      <p:cBhvr>
                                        <p:cTn id="133" dur="500"/>
                                        <p:tgtEl>
                                          <p:spTgt spid="6">
                                            <p:graphicEl>
                                              <a:dgm id="{ECFB18E3-CF4F-442B-B145-693644CC948B}"/>
                                            </p:graphicEl>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
                                            <p:graphicEl>
                                              <a:dgm id="{5E89355C-7CE0-42EA-8C27-09656089291A}"/>
                                            </p:graphicEl>
                                          </p:spTgt>
                                        </p:tgtEl>
                                        <p:attrNameLst>
                                          <p:attrName>style.visibility</p:attrName>
                                        </p:attrNameLst>
                                      </p:cBhvr>
                                      <p:to>
                                        <p:strVal val="visible"/>
                                      </p:to>
                                    </p:set>
                                    <p:animEffect transition="in" filter="fade">
                                      <p:cBhvr>
                                        <p:cTn id="136" dur="500"/>
                                        <p:tgtEl>
                                          <p:spTgt spid="6">
                                            <p:graphicEl>
                                              <a:dgm id="{5E89355C-7CE0-42EA-8C27-09656089291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
                                            <p:graphicEl>
                                              <a:dgm id="{4E6499E7-201F-47E0-82E1-645A0B9DEFBB}"/>
                                            </p:graphicEl>
                                          </p:spTgt>
                                        </p:tgtEl>
                                        <p:attrNameLst>
                                          <p:attrName>style.visibility</p:attrName>
                                        </p:attrNameLst>
                                      </p:cBhvr>
                                      <p:to>
                                        <p:strVal val="visible"/>
                                      </p:to>
                                    </p:set>
                                    <p:animEffect transition="in" filter="fade">
                                      <p:cBhvr>
                                        <p:cTn id="141" dur="500"/>
                                        <p:tgtEl>
                                          <p:spTgt spid="6">
                                            <p:graphicEl>
                                              <a:dgm id="{4E6499E7-201F-47E0-82E1-645A0B9DEFBB}"/>
                                            </p:graphic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
                                            <p:graphicEl>
                                              <a:dgm id="{5340C46A-6E7D-4246-858E-8873370542F0}"/>
                                            </p:graphicEl>
                                          </p:spTgt>
                                        </p:tgtEl>
                                        <p:attrNameLst>
                                          <p:attrName>style.visibility</p:attrName>
                                        </p:attrNameLst>
                                      </p:cBhvr>
                                      <p:to>
                                        <p:strVal val="visible"/>
                                      </p:to>
                                    </p:set>
                                    <p:animEffect transition="in" filter="fade">
                                      <p:cBhvr>
                                        <p:cTn id="144" dur="500"/>
                                        <p:tgtEl>
                                          <p:spTgt spid="6">
                                            <p:graphicEl>
                                              <a:dgm id="{5340C46A-6E7D-4246-858E-8873370542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black">
          <a:xfrm>
            <a:off x="2887491" y="3235569"/>
            <a:ext cx="3565494" cy="647662"/>
          </a:xfrm>
          <a:prstGeom prst="rect">
            <a:avLst/>
          </a:prstGeom>
          <a:noFill/>
        </p:spPr>
      </p:pic>
      <p:sp>
        <p:nvSpPr>
          <p:cNvPr id="5" name="Text Box 3"/>
          <p:cNvSpPr txBox="1">
            <a:spLocks noChangeArrowheads="1"/>
          </p:cNvSpPr>
          <p:nvPr/>
        </p:nvSpPr>
        <p:spPr bwMode="blackWhite">
          <a:xfrm>
            <a:off x="381000" y="6083573"/>
            <a:ext cx="8382000" cy="458094"/>
          </a:xfrm>
          <a:prstGeom prst="rect">
            <a:avLst/>
          </a:prstGeom>
          <a:noFill/>
          <a:ln w="12700">
            <a:noFill/>
            <a:miter lim="800000"/>
            <a:headEnd type="none" w="sm" len="sm"/>
            <a:tailEnd type="none" w="sm" len="sm"/>
          </a:ln>
          <a:effectLst/>
        </p:spPr>
        <p:txBody>
          <a:bodyPr vert="horz" wrap="square" lIns="87903" tIns="43952" rIns="87903" bIns="43952" numCol="1" anchor="t" anchorCtr="0" compatLnSpc="1">
            <a:prstTxWarp prst="textNoShape">
              <a:avLst/>
            </a:prstTxWarp>
            <a:spAutoFit/>
          </a:bodyPr>
          <a:lstStyle/>
          <a:p>
            <a:pPr algn="ctr" defTabSz="878887" eaLnBrk="0" hangingPunct="0"/>
            <a:r>
              <a:rPr lang="en-US" sz="600" dirty="0">
                <a:latin typeface="Segoe" pitchFamily="34" charset="0"/>
                <a:cs typeface="Arial" charset="0"/>
              </a:rPr>
              <a:t>© </a:t>
            </a:r>
            <a:r>
              <a:rPr lang="en-US" sz="600" dirty="0" smtClean="0">
                <a:latin typeface="Segoe" pitchFamily="34" charset="0"/>
                <a:cs typeface="Arial" charset="0"/>
              </a:rPr>
              <a:t>2009 Microsoft </a:t>
            </a:r>
            <a:r>
              <a:rPr lang="en-US" sz="6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878887" eaLnBrk="0" hangingPunct="0"/>
            <a:r>
              <a:rPr lang="en-US" sz="6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600" dirty="0" smtClean="0">
                <a:latin typeface="Segoe" pitchFamily="34" charset="0"/>
                <a:cs typeface="Arial" charset="0"/>
              </a:rPr>
              <a:t/>
            </a:r>
            <a:br>
              <a:rPr lang="en-US" sz="600" dirty="0" smtClean="0">
                <a:latin typeface="Segoe" pitchFamily="34" charset="0"/>
                <a:cs typeface="Arial" charset="0"/>
              </a:rPr>
            </a:br>
            <a:r>
              <a:rPr lang="en-US" sz="600" dirty="0" smtClean="0">
                <a:latin typeface="Segoe" pitchFamily="34" charset="0"/>
                <a:cs typeface="Arial" charset="0"/>
              </a:rPr>
              <a:t>it </a:t>
            </a:r>
            <a:r>
              <a:rPr lang="en-US" sz="600" dirty="0">
                <a:latin typeface="Segoe" pitchFamily="34" charset="0"/>
                <a:cs typeface="Arial" charset="0"/>
              </a:rPr>
              <a:t>should not be interpreted to be </a:t>
            </a:r>
            <a:r>
              <a:rPr lang="en-US" sz="600" dirty="0" smtClean="0">
                <a:latin typeface="Segoe" pitchFamily="34" charset="0"/>
                <a:cs typeface="Arial" charset="0"/>
              </a:rPr>
              <a:t>a </a:t>
            </a:r>
            <a:r>
              <a:rPr lang="en-US" sz="600" dirty="0">
                <a:latin typeface="Segoe" pitchFamily="34" charset="0"/>
                <a:cs typeface="Arial" charset="0"/>
              </a:rPr>
              <a:t>commitment on the part of Microsoft, and Microsoft cannot guarantee the accuracy of any information provided after the date of this presentation.  </a:t>
            </a:r>
            <a:br>
              <a:rPr lang="en-US" sz="600" dirty="0">
                <a:latin typeface="Segoe" pitchFamily="34" charset="0"/>
                <a:cs typeface="Arial" charset="0"/>
              </a:rPr>
            </a:br>
            <a:r>
              <a:rPr lang="en-US" sz="600" dirty="0">
                <a:latin typeface="Segoe"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9091868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66199">
            <a:off x="510643" y="356262"/>
            <a:ext cx="6411644" cy="555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2444" y="2386940"/>
            <a:ext cx="4932515" cy="606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52301">
            <a:off x="4560104" y="188500"/>
            <a:ext cx="4921642" cy="680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58074" y="3012443"/>
            <a:ext cx="7671539" cy="581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895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ppt_w</p:attrName>
                                        </p:attrNameLst>
                                      </p:cBhvr>
                                      <p:tavLst>
                                        <p:tav tm="0">
                                          <p:val>
                                            <p:fltVal val="0"/>
                                          </p:val>
                                        </p:tav>
                                        <p:tav tm="100000">
                                          <p:val>
                                            <p:strVal val="#ppt_w"/>
                                          </p:val>
                                        </p:tav>
                                      </p:tavLst>
                                    </p:anim>
                                    <p:anim calcmode="lin" valueType="num">
                                      <p:cBhvr>
                                        <p:cTn id="15" dur="500" fill="hold"/>
                                        <p:tgtEl>
                                          <p:spTgt spid="3076"/>
                                        </p:tgtEl>
                                        <p:attrNameLst>
                                          <p:attrName>ppt_h</p:attrName>
                                        </p:attrNameLst>
                                      </p:cBhvr>
                                      <p:tavLst>
                                        <p:tav tm="0">
                                          <p:val>
                                            <p:fltVal val="0"/>
                                          </p:val>
                                        </p:tav>
                                        <p:tav tm="100000">
                                          <p:val>
                                            <p:strVal val="#ppt_h"/>
                                          </p:val>
                                        </p:tav>
                                      </p:tavLst>
                                    </p:anim>
                                    <p:animEffect transition="in" filter="fade">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fill="hold"/>
                                        <p:tgtEl>
                                          <p:spTgt spid="3075"/>
                                        </p:tgtEl>
                                        <p:attrNameLst>
                                          <p:attrName>ppt_w</p:attrName>
                                        </p:attrNameLst>
                                      </p:cBhvr>
                                      <p:tavLst>
                                        <p:tav tm="0">
                                          <p:val>
                                            <p:fltVal val="0"/>
                                          </p:val>
                                        </p:tav>
                                        <p:tav tm="100000">
                                          <p:val>
                                            <p:strVal val="#ppt_w"/>
                                          </p:val>
                                        </p:tav>
                                      </p:tavLst>
                                    </p:anim>
                                    <p:anim calcmode="lin" valueType="num">
                                      <p:cBhvr>
                                        <p:cTn id="22" dur="500" fill="hold"/>
                                        <p:tgtEl>
                                          <p:spTgt spid="3075"/>
                                        </p:tgtEl>
                                        <p:attrNameLst>
                                          <p:attrName>ppt_h</p:attrName>
                                        </p:attrNameLst>
                                      </p:cBhvr>
                                      <p:tavLst>
                                        <p:tav tm="0">
                                          <p:val>
                                            <p:fltVal val="0"/>
                                          </p:val>
                                        </p:tav>
                                        <p:tav tm="100000">
                                          <p:val>
                                            <p:strVal val="#ppt_h"/>
                                          </p:val>
                                        </p:tav>
                                      </p:tavLst>
                                    </p:anim>
                                    <p:animEffect transition="in" filter="fad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p:cTn id="28" dur="500" fill="hold"/>
                                        <p:tgtEl>
                                          <p:spTgt spid="4098"/>
                                        </p:tgtEl>
                                        <p:attrNameLst>
                                          <p:attrName>ppt_w</p:attrName>
                                        </p:attrNameLst>
                                      </p:cBhvr>
                                      <p:tavLst>
                                        <p:tav tm="0">
                                          <p:val>
                                            <p:fltVal val="0"/>
                                          </p:val>
                                        </p:tav>
                                        <p:tav tm="100000">
                                          <p:val>
                                            <p:strVal val="#ppt_w"/>
                                          </p:val>
                                        </p:tav>
                                      </p:tavLst>
                                    </p:anim>
                                    <p:anim calcmode="lin" valueType="num">
                                      <p:cBhvr>
                                        <p:cTn id="29" dur="500" fill="hold"/>
                                        <p:tgtEl>
                                          <p:spTgt spid="4098"/>
                                        </p:tgtEl>
                                        <p:attrNameLst>
                                          <p:attrName>ppt_h</p:attrName>
                                        </p:attrNameLst>
                                      </p:cBhvr>
                                      <p:tavLst>
                                        <p:tav tm="0">
                                          <p:val>
                                            <p:fltVal val="0"/>
                                          </p:val>
                                        </p:tav>
                                        <p:tav tm="100000">
                                          <p:val>
                                            <p:strVal val="#ppt_h"/>
                                          </p:val>
                                        </p:tav>
                                      </p:tavLst>
                                    </p:anim>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45"/>
            <a:ext cx="8423910" cy="664797"/>
          </a:xfrm>
        </p:spPr>
        <p:txBody>
          <a:bodyPr/>
          <a:lstStyle/>
          <a:p>
            <a:r>
              <a:rPr lang="en-GB" sz="2800" dirty="0" smtClean="0"/>
              <a:t>How the demand for skills has changed</a:t>
            </a:r>
            <a:r>
              <a:rPr lang="en-GB" sz="2000" dirty="0" smtClean="0"/>
              <a:t/>
            </a:r>
            <a:br>
              <a:rPr lang="en-GB" sz="2000" dirty="0" smtClean="0"/>
            </a:br>
            <a:r>
              <a:rPr lang="en-GB" sz="2000" dirty="0" smtClean="0"/>
              <a:t>Economy-wide measures of routine and non-routine task input (US)</a:t>
            </a:r>
            <a:endParaRPr lang="en-US" sz="2000" dirty="0" smtClean="0"/>
          </a:p>
        </p:txBody>
      </p:sp>
      <p:graphicFrame>
        <p:nvGraphicFramePr>
          <p:cNvPr id="4" name="Chart 3"/>
          <p:cNvGraphicFramePr>
            <a:graphicFrameLocks/>
          </p:cNvGraphicFramePr>
          <p:nvPr>
            <p:extLst>
              <p:ext uri="{D42A27DB-BD31-4B8C-83A1-F6EECF244321}">
                <p14:modId xmlns:p14="http://schemas.microsoft.com/office/powerpoint/2010/main" val="1218648532"/>
              </p:ext>
            </p:extLst>
          </p:nvPr>
        </p:nvGraphicFramePr>
        <p:xfrm>
          <a:off x="989017" y="1563689"/>
          <a:ext cx="8105775" cy="4524375"/>
        </p:xfrm>
        <a:graphic>
          <a:graphicData uri="http://schemas.openxmlformats.org/drawingml/2006/chart">
            <c:chart xmlns:c="http://schemas.openxmlformats.org/drawingml/2006/chart" xmlns:r="http://schemas.openxmlformats.org/officeDocument/2006/relationships" r:id="rId4"/>
          </a:graphicData>
        </a:graphic>
      </p:graphicFrame>
      <p:sp>
        <p:nvSpPr>
          <p:cNvPr id="29700" name="TextBox 5"/>
          <p:cNvSpPr txBox="1">
            <a:spLocks noChangeArrowheads="1"/>
          </p:cNvSpPr>
          <p:nvPr/>
        </p:nvSpPr>
        <p:spPr bwMode="auto">
          <a:xfrm>
            <a:off x="1776417" y="6200775"/>
            <a:ext cx="2962275" cy="338138"/>
          </a:xfrm>
          <a:prstGeom prst="rect">
            <a:avLst/>
          </a:prstGeom>
          <a:noFill/>
          <a:ln w="9525">
            <a:noFill/>
            <a:miter lim="800000"/>
            <a:headEnd/>
            <a:tailEnd/>
          </a:ln>
        </p:spPr>
        <p:txBody>
          <a:bodyPr>
            <a:spAutoFit/>
          </a:bodyPr>
          <a:lstStyle/>
          <a:p>
            <a:r>
              <a:rPr lang="en-GB" sz="1600" dirty="0">
                <a:solidFill>
                  <a:srgbClr val="FFFFFF"/>
                </a:solidFill>
                <a:latin typeface="Arial" pitchFamily="34" charset="0"/>
                <a:cs typeface="Arial" pitchFamily="34" charset="0"/>
              </a:rPr>
              <a:t> (Levy and Murnane)</a:t>
            </a:r>
          </a:p>
        </p:txBody>
      </p:sp>
      <p:sp>
        <p:nvSpPr>
          <p:cNvPr id="6" name="TextBox 5"/>
          <p:cNvSpPr txBox="1">
            <a:spLocks noChangeArrowheads="1"/>
          </p:cNvSpPr>
          <p:nvPr/>
        </p:nvSpPr>
        <p:spPr bwMode="auto">
          <a:xfrm rot="16200000">
            <a:off x="-2432843" y="3020321"/>
            <a:ext cx="6643688" cy="307777"/>
          </a:xfrm>
          <a:prstGeom prst="rect">
            <a:avLst/>
          </a:prstGeom>
          <a:noFill/>
          <a:ln w="9525">
            <a:noFill/>
            <a:miter lim="800000"/>
            <a:headEnd/>
            <a:tailEnd/>
          </a:ln>
        </p:spPr>
        <p:txBody>
          <a:bodyPr>
            <a:spAutoFit/>
          </a:bodyPr>
          <a:lstStyle/>
          <a:p>
            <a:pPr>
              <a:defRPr/>
            </a:pPr>
            <a:r>
              <a:rPr lang="en-GB" sz="1400" b="1" dirty="0">
                <a:solidFill>
                  <a:schemeClr val="accent1"/>
                </a:solidFill>
              </a:rPr>
              <a:t>Mean task input as percentiles of  the 1960 task distribution</a:t>
            </a:r>
          </a:p>
        </p:txBody>
      </p:sp>
      <p:sp>
        <p:nvSpPr>
          <p:cNvPr id="7" name="Line Callout 1 6"/>
          <p:cNvSpPr/>
          <p:nvPr/>
        </p:nvSpPr>
        <p:spPr bwMode="auto">
          <a:xfrm>
            <a:off x="4327303" y="5452709"/>
            <a:ext cx="3982307" cy="1077218"/>
          </a:xfrm>
          <a:prstGeom prst="borderCallout1">
            <a:avLst>
              <a:gd name="adj1" fmla="val -50763"/>
              <a:gd name="adj2" fmla="val 25930"/>
              <a:gd name="adj3" fmla="val -2721"/>
              <a:gd name="adj4" fmla="val 48989"/>
            </a:avLst>
          </a:prstGeom>
          <a:solidFill>
            <a:srgbClr val="CCECFF">
              <a:alpha val="80000"/>
            </a:srgbClr>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GB" sz="1600" b="1" dirty="0" smtClean="0">
                <a:solidFill>
                  <a:srgbClr val="000099"/>
                </a:solidFill>
                <a:latin typeface="+mj-lt"/>
              </a:rPr>
              <a:t>The dilemma of schools</a:t>
            </a:r>
            <a:r>
              <a:rPr lang="en-GB" sz="1600" dirty="0" smtClean="0">
                <a:solidFill>
                  <a:srgbClr val="000099"/>
                </a:solidFill>
                <a:latin typeface="+mj-lt"/>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99"/>
                </a:solidFill>
                <a:effectLst/>
                <a:latin typeface="+mj-lt"/>
              </a:rPr>
              <a:t>The skills that are easiest to teach and</a:t>
            </a:r>
            <a:r>
              <a:rPr kumimoji="0" lang="en-GB" sz="1600" b="0" i="0" u="none" strike="noStrike" cap="none" normalizeH="0" dirty="0" smtClean="0">
                <a:ln>
                  <a:noFill/>
                </a:ln>
                <a:solidFill>
                  <a:srgbClr val="000099"/>
                </a:solidFill>
                <a:effectLst/>
                <a:latin typeface="+mj-lt"/>
              </a:rPr>
              <a:t> test are also the ones that are easiest to digitise, automate and outsource</a:t>
            </a:r>
            <a:endParaRPr kumimoji="0" lang="en-US" sz="1600" b="0" i="0" u="none" strike="noStrike" cap="none" normalizeH="0" baseline="0" dirty="0" smtClean="0">
              <a:ln>
                <a:noFill/>
              </a:ln>
              <a:solidFill>
                <a:srgbClr val="000099"/>
              </a:solidFill>
              <a:effectLst/>
              <a:latin typeface="+mj-lt"/>
            </a:endParaRPr>
          </a:p>
        </p:txBody>
      </p:sp>
      <p:sp>
        <p:nvSpPr>
          <p:cNvPr id="2" name="Rectangle 1"/>
          <p:cNvSpPr/>
          <p:nvPr/>
        </p:nvSpPr>
        <p:spPr bwMode="auto">
          <a:xfrm>
            <a:off x="4753437" y="2244437"/>
            <a:ext cx="1728787" cy="2576946"/>
          </a:xfrm>
          <a:prstGeom prst="rect">
            <a:avLst/>
          </a:prstGeom>
          <a:solidFill>
            <a:schemeClr val="tx1">
              <a:lumMod val="85000"/>
              <a:alpha val="29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4192529519"/>
      </p:ext>
    </p:extLst>
  </p:cSld>
  <p:clrMapOvr>
    <a:masterClrMapping/>
  </p:clrMapOvr>
  <p:transition xmlns:p14="http://schemas.microsoft.com/office/powerpoint/2010/main" spd="slow" advTm="100657">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1000"/>
                                        <p:tgtEl>
                                          <p:spTgt spid="4">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1" dur="1000"/>
                                        <p:tgtEl>
                                          <p:spTgt spid="4">
                                            <p:graphicEl>
                                              <a:chart seriesIdx="1"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5" dur="1000"/>
                                        <p:tgtEl>
                                          <p:spTgt spid="4">
                                            <p:graphicEl>
                                              <a:chart seriesIdx="2" categoryIdx="-4" bldStep="series"/>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3" dur="1000"/>
                                        <p:tgtEl>
                                          <p:spTgt spid="4">
                                            <p:graphicEl>
                                              <a:chart seriesIdx="3" categoryIdx="-4" bldStep="series"/>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27" dur="1000"/>
                                        <p:tgtEl>
                                          <p:spTgt spid="4">
                                            <p:graphicEl>
                                              <a:chart seriesIdx="4" categoryIdx="-4" bldStep="series"/>
                                            </p:graphicEl>
                                          </p:spTgt>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050" y="2044022"/>
            <a:ext cx="7683913" cy="1523497"/>
          </a:xfrm>
        </p:spPr>
        <p:txBody>
          <a:bodyPr/>
          <a:lstStyle/>
          <a:p>
            <a:pPr algn="ctr"/>
            <a:r>
              <a:rPr lang="en-US" dirty="0" smtClean="0"/>
              <a:t>The challenge: </a:t>
            </a:r>
            <a:br>
              <a:rPr lang="en-US" dirty="0" smtClean="0"/>
            </a:br>
            <a:r>
              <a:rPr lang="en-US" dirty="0" smtClean="0"/>
              <a:t/>
            </a:r>
            <a:br>
              <a:rPr lang="en-US" dirty="0" smtClean="0"/>
            </a:br>
            <a:r>
              <a:rPr lang="en-US" dirty="0" smtClean="0"/>
              <a:t>A Focused Strategy to Transform Learning</a:t>
            </a:r>
            <a:endParaRPr lang="en-US" dirty="0"/>
          </a:p>
        </p:txBody>
      </p:sp>
      <p:sp>
        <p:nvSpPr>
          <p:cNvPr id="3" name="TextBox 2"/>
          <p:cNvSpPr txBox="1"/>
          <p:nvPr/>
        </p:nvSpPr>
        <p:spPr>
          <a:xfrm>
            <a:off x="1978924" y="4435523"/>
            <a:ext cx="516154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That Prepares Students for Success with Life and Work!</a:t>
            </a:r>
          </a:p>
        </p:txBody>
      </p:sp>
    </p:spTree>
    <p:extLst>
      <p:ext uri="{BB962C8B-B14F-4D97-AF65-F5344CB8AC3E}">
        <p14:creationId xmlns:p14="http://schemas.microsoft.com/office/powerpoint/2010/main" val="58146946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1" y="91938"/>
            <a:ext cx="8229600" cy="1143000"/>
          </a:xfrm>
        </p:spPr>
        <p:txBody>
          <a:bodyPr>
            <a:noAutofit/>
          </a:bodyPr>
          <a:lstStyle/>
          <a:p>
            <a:pPr algn="l"/>
            <a:r>
              <a:rPr lang="en-US" sz="3600" b="1" dirty="0" smtClean="0">
                <a:solidFill>
                  <a:schemeClr val="tx1"/>
                </a:solidFill>
              </a:rPr>
              <a:t>STRATEGIC PARTNERSHIPS</a:t>
            </a:r>
            <a:endParaRPr lang="en-US" sz="3600" b="1" dirty="0">
              <a:solidFill>
                <a:schemeClr val="tx1"/>
              </a:solidFill>
            </a:endParaRPr>
          </a:p>
        </p:txBody>
      </p:sp>
      <p:sp>
        <p:nvSpPr>
          <p:cNvPr id="3" name="Content Placeholder 2"/>
          <p:cNvSpPr>
            <a:spLocks noGrp="1"/>
          </p:cNvSpPr>
          <p:nvPr>
            <p:ph idx="1"/>
          </p:nvPr>
        </p:nvSpPr>
        <p:spPr>
          <a:xfrm>
            <a:off x="843280" y="1717040"/>
            <a:ext cx="4531360" cy="4716062"/>
          </a:xfrm>
        </p:spPr>
        <p:txBody>
          <a:bodyPr numCol="1">
            <a:normAutofit/>
          </a:bodyPr>
          <a:lstStyle/>
          <a:p>
            <a:pPr marL="0" indent="0">
              <a:buNone/>
            </a:pPr>
            <a:r>
              <a:rPr lang="en-US" sz="2000" b="1" dirty="0" smtClean="0"/>
              <a:t> </a:t>
            </a:r>
          </a:p>
        </p:txBody>
      </p:sp>
      <p:pic>
        <p:nvPicPr>
          <p:cNvPr id="12" name="Picture 11" descr="rba1_24B.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60148" y="0"/>
            <a:ext cx="3292929" cy="6858000"/>
          </a:xfrm>
          <a:prstGeom prst="rect">
            <a:avLst/>
          </a:prstGeom>
        </p:spPr>
      </p:pic>
      <p:sp>
        <p:nvSpPr>
          <p:cNvPr id="4" name="Rounded Rectangle 3"/>
          <p:cNvSpPr/>
          <p:nvPr/>
        </p:nvSpPr>
        <p:spPr>
          <a:xfrm>
            <a:off x="436881" y="999902"/>
            <a:ext cx="5232400" cy="261019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r>
              <a:rPr lang="en-GB" b="1" i="1" dirty="0" smtClean="0">
                <a:solidFill>
                  <a:schemeClr val="tx1"/>
                </a:solidFill>
                <a:latin typeface="Segoe UI" pitchFamily="34" charset="0"/>
                <a:cs typeface="Segoe UI" pitchFamily="34" charset="0"/>
              </a:rPr>
              <a:t>“</a:t>
            </a:r>
            <a:r>
              <a:rPr lang="en-US" b="1" i="1" dirty="0">
                <a:solidFill>
                  <a:schemeClr val="tx1"/>
                </a:solidFill>
              </a:rPr>
              <a:t>Public-private partnerships make it possible to multiply the impact that a single organization or company could hope to achieve working alone. </a:t>
            </a:r>
            <a:r>
              <a:rPr lang="en-US" b="1" i="1" dirty="0" smtClean="0">
                <a:solidFill>
                  <a:schemeClr val="tx1"/>
                </a:solidFill>
              </a:rPr>
              <a:t>“</a:t>
            </a:r>
          </a:p>
          <a:p>
            <a:endParaRPr lang="en-US" b="1" i="1" dirty="0">
              <a:solidFill>
                <a:schemeClr val="tx1"/>
              </a:solidFill>
            </a:endParaRPr>
          </a:p>
          <a:p>
            <a:r>
              <a:rPr lang="en-US" sz="1200" i="1" dirty="0" smtClean="0">
                <a:solidFill>
                  <a:schemeClr val="tx1"/>
                </a:solidFill>
              </a:rPr>
              <a:t>– Bill Gates</a:t>
            </a:r>
            <a:endParaRPr lang="en-GB" sz="1400" i="1" dirty="0" smtClean="0">
              <a:solidFill>
                <a:schemeClr val="tx1"/>
              </a:solidFill>
              <a:latin typeface="Segoe UI" pitchFamily="34" charset="0"/>
              <a:cs typeface="Segoe UI" pitchFamily="34" charset="0"/>
            </a:endParaRPr>
          </a:p>
        </p:txBody>
      </p:sp>
      <p:sp>
        <p:nvSpPr>
          <p:cNvPr id="6" name="Rounded Rectangle 5"/>
          <p:cNvSpPr/>
          <p:nvPr/>
        </p:nvSpPr>
        <p:spPr>
          <a:xfrm>
            <a:off x="436881" y="3931129"/>
            <a:ext cx="5232400" cy="261019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endParaRPr lang="en-GB" sz="2000" b="1" i="1" dirty="0">
              <a:solidFill>
                <a:schemeClr val="tx2"/>
              </a:solidFill>
              <a:cs typeface="Segoe UI" pitchFamily="34" charset="0"/>
            </a:endParaRPr>
          </a:p>
          <a:p>
            <a:r>
              <a:rPr lang="en-GB" b="1" i="1" dirty="0">
                <a:solidFill>
                  <a:schemeClr val="tx1"/>
                </a:solidFill>
                <a:cs typeface="Segoe UI" pitchFamily="34" charset="0"/>
              </a:rPr>
              <a:t>“…</a:t>
            </a:r>
            <a:r>
              <a:rPr lang="en-US" b="1" i="1" dirty="0">
                <a:solidFill>
                  <a:schemeClr val="tx1"/>
                </a:solidFill>
                <a:cs typeface="Segoe UI" pitchFamily="34" charset="0"/>
              </a:rPr>
              <a:t>The company has invested at an unprecedented scale in building up its capability for partnering over the past decade”</a:t>
            </a:r>
          </a:p>
          <a:p>
            <a:endParaRPr lang="en-US" sz="1200" i="1" dirty="0">
              <a:solidFill>
                <a:schemeClr val="tx1"/>
              </a:solidFill>
              <a:cs typeface="Segoe UI" pitchFamily="34" charset="0"/>
            </a:endParaRPr>
          </a:p>
          <a:p>
            <a:r>
              <a:rPr lang="en-US" sz="1200" i="1" dirty="0">
                <a:solidFill>
                  <a:schemeClr val="tx1"/>
                </a:solidFill>
                <a:cs typeface="Segoe UI" pitchFamily="34" charset="0"/>
              </a:rPr>
              <a:t>MICROSOFT’S PARTNERSHIP CENTRIC CULTURE - Lessons from a decade of using cross-sector partnerships to promote universal access to digital </a:t>
            </a:r>
            <a:r>
              <a:rPr lang="en-US" sz="1200" i="1" dirty="0" smtClean="0">
                <a:solidFill>
                  <a:schemeClr val="tx1"/>
                </a:solidFill>
                <a:cs typeface="Segoe UI" pitchFamily="34" charset="0"/>
              </a:rPr>
              <a:t>learning, Rafal </a:t>
            </a:r>
            <a:r>
              <a:rPr lang="en-US" sz="1200" i="1" dirty="0">
                <a:solidFill>
                  <a:schemeClr val="tx1"/>
                </a:solidFill>
                <a:cs typeface="Segoe UI" pitchFamily="34" charset="0"/>
              </a:rPr>
              <a:t>Serafin - June 2010</a:t>
            </a:r>
            <a:endParaRPr lang="en-GB" sz="1400" b="1" i="1" dirty="0" smtClean="0">
              <a:solidFill>
                <a:schemeClr val="tx1"/>
              </a:solidFill>
              <a:cs typeface="Segoe UI" pitchFamily="34" charset="0"/>
            </a:endParaRPr>
          </a:p>
        </p:txBody>
      </p:sp>
      <p:pic>
        <p:nvPicPr>
          <p:cNvPr id="7" name="Picture 6" descr="ATC21S_Logo_White-06.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5500" y="1032559"/>
            <a:ext cx="2311723" cy="1496885"/>
          </a:xfrm>
          <a:prstGeom prst="rect">
            <a:avLst/>
          </a:prstGeom>
        </p:spPr>
      </p:pic>
      <p:pic>
        <p:nvPicPr>
          <p:cNvPr id="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35195" y="2873829"/>
            <a:ext cx="2766445" cy="90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220197" y="4272269"/>
            <a:ext cx="1681437" cy="1577755"/>
            <a:chOff x="3577991" y="4715666"/>
            <a:chExt cx="1511233" cy="1486951"/>
          </a:xfrm>
        </p:grpSpPr>
        <p:pic>
          <p:nvPicPr>
            <p:cNvPr id="10" name="UNESCO logo" descr="unesco logo.jpg"/>
            <p:cNvPicPr>
              <a:picLocks noChangeAspect="1"/>
            </p:cNvPicPr>
            <p:nvPr>
              <p:custDataLst>
                <p:tags r:id="rId2"/>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3577991" y="4715666"/>
              <a:ext cx="1511233" cy="1148055"/>
            </a:xfrm>
            <a:prstGeom prst="rect">
              <a:avLst/>
            </a:prstGeom>
            <a:noFill/>
            <a:ln w="9525">
              <a:noFill/>
              <a:miter lim="800000"/>
              <a:headEnd/>
              <a:tailEnd/>
            </a:ln>
          </p:spPr>
        </p:pic>
        <p:sp>
          <p:nvSpPr>
            <p:cNvPr id="11" name="TextBox 10"/>
            <p:cNvSpPr txBox="1"/>
            <p:nvPr/>
          </p:nvSpPr>
          <p:spPr>
            <a:xfrm>
              <a:off x="3577991" y="5854541"/>
              <a:ext cx="1511233" cy="348076"/>
            </a:xfrm>
            <a:prstGeom prst="rect">
              <a:avLst/>
            </a:prstGeom>
            <a:solidFill>
              <a:schemeClr val="tx2"/>
            </a:solidFill>
          </p:spPr>
          <p:txBody>
            <a:bodyPr wrap="square" rtlCol="0">
              <a:spAutoFit/>
            </a:bodyPr>
            <a:lstStyle/>
            <a:p>
              <a:pPr algn="ctr"/>
              <a:r>
                <a:rPr lang="en-US" sz="900" dirty="0" smtClean="0">
                  <a:solidFill>
                    <a:schemeClr val="tx2">
                      <a:lumMod val="10000"/>
                    </a:schemeClr>
                  </a:solidFill>
                </a:rPr>
                <a:t>ICT COMPETENCY FRAMEWORK FOR TEACHERS</a:t>
              </a:r>
              <a:endParaRPr lang="en-US" sz="900" dirty="0">
                <a:solidFill>
                  <a:schemeClr val="tx2">
                    <a:lumMod val="10000"/>
                  </a:schemeClr>
                </a:solidFill>
              </a:endParaRPr>
            </a:p>
          </p:txBody>
        </p:sp>
      </p:grpSp>
    </p:spTree>
    <p:extLst>
      <p:ext uri="{BB962C8B-B14F-4D97-AF65-F5344CB8AC3E}">
        <p14:creationId xmlns:p14="http://schemas.microsoft.com/office/powerpoint/2010/main" val="2107166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95666">
        <p14:prism isInverted="1"/>
      </p:transition>
    </mc:Choice>
    <mc:Fallback xmlns="">
      <p:transition spd="slow" advTm="95666">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rotWithShape="1">
          <a:blip r:embed="rId5" cstate="email">
            <a:lum bright="10000"/>
            <a:extLst>
              <a:ext uri="{28A0092B-C50C-407E-A947-70E740481C1C}">
                <a14:useLocalDpi xmlns:a14="http://schemas.microsoft.com/office/drawing/2010/main"/>
              </a:ext>
            </a:extLst>
          </a:blip>
          <a:srcRect/>
          <a:stretch/>
        </p:blipFill>
        <p:spPr bwMode="auto">
          <a:xfrm>
            <a:off x="221114" y="186812"/>
            <a:ext cx="8838025"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C:\Users\BROOME~1\AppData\Local\Temp\VMwareDnD\96038e84\Picture2.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3243" y="4613864"/>
            <a:ext cx="6400801" cy="97536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89121" y="4363382"/>
            <a:ext cx="8211034" cy="1643026"/>
            <a:chOff x="7393859" y="28392"/>
            <a:chExt cx="6489781" cy="1298605"/>
          </a:xfrm>
        </p:grpSpPr>
        <p:pic>
          <p:nvPicPr>
            <p:cNvPr id="11" name="Picture 3" descr="C:\Users\BROOME~1\AppData\Local\Temp\VMwareDnD\12bd403b\Picture1.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393859" y="28392"/>
              <a:ext cx="6489781" cy="12986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ROOME~1\AppData\Local\Temp\VMwareDnD\12bd403b\Picture1.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393859" y="28392"/>
              <a:ext cx="6489781" cy="129860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221114" y="5431682"/>
            <a:ext cx="8718105"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pic>
        <p:nvPicPr>
          <p:cNvPr id="34" name="Picture 2"/>
          <p:cNvPicPr>
            <a:picLocks noChangeAspect="1" noChangeArrowheads="1"/>
          </p:cNvPicPr>
          <p:nvPr/>
        </p:nvPicPr>
        <p:blipFill rotWithShape="1">
          <a:blip r:embed="rId8"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221114" y="5431681"/>
            <a:ext cx="8838025" cy="57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21114" y="4229258"/>
            <a:ext cx="8718105" cy="615865"/>
          </a:xfrm>
          <a:prstGeom prst="rect">
            <a:avLst/>
          </a:prstGeom>
          <a:solidFill>
            <a:srgbClr val="FFFFFF">
              <a:alpha val="80000"/>
            </a:srgbClr>
          </a:solidFill>
          <a:ln w="15875">
            <a:noFill/>
          </a:ln>
          <a:effectLst>
            <a:outerShdw blurRad="6604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pic>
        <p:nvPicPr>
          <p:cNvPr id="33" name="Picture 2"/>
          <p:cNvPicPr>
            <a:picLocks noChangeAspect="1" noChangeArrowheads="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221114" y="4229258"/>
            <a:ext cx="8838025" cy="61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21113" y="4223106"/>
            <a:ext cx="8838025" cy="615865"/>
          </a:xfrm>
          <a:prstGeom prst="rect">
            <a:avLst/>
          </a:prstGeom>
          <a:solidFill>
            <a:srgbClr val="FFFFFF">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1"/>
            <a:endParaRPr lang="en-US" dirty="0"/>
          </a:p>
        </p:txBody>
      </p:sp>
      <p:sp>
        <p:nvSpPr>
          <p:cNvPr id="26" name="TextBox 25"/>
          <p:cNvSpPr txBox="1"/>
          <p:nvPr/>
        </p:nvSpPr>
        <p:spPr>
          <a:xfrm>
            <a:off x="57249" y="4346361"/>
            <a:ext cx="8629552" cy="369332"/>
          </a:xfrm>
          <a:prstGeom prst="rect">
            <a:avLst/>
          </a:prstGeom>
          <a:noFill/>
        </p:spPr>
        <p:txBody>
          <a:bodyPr wrap="square" rtlCol="0">
            <a:spAutoFit/>
          </a:bodyPr>
          <a:lstStyle/>
          <a:p>
            <a:pPr lvl="1"/>
            <a:r>
              <a:rPr lang="en-US" b="1" spc="300" dirty="0">
                <a:solidFill>
                  <a:schemeClr val="bg2">
                    <a:lumMod val="10000"/>
                  </a:schemeClr>
                </a:solidFill>
                <a:latin typeface="Segoe UI Light" pitchFamily="34" charset="0"/>
                <a:ea typeface="Segoe UI" pitchFamily="34" charset="0"/>
                <a:cs typeface="Segoe UI" pitchFamily="34" charset="0"/>
              </a:rPr>
              <a:t>DEFINING THE </a:t>
            </a:r>
            <a:r>
              <a:rPr lang="en-US" b="1" spc="300" dirty="0" smtClean="0">
                <a:solidFill>
                  <a:schemeClr val="bg2">
                    <a:lumMod val="10000"/>
                  </a:schemeClr>
                </a:solidFill>
                <a:latin typeface="Segoe UI Light" pitchFamily="34" charset="0"/>
                <a:ea typeface="Segoe UI" pitchFamily="34" charset="0"/>
                <a:cs typeface="Segoe UI" pitchFamily="34" charset="0"/>
              </a:rPr>
              <a:t>SKILLS FOR SUCCESS IN WORK AND IN LIFE</a:t>
            </a:r>
            <a:endParaRPr lang="en-US" b="1" spc="300" dirty="0">
              <a:solidFill>
                <a:schemeClr val="bg2">
                  <a:lumMod val="10000"/>
                </a:schemeClr>
              </a:solidFill>
              <a:latin typeface="Segoe UI Light" pitchFamily="34" charset="0"/>
              <a:ea typeface="Segoe UI" pitchFamily="34" charset="0"/>
              <a:cs typeface="Segoe UI" pitchFamily="34" charset="0"/>
            </a:endParaRPr>
          </a:p>
        </p:txBody>
      </p:sp>
      <p:pic>
        <p:nvPicPr>
          <p:cNvPr id="17" name="Picture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44467" y="6284743"/>
            <a:ext cx="1055688" cy="180975"/>
          </a:xfrm>
          <a:prstGeom prst="rect">
            <a:avLst/>
          </a:prstGeom>
        </p:spPr>
      </p:pic>
      <p:sp>
        <p:nvSpPr>
          <p:cNvPr id="20" name="Rectangle 19"/>
          <p:cNvSpPr/>
          <p:nvPr/>
        </p:nvSpPr>
        <p:spPr>
          <a:xfrm>
            <a:off x="1135626" y="5421521"/>
            <a:ext cx="7453066" cy="6158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spc="300" dirty="0">
                <a:solidFill>
                  <a:schemeClr val="bg2">
                    <a:lumMod val="10000"/>
                  </a:schemeClr>
                </a:solidFill>
                <a:latin typeface="Segoe UI Light" pitchFamily="34" charset="0"/>
                <a:ea typeface="Segoe UI" pitchFamily="34" charset="0"/>
                <a:cs typeface="Segoe UI" pitchFamily="34" charset="0"/>
              </a:rPr>
              <a:t>DEVELOPING TOOLS TO EVALUATE PROGRESS</a:t>
            </a:r>
          </a:p>
        </p:txBody>
      </p:sp>
      <p:sp>
        <p:nvSpPr>
          <p:cNvPr id="32" name="Rectangle 31"/>
          <p:cNvSpPr/>
          <p:nvPr/>
        </p:nvSpPr>
        <p:spPr>
          <a:xfrm>
            <a:off x="221114" y="6150037"/>
            <a:ext cx="8838025" cy="658521"/>
          </a:xfrm>
          <a:prstGeom prst="rect">
            <a:avLst/>
          </a:prstGeom>
          <a:solidFill>
            <a:schemeClr val="tx1">
              <a:lumMod val="95000"/>
            </a:schemeClr>
          </a:solidFill>
          <a:ln>
            <a:solidFill>
              <a:schemeClr val="tx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35" name="Picture 34" descr="Cisco_Logo_CMYK_TM_1in.eps"/>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85305" y="6171788"/>
            <a:ext cx="976633" cy="51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5"/>
          </a:lnRef>
          <a:fillRef idx="2">
            <a:schemeClr val="accent5"/>
          </a:fillRef>
          <a:effectRef idx="1">
            <a:schemeClr val="accent5"/>
          </a:effectRef>
          <a:fontRef idx="minor">
            <a:schemeClr val="dk1"/>
          </a:fontRef>
        </p:style>
      </p:pic>
      <p:pic>
        <p:nvPicPr>
          <p:cNvPr id="36" name="Picture 35" descr="intel_4c_100.eps"/>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40121" y="6150025"/>
            <a:ext cx="836349" cy="631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5"/>
          </a:lnRef>
          <a:fillRef idx="2">
            <a:schemeClr val="accent5"/>
          </a:fillRef>
          <a:effectRef idx="1">
            <a:schemeClr val="accent5"/>
          </a:effectRef>
          <a:fontRef idx="minor">
            <a:schemeClr val="dk1"/>
          </a:fontRef>
        </p:style>
      </p:pic>
      <p:pic>
        <p:nvPicPr>
          <p:cNvPr id="37" name="Picture 36" descr="ms-logo_bL.ep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00982" y="6243312"/>
            <a:ext cx="1951726" cy="317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5"/>
          </a:lnRef>
          <a:fillRef idx="2">
            <a:schemeClr val="accent5"/>
          </a:fillRef>
          <a:effectRef idx="1">
            <a:schemeClr val="accent5"/>
          </a:effectRef>
          <a:fontRef idx="minor">
            <a:schemeClr val="dk1"/>
          </a:fontRef>
        </p:style>
      </p:pic>
      <p:pic>
        <p:nvPicPr>
          <p:cNvPr id="38" name="Picture 37" descr="UOM-Rev_H_CMYK.eps"/>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9294" y="6243324"/>
            <a:ext cx="1294950" cy="429661"/>
          </a:xfrm>
          <a:prstGeom prst="rect">
            <a:avLst/>
          </a:prstGeom>
        </p:spPr>
      </p:pic>
      <p:pic>
        <p:nvPicPr>
          <p:cNvPr id="39" name="Picture 38" descr="ATC21S_Logo_White-06.eps"/>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17341" y="119575"/>
            <a:ext cx="2121872" cy="1373953"/>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76134">
        <p14:gallery dir="l"/>
      </p:transition>
    </mc:Choice>
    <mc:Fallback xmlns="">
      <p:transition spd="slow" advTm="7613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rogress to Da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60850"/>
            <a:ext cx="7848600" cy="2100445"/>
          </a:xfrm>
          <a:prstGeom prst="rect">
            <a:avLst/>
          </a:prstGeom>
        </p:spPr>
      </p:pic>
      <p:sp>
        <p:nvSpPr>
          <p:cNvPr id="2" name="Title 1"/>
          <p:cNvSpPr>
            <a:spLocks noGrp="1"/>
          </p:cNvSpPr>
          <p:nvPr>
            <p:ph type="title"/>
          </p:nvPr>
        </p:nvSpPr>
        <p:spPr>
          <a:xfrm>
            <a:off x="304800" y="76200"/>
            <a:ext cx="8610600" cy="533400"/>
          </a:xfrm>
        </p:spPr>
        <p:txBody>
          <a:bodyPr>
            <a:noAutofit/>
          </a:bodyPr>
          <a:lstStyle/>
          <a:p>
            <a:r>
              <a:rPr lang="en-US" sz="2800" b="1" dirty="0" smtClean="0">
                <a:effectLst>
                  <a:outerShdw blurRad="50800" dist="38100" dir="2700000" algn="tl" rotWithShape="0">
                    <a:prstClr val="black">
                      <a:alpha val="40000"/>
                    </a:prstClr>
                  </a:outerShdw>
                </a:effectLst>
              </a:rPr>
              <a:t>RESEARCH PLAN AND PROGRAM INNOVATION</a:t>
            </a:r>
            <a:endParaRPr lang="en-US" sz="2800" b="1" dirty="0">
              <a:effectLst>
                <a:outerShdw blurRad="50800" dist="38100" dir="2700000" algn="tl" rotWithShape="0">
                  <a:prstClr val="black">
                    <a:alpha val="40000"/>
                  </a:prstClr>
                </a:outerShdw>
              </a:effectLst>
            </a:endParaRPr>
          </a:p>
        </p:txBody>
      </p:sp>
      <p:sp>
        <p:nvSpPr>
          <p:cNvPr id="3" name="Content Placeholder 2"/>
          <p:cNvSpPr>
            <a:spLocks noGrp="1"/>
          </p:cNvSpPr>
          <p:nvPr>
            <p:ph idx="4294967295"/>
          </p:nvPr>
        </p:nvSpPr>
        <p:spPr>
          <a:xfrm>
            <a:off x="1" y="1600204"/>
            <a:ext cx="8229600" cy="4525963"/>
          </a:xfrm>
        </p:spPr>
        <p:txBody>
          <a:bodyPr>
            <a:normAutofit/>
          </a:bodyPr>
          <a:lstStyle/>
          <a:p>
            <a:pPr marL="0" indent="0">
              <a:buNone/>
            </a:pPr>
            <a:endParaRPr lang="en-US" sz="2000" dirty="0" smtClean="0"/>
          </a:p>
          <a:p>
            <a:pPr marL="0" lvl="0" indent="0">
              <a:buNone/>
            </a:pPr>
            <a:endParaRPr lang="en-US" sz="2000" dirty="0"/>
          </a:p>
          <a:p>
            <a:endParaRPr lang="en-US" sz="2000" dirty="0"/>
          </a:p>
        </p:txBody>
      </p:sp>
      <p:grpSp>
        <p:nvGrpSpPr>
          <p:cNvPr id="6" name="Group 5"/>
          <p:cNvGrpSpPr/>
          <p:nvPr/>
        </p:nvGrpSpPr>
        <p:grpSpPr>
          <a:xfrm>
            <a:off x="769" y="877672"/>
            <a:ext cx="9219432" cy="6056531"/>
            <a:chOff x="768" y="877669"/>
            <a:chExt cx="9219432" cy="6056531"/>
          </a:xfrm>
        </p:grpSpPr>
        <p:pic>
          <p:nvPicPr>
            <p:cNvPr id="5" name="Picture 4" descr="edu_sing3_8919_cmyk.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8" y="877669"/>
              <a:ext cx="9219432" cy="6056531"/>
            </a:xfrm>
            <a:prstGeom prst="rect">
              <a:avLst/>
            </a:prstGeom>
          </p:spPr>
        </p:pic>
        <p:sp>
          <p:nvSpPr>
            <p:cNvPr id="11" name="TextBox 10"/>
            <p:cNvSpPr txBox="1"/>
            <p:nvPr/>
          </p:nvSpPr>
          <p:spPr>
            <a:xfrm>
              <a:off x="304800" y="1066800"/>
              <a:ext cx="8686800" cy="384721"/>
            </a:xfrm>
            <a:prstGeom prst="rect">
              <a:avLst/>
            </a:prstGeom>
            <a:solidFill>
              <a:schemeClr val="bg1">
                <a:alpha val="73000"/>
              </a:schemeClr>
            </a:solidFill>
            <a:ln>
              <a:noFill/>
            </a:ln>
          </p:spPr>
          <p:txBody>
            <a:bodyPr wrap="square" rtlCol="0">
              <a:spAutoFit/>
            </a:bodyPr>
            <a:lstStyle/>
            <a:p>
              <a:r>
                <a:rPr lang="en-US" sz="1900" b="1" dirty="0" smtClean="0">
                  <a:solidFill>
                    <a:srgbClr val="9E2064"/>
                  </a:solidFill>
                </a:rPr>
                <a:t>NEW FORMATIVE ASSESSMENTS |  TIMELY ANSWERS | GLOBAL REACH</a:t>
              </a:r>
            </a:p>
          </p:txBody>
        </p:sp>
      </p:grpSp>
      <p:sp>
        <p:nvSpPr>
          <p:cNvPr id="18" name="TextBox 17"/>
          <p:cNvSpPr txBox="1"/>
          <p:nvPr/>
        </p:nvSpPr>
        <p:spPr>
          <a:xfrm>
            <a:off x="838200" y="679850"/>
            <a:ext cx="1371600" cy="307777"/>
          </a:xfrm>
          <a:prstGeom prst="rect">
            <a:avLst/>
          </a:prstGeom>
          <a:noFill/>
        </p:spPr>
        <p:txBody>
          <a:bodyPr wrap="square" rtlCol="0">
            <a:spAutoFit/>
          </a:bodyPr>
          <a:lstStyle/>
          <a:p>
            <a:pPr algn="ctr"/>
            <a:r>
              <a:rPr lang="en-US" sz="1400" b="1" dirty="0" smtClean="0">
                <a:solidFill>
                  <a:srgbClr val="197196"/>
                </a:solidFill>
              </a:rPr>
              <a:t>COMPLETE</a:t>
            </a:r>
            <a:endParaRPr lang="en-US" sz="1400" b="1" dirty="0">
              <a:solidFill>
                <a:srgbClr val="197196"/>
              </a:solidFill>
            </a:endParaRPr>
          </a:p>
        </p:txBody>
      </p:sp>
      <p:sp>
        <p:nvSpPr>
          <p:cNvPr id="19" name="TextBox 18"/>
          <p:cNvSpPr txBox="1"/>
          <p:nvPr/>
        </p:nvSpPr>
        <p:spPr>
          <a:xfrm>
            <a:off x="2362200" y="3197427"/>
            <a:ext cx="1371600" cy="307777"/>
          </a:xfrm>
          <a:prstGeom prst="rect">
            <a:avLst/>
          </a:prstGeom>
          <a:noFill/>
        </p:spPr>
        <p:txBody>
          <a:bodyPr wrap="square" rtlCol="0">
            <a:spAutoFit/>
          </a:bodyPr>
          <a:lstStyle/>
          <a:p>
            <a:pPr algn="ctr"/>
            <a:r>
              <a:rPr lang="en-US" sz="1400" b="1" dirty="0" smtClean="0">
                <a:solidFill>
                  <a:srgbClr val="197196"/>
                </a:solidFill>
              </a:rPr>
              <a:t>COMPLETE</a:t>
            </a:r>
            <a:endParaRPr lang="en-US" sz="1400" b="1" dirty="0">
              <a:solidFill>
                <a:srgbClr val="197196"/>
              </a:solidFill>
            </a:endParaRPr>
          </a:p>
        </p:txBody>
      </p:sp>
      <p:sp>
        <p:nvSpPr>
          <p:cNvPr id="20" name="TextBox 19"/>
          <p:cNvSpPr txBox="1"/>
          <p:nvPr/>
        </p:nvSpPr>
        <p:spPr>
          <a:xfrm>
            <a:off x="3429000" y="679850"/>
            <a:ext cx="2286000" cy="307777"/>
          </a:xfrm>
          <a:prstGeom prst="rect">
            <a:avLst/>
          </a:prstGeom>
          <a:noFill/>
        </p:spPr>
        <p:txBody>
          <a:bodyPr wrap="square" rtlCol="0">
            <a:spAutoFit/>
          </a:bodyPr>
          <a:lstStyle/>
          <a:p>
            <a:pPr algn="ctr"/>
            <a:r>
              <a:rPr lang="en-US" sz="1400" b="1" dirty="0" smtClean="0">
                <a:solidFill>
                  <a:srgbClr val="197196"/>
                </a:solidFill>
              </a:rPr>
              <a:t>COMPLETE</a:t>
            </a:r>
            <a:endParaRPr lang="en-US" sz="1400" b="1" dirty="0">
              <a:solidFill>
                <a:srgbClr val="197196"/>
              </a:solidFill>
            </a:endParaRPr>
          </a:p>
        </p:txBody>
      </p:sp>
      <p:sp>
        <p:nvSpPr>
          <p:cNvPr id="21" name="TextBox 20"/>
          <p:cNvSpPr txBox="1"/>
          <p:nvPr/>
        </p:nvSpPr>
        <p:spPr>
          <a:xfrm>
            <a:off x="4267200" y="3011273"/>
            <a:ext cx="3581400" cy="307777"/>
          </a:xfrm>
          <a:prstGeom prst="rect">
            <a:avLst/>
          </a:prstGeom>
          <a:noFill/>
        </p:spPr>
        <p:txBody>
          <a:bodyPr wrap="square" rtlCol="0">
            <a:spAutoFit/>
          </a:bodyPr>
          <a:lstStyle/>
          <a:p>
            <a:pPr algn="ctr"/>
            <a:r>
              <a:rPr lang="en-US" sz="1400" b="1" dirty="0" smtClean="0">
                <a:solidFill>
                  <a:srgbClr val="197196"/>
                </a:solidFill>
              </a:rPr>
              <a:t>IN PROGRESS</a:t>
            </a:r>
            <a:endParaRPr lang="en-US" sz="1400" b="1" dirty="0">
              <a:solidFill>
                <a:srgbClr val="197196"/>
              </a:solidFill>
            </a:endParaRPr>
          </a:p>
        </p:txBody>
      </p:sp>
      <p:sp>
        <p:nvSpPr>
          <p:cNvPr id="22" name="TextBox 21"/>
          <p:cNvSpPr txBox="1"/>
          <p:nvPr/>
        </p:nvSpPr>
        <p:spPr>
          <a:xfrm>
            <a:off x="6705600" y="679850"/>
            <a:ext cx="1752600" cy="307777"/>
          </a:xfrm>
          <a:prstGeom prst="rect">
            <a:avLst/>
          </a:prstGeom>
          <a:noFill/>
        </p:spPr>
        <p:txBody>
          <a:bodyPr wrap="square" rtlCol="0">
            <a:spAutoFit/>
          </a:bodyPr>
          <a:lstStyle/>
          <a:p>
            <a:pPr algn="ctr"/>
            <a:r>
              <a:rPr lang="en-US" sz="1400" b="1" dirty="0" smtClean="0">
                <a:solidFill>
                  <a:srgbClr val="197196"/>
                </a:solidFill>
              </a:rPr>
              <a:t>END 2012</a:t>
            </a:r>
            <a:endParaRPr lang="en-US" sz="1400" b="1" dirty="0">
              <a:solidFill>
                <a:srgbClr val="197196"/>
              </a:solidFill>
            </a:endParaRPr>
          </a:p>
        </p:txBody>
      </p:sp>
    </p:spTree>
    <p:extLst>
      <p:ext uri="{BB962C8B-B14F-4D97-AF65-F5344CB8AC3E}">
        <p14:creationId xmlns:p14="http://schemas.microsoft.com/office/powerpoint/2010/main" val="3978789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956E-6 3.70919E-6 L -1.66956E-6 0.40842 " pathEditMode="relative" rAng="0" ptsTypes="AA">
                                      <p:cBhvr>
                                        <p:cTn id="6" dur="2000" fill="hold"/>
                                        <p:tgtEl>
                                          <p:spTgt spid="6"/>
                                        </p:tgtEl>
                                        <p:attrNameLst>
                                          <p:attrName>ppt_x</p:attrName>
                                          <p:attrName>ppt_y</p:attrName>
                                        </p:attrNameLst>
                                      </p:cBhvr>
                                      <p:rCtr x="0" y="20421"/>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900"/>
                                        <p:tgtEl>
                                          <p:spTgt spid="17"/>
                                        </p:tgtEl>
                                      </p:cBhvr>
                                    </p:animEffect>
                                  </p:childTnLst>
                                </p:cTn>
                              </p:par>
                            </p:childTnLst>
                          </p:cTn>
                        </p:par>
                        <p:par>
                          <p:cTn id="11" fill="hold">
                            <p:stCondLst>
                              <p:cond delay="2900"/>
                            </p:stCondLst>
                            <p:childTnLst>
                              <p:par>
                                <p:cTn id="12" presetID="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400" fill="hold"/>
                                        <p:tgtEl>
                                          <p:spTgt spid="18"/>
                                        </p:tgtEl>
                                        <p:attrNameLst>
                                          <p:attrName>ppt_x</p:attrName>
                                        </p:attrNameLst>
                                      </p:cBhvr>
                                      <p:tavLst>
                                        <p:tav tm="0">
                                          <p:val>
                                            <p:strVal val="#ppt_x"/>
                                          </p:val>
                                        </p:tav>
                                        <p:tav tm="100000">
                                          <p:val>
                                            <p:strVal val="#ppt_x"/>
                                          </p:val>
                                        </p:tav>
                                      </p:tavLst>
                                    </p:anim>
                                    <p:anim calcmode="lin" valueType="num">
                                      <p:cBhvr additive="base">
                                        <p:cTn id="15" dur="400" fill="hold"/>
                                        <p:tgtEl>
                                          <p:spTgt spid="18"/>
                                        </p:tgtEl>
                                        <p:attrNameLst>
                                          <p:attrName>ppt_y</p:attrName>
                                        </p:attrNameLst>
                                      </p:cBhvr>
                                      <p:tavLst>
                                        <p:tav tm="0">
                                          <p:val>
                                            <p:strVal val="0-#ppt_h/2"/>
                                          </p:val>
                                        </p:tav>
                                        <p:tav tm="100000">
                                          <p:val>
                                            <p:strVal val="#ppt_y"/>
                                          </p:val>
                                        </p:tav>
                                      </p:tavLst>
                                    </p:anim>
                                  </p:childTnLst>
                                </p:cTn>
                              </p:par>
                            </p:childTnLst>
                          </p:cTn>
                        </p:par>
                        <p:par>
                          <p:cTn id="16" fill="hold">
                            <p:stCondLst>
                              <p:cond delay="3300"/>
                            </p:stCondLst>
                            <p:childTnLst>
                              <p:par>
                                <p:cTn id="17" presetID="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400" fill="hold"/>
                                        <p:tgtEl>
                                          <p:spTgt spid="19"/>
                                        </p:tgtEl>
                                        <p:attrNameLst>
                                          <p:attrName>ppt_x</p:attrName>
                                        </p:attrNameLst>
                                      </p:cBhvr>
                                      <p:tavLst>
                                        <p:tav tm="0">
                                          <p:val>
                                            <p:strVal val="#ppt_x"/>
                                          </p:val>
                                        </p:tav>
                                        <p:tav tm="100000">
                                          <p:val>
                                            <p:strVal val="#ppt_x"/>
                                          </p:val>
                                        </p:tav>
                                      </p:tavLst>
                                    </p:anim>
                                    <p:anim calcmode="lin" valueType="num">
                                      <p:cBhvr additive="base">
                                        <p:cTn id="20" dur="4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3700"/>
                            </p:stCondLst>
                            <p:childTnLst>
                              <p:par>
                                <p:cTn id="22" presetID="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400" fill="hold"/>
                                        <p:tgtEl>
                                          <p:spTgt spid="20"/>
                                        </p:tgtEl>
                                        <p:attrNameLst>
                                          <p:attrName>ppt_x</p:attrName>
                                        </p:attrNameLst>
                                      </p:cBhvr>
                                      <p:tavLst>
                                        <p:tav tm="0">
                                          <p:val>
                                            <p:strVal val="#ppt_x"/>
                                          </p:val>
                                        </p:tav>
                                        <p:tav tm="100000">
                                          <p:val>
                                            <p:strVal val="#ppt_x"/>
                                          </p:val>
                                        </p:tav>
                                      </p:tavLst>
                                    </p:anim>
                                    <p:anim calcmode="lin" valueType="num">
                                      <p:cBhvr additive="base">
                                        <p:cTn id="25" dur="4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4100"/>
                            </p:stCondLst>
                            <p:childTnLst>
                              <p:par>
                                <p:cTn id="27" presetID="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400" fill="hold"/>
                                        <p:tgtEl>
                                          <p:spTgt spid="21"/>
                                        </p:tgtEl>
                                        <p:attrNameLst>
                                          <p:attrName>ppt_x</p:attrName>
                                        </p:attrNameLst>
                                      </p:cBhvr>
                                      <p:tavLst>
                                        <p:tav tm="0">
                                          <p:val>
                                            <p:strVal val="#ppt_x"/>
                                          </p:val>
                                        </p:tav>
                                        <p:tav tm="100000">
                                          <p:val>
                                            <p:strVal val="#ppt_x"/>
                                          </p:val>
                                        </p:tav>
                                      </p:tavLst>
                                    </p:anim>
                                    <p:anim calcmode="lin" valueType="num">
                                      <p:cBhvr additive="base">
                                        <p:cTn id="30" dur="400" fill="hold"/>
                                        <p:tgtEl>
                                          <p:spTgt spid="21"/>
                                        </p:tgtEl>
                                        <p:attrNameLst>
                                          <p:attrName>ppt_y</p:attrName>
                                        </p:attrNameLst>
                                      </p:cBhvr>
                                      <p:tavLst>
                                        <p:tav tm="0">
                                          <p:val>
                                            <p:strVal val="0-#ppt_h/2"/>
                                          </p:val>
                                        </p:tav>
                                        <p:tav tm="100000">
                                          <p:val>
                                            <p:strVal val="#ppt_y"/>
                                          </p:val>
                                        </p:tav>
                                      </p:tavLst>
                                    </p:anim>
                                  </p:childTnLst>
                                </p:cTn>
                              </p:par>
                            </p:childTnLst>
                          </p:cTn>
                        </p:par>
                        <p:par>
                          <p:cTn id="31" fill="hold">
                            <p:stCondLst>
                              <p:cond delay="4500"/>
                            </p:stCondLst>
                            <p:childTnLst>
                              <p:par>
                                <p:cTn id="32" presetID="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400" fill="hold"/>
                                        <p:tgtEl>
                                          <p:spTgt spid="22"/>
                                        </p:tgtEl>
                                        <p:attrNameLst>
                                          <p:attrName>ppt_x</p:attrName>
                                        </p:attrNameLst>
                                      </p:cBhvr>
                                      <p:tavLst>
                                        <p:tav tm="0">
                                          <p:val>
                                            <p:strVal val="#ppt_x"/>
                                          </p:val>
                                        </p:tav>
                                        <p:tav tm="100000">
                                          <p:val>
                                            <p:strVal val="#ppt_x"/>
                                          </p:val>
                                        </p:tav>
                                      </p:tavLst>
                                    </p:anim>
                                    <p:anim calcmode="lin" valueType="num">
                                      <p:cBhvr additive="base">
                                        <p:cTn id="35" dur="4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8|7|8.4|33|1.1|0.5"/>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teveb map slid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Office Theme">
  <a:themeElements>
    <a:clrScheme name="CIM (correct hyperlink)">
      <a:dk1>
        <a:srgbClr val="515251"/>
      </a:dk1>
      <a:lt1>
        <a:srgbClr val="FFFFFF"/>
      </a:lt1>
      <a:dk2>
        <a:srgbClr val="2AA9E0"/>
      </a:dk2>
      <a:lt2>
        <a:srgbClr val="197196"/>
      </a:lt2>
      <a:accent1>
        <a:srgbClr val="E90C8B"/>
      </a:accent1>
      <a:accent2>
        <a:srgbClr val="9E2064"/>
      </a:accent2>
      <a:accent3>
        <a:srgbClr val="FDBE59"/>
      </a:accent3>
      <a:accent4>
        <a:srgbClr val="DE851E"/>
      </a:accent4>
      <a:accent5>
        <a:srgbClr val="8DC640"/>
      </a:accent5>
      <a:accent6>
        <a:srgbClr val="5F8D2B"/>
      </a:accent6>
      <a:hlink>
        <a:srgbClr val="DF0C8B"/>
      </a:hlink>
      <a:folHlink>
        <a:srgbClr val="DF0C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noFill/>
        </a:ln>
        <a:effectLst>
          <a:innerShdw blurRad="63500" dist="50800" dir="13500000">
            <a:srgbClr val="000000">
              <a:alpha val="50000"/>
            </a:srgbClr>
          </a:inn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noFill/>
        </a:ln>
        <a:effectLst>
          <a:innerShdw blurRad="63500" dist="50800" dir="13500000">
            <a:srgbClr val="000000">
              <a:alpha val="50000"/>
            </a:srgbClr>
          </a:inn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3.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4.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5.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6.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7.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8.xml><?xml version="1.0" encoding="utf-8"?>
<a:themeOverride xmlns:a="http://schemas.openxmlformats.org/drawingml/2006/main">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16658547D8E4D8C33BF5DD9255811" ma:contentTypeVersion="1" ma:contentTypeDescription="Create a new document." ma:contentTypeScope="" ma:versionID="0bc21e527959d17e9547c5dc0f6ab86d">
  <xsd:schema xmlns:xsd="http://www.w3.org/2001/XMLSchema" xmlns:xs="http://www.w3.org/2001/XMLSchema" xmlns:p="http://schemas.microsoft.com/office/2006/metadata/properties" xmlns:ns2="bea3b408-086c-436e-8909-27cc6e5e2cfe" targetNamespace="http://schemas.microsoft.com/office/2006/metadata/properties" ma:root="true" ma:fieldsID="28efd543d642bf5dd833a205c53c4dcc" ns2:_="">
    <xsd:import namespace="bea3b408-086c-436e-8909-27cc6e5e2cfe"/>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3b408-086c-436e-8909-27cc6e5e2cf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ersion>
  <revision id="1.1.42885.0"/>
</vers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Description0 xmlns="bea3b408-086c-436e-8909-27cc6e5e2cfe" xsi:nil="true"/>
  </documentManagement>
</p:properties>
</file>

<file path=customXml/itemProps1.xml><?xml version="1.0" encoding="utf-8"?>
<ds:datastoreItem xmlns:ds="http://schemas.openxmlformats.org/officeDocument/2006/customXml" ds:itemID="{CFB46CA4-005E-4B63-8C4D-B4B952DAC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3b408-086c-436e-8909-27cc6e5e2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421ACC-0712-49F6-B182-A30E14233D62}">
  <ds:schemaRefs/>
</ds:datastoreItem>
</file>

<file path=customXml/itemProps3.xml><?xml version="1.0" encoding="utf-8"?>
<ds:datastoreItem xmlns:ds="http://schemas.openxmlformats.org/officeDocument/2006/customXml" ds:itemID="{DFB5268F-ECBC-49D8-97A2-69643EE5A838}">
  <ds:schemaRefs>
    <ds:schemaRef ds:uri="http://schemas.microsoft.com/sharepoint/v3/contenttype/forms"/>
  </ds:schemaRefs>
</ds:datastoreItem>
</file>

<file path=customXml/itemProps4.xml><?xml version="1.0" encoding="utf-8"?>
<ds:datastoreItem xmlns:ds="http://schemas.openxmlformats.org/officeDocument/2006/customXml" ds:itemID="{136395D7-C253-4458-990E-A6D5D5823771}">
  <ds:schemaRef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bea3b408-086c-436e-8909-27cc6e5e2cf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34901</TotalTime>
  <Words>4424</Words>
  <Application>Microsoft Macintosh PowerPoint</Application>
  <PresentationFormat>On-screen Show (4:3)</PresentationFormat>
  <Paragraphs>405</Paragraphs>
  <Slides>33</Slides>
  <Notes>28</Notes>
  <HiddenSlides>0</HiddenSlides>
  <MMClips>1</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47" baseType="lpstr">
      <vt:lpstr>Segoe Light</vt:lpstr>
      <vt:lpstr>Segoe Bold</vt:lpstr>
      <vt:lpstr>Segoe</vt:lpstr>
      <vt:lpstr>ＭＳ Ｐゴシック</vt:lpstr>
      <vt:lpstr>Calibri</vt:lpstr>
      <vt:lpstr>Segoe UI Light</vt:lpstr>
      <vt:lpstr>Segoe UI</vt:lpstr>
      <vt:lpstr>Century Gothic</vt:lpstr>
      <vt:lpstr>Steveb map slide</vt:lpstr>
      <vt:lpstr>1_Office Theme</vt:lpstr>
      <vt:lpstr>2_Office Theme</vt:lpstr>
      <vt:lpstr>3_Office Theme</vt:lpstr>
      <vt:lpstr>Office Theme</vt:lpstr>
      <vt:lpstr>Excel.Sheet.8</vt:lpstr>
      <vt:lpstr>Transforming Learning for future prosperity</vt:lpstr>
      <vt:lpstr>PowerPoint Presentation</vt:lpstr>
      <vt:lpstr>Collaborative Problem solving</vt:lpstr>
      <vt:lpstr>PowerPoint Presentation</vt:lpstr>
      <vt:lpstr>How the demand for skills has changed Economy-wide measures of routine and non-routine task input (US)</vt:lpstr>
      <vt:lpstr>The challenge:   A Focused Strategy to Transform Learning</vt:lpstr>
      <vt:lpstr>STRATEGIC PARTNERSHIPS</vt:lpstr>
      <vt:lpstr>PowerPoint Presentation</vt:lpstr>
      <vt:lpstr>RESEARCH PLAN AND PROGRAM INNOVATION</vt:lpstr>
      <vt:lpstr>21ST-CENTURY SKILLS DEFINED</vt:lpstr>
      <vt:lpstr>Demo</vt:lpstr>
      <vt:lpstr>LEARN MORE ABOUT ATC21S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SKILLS: UNESCO ICT COMPETENCY FRAMEWORK FOR TEACHERS</vt:lpstr>
      <vt:lpstr>The CFT Framework</vt:lpstr>
      <vt:lpstr>PowerPoint Presentation</vt:lpstr>
      <vt:lpstr>PowerPoint Presentation</vt:lpstr>
      <vt:lpstr>A Partner in Education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Ready-21st Century Skills</dc:title>
  <dc:creator>e103</dc:creator>
  <cp:lastModifiedBy>Maja Kosta</cp:lastModifiedBy>
  <cp:revision>781</cp:revision>
  <cp:lastPrinted>2011-03-29T21:04:34Z</cp:lastPrinted>
  <dcterms:created xsi:type="dcterms:W3CDTF">2010-11-01T21:11:12Z</dcterms:created>
  <dcterms:modified xsi:type="dcterms:W3CDTF">2012-04-11T13:27:45Z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0x010100F5D16658547D8E4D8C33BF5DD9255811</vt:lpwstr>
  </property>
</Properties>
</file>