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5" r:id="rId2"/>
  </p:sldMasterIdLst>
  <p:notesMasterIdLst>
    <p:notesMasterId r:id="rId52"/>
  </p:notesMasterIdLst>
  <p:handoutMasterIdLst>
    <p:handoutMasterId r:id="rId53"/>
  </p:handoutMasterIdLst>
  <p:sldIdLst>
    <p:sldId id="376" r:id="rId3"/>
    <p:sldId id="331" r:id="rId4"/>
    <p:sldId id="377" r:id="rId5"/>
    <p:sldId id="378" r:id="rId6"/>
    <p:sldId id="382" r:id="rId7"/>
    <p:sldId id="379" r:id="rId8"/>
    <p:sldId id="380" r:id="rId9"/>
    <p:sldId id="381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366" r:id="rId18"/>
    <p:sldId id="429" r:id="rId19"/>
    <p:sldId id="390" r:id="rId20"/>
    <p:sldId id="391" r:id="rId21"/>
    <p:sldId id="385" r:id="rId22"/>
    <p:sldId id="386" r:id="rId23"/>
    <p:sldId id="387" r:id="rId24"/>
    <p:sldId id="388" r:id="rId25"/>
    <p:sldId id="389" r:id="rId26"/>
    <p:sldId id="452" r:id="rId27"/>
    <p:sldId id="437" r:id="rId28"/>
    <p:sldId id="438" r:id="rId29"/>
    <p:sldId id="439" r:id="rId30"/>
    <p:sldId id="441" r:id="rId31"/>
    <p:sldId id="440" r:id="rId32"/>
    <p:sldId id="443" r:id="rId33"/>
    <p:sldId id="408" r:id="rId34"/>
    <p:sldId id="451" r:id="rId35"/>
    <p:sldId id="445" r:id="rId36"/>
    <p:sldId id="446" r:id="rId37"/>
    <p:sldId id="447" r:id="rId38"/>
    <p:sldId id="448" r:id="rId39"/>
    <p:sldId id="449" r:id="rId40"/>
    <p:sldId id="450" r:id="rId41"/>
    <p:sldId id="392" r:id="rId42"/>
    <p:sldId id="409" r:id="rId43"/>
    <p:sldId id="401" r:id="rId44"/>
    <p:sldId id="402" r:id="rId45"/>
    <p:sldId id="403" r:id="rId46"/>
    <p:sldId id="404" r:id="rId47"/>
    <p:sldId id="405" r:id="rId48"/>
    <p:sldId id="407" r:id="rId49"/>
    <p:sldId id="406" r:id="rId50"/>
    <p:sldId id="454" r:id="rId5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rgbClr val="DD8729"/>
      </a:buClr>
      <a:buSzPct val="70000"/>
      <a:buChar char="•"/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9293"/>
    <a:srgbClr val="FF7A00"/>
    <a:srgbClr val="FFFFFF"/>
    <a:srgbClr val="FFAE6A"/>
    <a:srgbClr val="DD8729"/>
    <a:srgbClr val="A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022" autoAdjust="0"/>
  </p:normalViewPr>
  <p:slideViewPr>
    <p:cSldViewPr>
      <p:cViewPr varScale="1">
        <p:scale>
          <a:sx n="130" d="100"/>
          <a:sy n="130" d="100"/>
        </p:scale>
        <p:origin x="-2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sl-SI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9272054-80EC-4854-85C9-9B1CE0CD7C5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06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4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09C29AC8-C407-4216-ADC5-2D8C04E56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9BC719-BAA8-4A1C-8CE0-43935EF493EC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Namen osvetliti trenutne</a:t>
            </a:r>
            <a:r>
              <a:rPr lang="sl-SI" baseline="0" dirty="0" smtClean="0"/>
              <a:t> trende dostopa do storitev s strani končnih uporabnikov. Za marsikoga od njih bo kak pojem ali info nov</a:t>
            </a:r>
          </a:p>
          <a:p>
            <a:endParaRPr lang="sl-SI" baseline="0" dirty="0" smtClean="0"/>
          </a:p>
          <a:p>
            <a:r>
              <a:rPr lang="sl-SI" baseline="0" dirty="0" smtClean="0"/>
              <a:t>Več o AAI?   !! </a:t>
            </a:r>
            <a:r>
              <a:rPr lang="sl-SI" baseline="0" smtClean="0"/>
              <a:t>“Enotna prijava v spletne storitve” (avgust je že omenil !)</a:t>
            </a:r>
            <a:endParaRPr lang="sl-SI" baseline="0" dirty="0" smtClean="0"/>
          </a:p>
          <a:p>
            <a:r>
              <a:rPr lang="sl-SI" baseline="0" dirty="0" smtClean="0"/>
              <a:t>Želel bi predvsem za končne uporabnike osvetliti možnosti dostopa do – predvsem novejših in predvsem Arnesovih storitev,</a:t>
            </a:r>
          </a:p>
          <a:p>
            <a:r>
              <a:rPr lang="sl-SI" baseline="0" dirty="0" smtClean="0"/>
              <a:t>Ki so na voljo preko izobraževalne infrastrukture za avtentikacijo in avtorizacijo - AAI </a:t>
            </a:r>
            <a:endParaRPr lang="sl-SI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Filesender</a:t>
            </a:r>
            <a:endParaRPr lang="sl-SI" dirty="0" smtClean="0"/>
          </a:p>
          <a:p>
            <a:pPr marL="171450" indent="-171450">
              <a:buFontTx/>
              <a:buChar char="-"/>
            </a:pPr>
            <a:r>
              <a:rPr lang="sl-SI" dirty="0" smtClean="0"/>
              <a:t>Pošiljate datoteke</a:t>
            </a:r>
            <a:r>
              <a:rPr lang="sl-SI" baseline="0" dirty="0" smtClean="0"/>
              <a:t> do 100 G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Imate nad njimi ves čas pregled</a:t>
            </a:r>
          </a:p>
          <a:p>
            <a:pPr marL="171450" indent="-171450">
              <a:buFontTx/>
              <a:buChar char="-"/>
            </a:pPr>
            <a:r>
              <a:rPr lang="sl-SI" baseline="0" dirty="0" smtClean="0"/>
              <a:t>Vavčerji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1C707-E0E0-48B3-836F-3BA7243B87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/>
              <a:t>Organizirat </a:t>
            </a:r>
            <a:r>
              <a:rPr lang="sl-SI" b="1" dirty="0" err="1" smtClean="0"/>
              <a:t>sestank</a:t>
            </a:r>
            <a:endParaRPr lang="sl-SI" b="1" dirty="0" smtClean="0"/>
          </a:p>
          <a:p>
            <a:r>
              <a:rPr lang="sl-SI" b="1" dirty="0" smtClean="0"/>
              <a:t>Pošiljal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email</a:t>
            </a:r>
            <a:endParaRPr lang="sl-SI" b="1" dirty="0" smtClean="0"/>
          </a:p>
          <a:p>
            <a:r>
              <a:rPr lang="sl-SI" b="1" dirty="0" smtClean="0"/>
              <a:t>Iščete datum in uro</a:t>
            </a:r>
            <a:r>
              <a:rPr lang="sl-SI" b="1" baseline="0" dirty="0" smtClean="0"/>
              <a:t> sestanka, ko vsi čas</a:t>
            </a:r>
          </a:p>
          <a:p>
            <a:r>
              <a:rPr lang="sl-SI" b="1" baseline="0" dirty="0" smtClean="0"/>
              <a:t>Izdelavo spletne forme</a:t>
            </a:r>
          </a:p>
          <a:p>
            <a:r>
              <a:rPr lang="sl-SI" b="1" baseline="0" dirty="0" smtClean="0"/>
              <a:t>Izbirate najboljšo opcijo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1C707-E0E0-48B3-836F-3BA7243B87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56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blog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1C707-E0E0-48B3-836F-3BA7243B87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61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err="1" smtClean="0"/>
              <a:t>blog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1C707-E0E0-48B3-836F-3BA7243B87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6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Celo IJS gre gor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48569-2CCA-42E3-A875-8301052219F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7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Karl Hopwood</a:t>
            </a:r>
            <a:r>
              <a:rPr lang="sl-SI" baseline="0" dirty="0" smtClean="0"/>
              <a:t> – natanko ista sporočila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2 vidika</a:t>
            </a:r>
            <a:r>
              <a:rPr lang="sl-SI" baseline="0" dirty="0" smtClean="0"/>
              <a:t> “interneta ljudi”</a:t>
            </a:r>
          </a:p>
          <a:p>
            <a:pPr>
              <a:buFontTx/>
              <a:buChar char="-"/>
            </a:pPr>
            <a:r>
              <a:rPr lang="sl-SI" baseline="0" dirty="0" smtClean="0"/>
              <a:t>povabli, ker je pograbila karkoli je bilo od tehnologije  (ni bila edina!)</a:t>
            </a:r>
          </a:p>
          <a:p>
            <a:pPr>
              <a:buFontTx/>
              <a:buChar char="-"/>
            </a:pPr>
            <a:r>
              <a:rPr lang="sl-SI" baseline="0" dirty="0" smtClean="0"/>
              <a:t>- taki ljudje motivirajo</a:t>
            </a:r>
          </a:p>
          <a:p>
            <a:pPr>
              <a:buFontTx/>
              <a:buChar char="-"/>
            </a:pPr>
            <a:r>
              <a:rPr lang="sl-SI" baseline="0" dirty="0" smtClean="0"/>
              <a:t>- brez njih ne moremo</a:t>
            </a:r>
          </a:p>
          <a:p>
            <a:pPr>
              <a:buFontTx/>
              <a:buChar char="-"/>
            </a:pPr>
            <a:r>
              <a:rPr lang="sl-SI" baseline="0" dirty="0" smtClean="0"/>
              <a:t>Julijana je prehodila vso pot z nami od borbe s tehnologijo do osveščanja skupnosti</a:t>
            </a:r>
          </a:p>
          <a:p>
            <a:pPr>
              <a:buFontTx/>
              <a:buChar char="-"/>
            </a:pPr>
            <a:r>
              <a:rPr lang="sl-SI" baseline="0" dirty="0" smtClean="0"/>
              <a:t>Še več, zame je top referenca za varnost otrok na svetu </a:t>
            </a:r>
          </a:p>
          <a:p>
            <a:pPr>
              <a:buFontTx/>
              <a:buChar char="-"/>
            </a:pPr>
            <a:r>
              <a:rPr lang="sl-SI" baseline="0" dirty="0" smtClean="0"/>
              <a:t>Pustila na cedilu, ne morem dat medajle</a:t>
            </a:r>
          </a:p>
          <a:p>
            <a:pPr>
              <a:buFontTx/>
              <a:buChar char="-"/>
            </a:pPr>
            <a:r>
              <a:rPr lang="sl-SI" baseline="0" dirty="0" smtClean="0"/>
              <a:t>- govorimo o e-kompetencah – če boste kdaj imeli posebno priznanje za e-kompetentnega ućitelja, ga lahko</a:t>
            </a:r>
          </a:p>
          <a:p>
            <a:pPr>
              <a:buFontTx/>
              <a:buChar char="-"/>
            </a:pPr>
            <a:r>
              <a:rPr lang="sl-SI" baseline="0" dirty="0" smtClean="0"/>
              <a:t>Poimenujete Julijana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2A26B-0F34-4063-9BDA-DC6FC6580307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248" y="863443"/>
            <a:ext cx="4239180" cy="348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929" y="4719034"/>
            <a:ext cx="4987816" cy="2640715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buNone/>
            </a:pPr>
            <a:r>
              <a:rPr lang="sl-SI" dirty="0" smtClean="0"/>
              <a:t>Že dolgo težimo z AAI </a:t>
            </a:r>
            <a:r>
              <a:rPr lang="sl-SI" baseline="0" dirty="0" smtClean="0"/>
              <a:t>– zdaj že kar neki dela in se širi</a:t>
            </a:r>
          </a:p>
          <a:p>
            <a:pPr lvl="0">
              <a:buNone/>
            </a:pPr>
            <a:r>
              <a:rPr lang="sl-SI" baseline="0" dirty="0" smtClean="0"/>
              <a:t>Kako zgleda z vidika uporabnika?</a:t>
            </a:r>
          </a:p>
          <a:p>
            <a:pPr lvl="0">
              <a:buNone/>
            </a:pPr>
            <a:r>
              <a:rPr lang="sl-SI" baseline="0" dirty="0" smtClean="0"/>
              <a:t>Vi ste tisti, ki boste to pomagali pojasnjevat</a:t>
            </a:r>
            <a:endParaRPr lang="sl-SI" dirty="0"/>
          </a:p>
          <a:p>
            <a:pPr lvl="0">
              <a:buNone/>
            </a:pPr>
            <a:endParaRPr lang="sl-SI" dirty="0"/>
          </a:p>
          <a:p>
            <a:pPr lvl="0">
              <a:buNone/>
            </a:pPr>
            <a:endParaRPr lang="sl-SI" dirty="0"/>
          </a:p>
          <a:p>
            <a:pPr lvl="0">
              <a:buNone/>
            </a:pPr>
            <a:endParaRPr lang="sl-SI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9248" y="863443"/>
            <a:ext cx="4239180" cy="3481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929" y="4719034"/>
            <a:ext cx="4987816" cy="2640715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>
              <a:buNone/>
            </a:pPr>
            <a:r>
              <a:rPr lang="sl-SI" dirty="0" smtClean="0"/>
              <a:t>Že dolgo težimo z AAI </a:t>
            </a:r>
            <a:r>
              <a:rPr lang="sl-SI" baseline="0" dirty="0" smtClean="0"/>
              <a:t>– zdaj že kar neki dela in se širi</a:t>
            </a:r>
          </a:p>
          <a:p>
            <a:pPr lvl="0">
              <a:buNone/>
            </a:pPr>
            <a:r>
              <a:rPr lang="sl-SI" baseline="0" dirty="0" smtClean="0"/>
              <a:t>Kako zgleda z vidika uporabnika?</a:t>
            </a:r>
          </a:p>
          <a:p>
            <a:pPr lvl="0">
              <a:buNone/>
            </a:pPr>
            <a:r>
              <a:rPr lang="sl-SI" baseline="0" dirty="0" smtClean="0"/>
              <a:t>Vi ste tisti, ki boste to pomagali pojasnjevat</a:t>
            </a:r>
            <a:endParaRPr lang="sl-SI" dirty="0"/>
          </a:p>
          <a:p>
            <a:pPr lvl="0">
              <a:buNone/>
            </a:pPr>
            <a:endParaRPr lang="sl-SI" dirty="0"/>
          </a:p>
          <a:p>
            <a:pPr lvl="0">
              <a:buNone/>
            </a:pPr>
            <a:endParaRPr lang="sl-SI" dirty="0"/>
          </a:p>
          <a:p>
            <a:pPr lvl="0">
              <a:buNone/>
            </a:pPr>
            <a:endParaRPr lang="sl-SI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Zaposleni</a:t>
            </a:r>
            <a:r>
              <a:rPr lang="sl-SI" baseline="0" dirty="0" smtClean="0"/>
              <a:t>, dijaki, učenci, študenti z organizacij, ki so vključene v AAI federacijo, si bodo lahko prek te strani </a:t>
            </a:r>
          </a:p>
          <a:p>
            <a:r>
              <a:rPr lang="sl-SI" baseline="0" dirty="0" smtClean="0"/>
              <a:t>sami kreirali svoja uporabniška imena.</a:t>
            </a:r>
          </a:p>
          <a:p>
            <a:endParaRPr lang="sl-SI" baseline="0" dirty="0" smtClean="0"/>
          </a:p>
          <a:p>
            <a:r>
              <a:rPr lang="sl-SI" baseline="0" dirty="0" smtClean="0"/>
              <a:t>S tem za končnega uporabnika, kot tudi organizacijo odpade vse tekanje za žigi in podpisi ob prvi prijavi,</a:t>
            </a:r>
          </a:p>
          <a:p>
            <a:r>
              <a:rPr lang="sl-SI" baseline="0" dirty="0" smtClean="0"/>
              <a:t>kot tudi vsakoletnem pošiljanju </a:t>
            </a:r>
            <a:r>
              <a:rPr lang="sl-SI" baseline="0" dirty="0" err="1" smtClean="0"/>
              <a:t>podaljšnic</a:t>
            </a:r>
            <a:r>
              <a:rPr lang="sl-SI" baseline="0" dirty="0" smtClean="0"/>
              <a:t>.</a:t>
            </a:r>
          </a:p>
          <a:p>
            <a:r>
              <a:rPr lang="sl-SI" baseline="0" dirty="0" smtClean="0"/>
              <a:t> 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6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Trenutno</a:t>
            </a:r>
            <a:r>
              <a:rPr lang="sl-SI" baseline="0" dirty="0" smtClean="0"/>
              <a:t> morate za pridobitev uporabniških imen pri nas in za njihovo letno podaljševanje izpolnjevati kupe papirje. </a:t>
            </a:r>
          </a:p>
          <a:p>
            <a:endParaRPr lang="sl-SI" baseline="0" dirty="0" smtClean="0"/>
          </a:p>
          <a:p>
            <a:r>
              <a:rPr lang="sl-SI" baseline="0" dirty="0" smtClean="0"/>
              <a:t>Arnes je kot javni zavod, ki ponuja servise za zaprto sfero, seveda zavezan temu, </a:t>
            </a:r>
          </a:p>
          <a:p>
            <a:r>
              <a:rPr lang="sl-SI" baseline="0" dirty="0" smtClean="0"/>
              <a:t>da preverja identiteto svojih uporabnikov, ki želijo postaviti svoje poštne predale na naše strežnike,</a:t>
            </a:r>
          </a:p>
          <a:p>
            <a:r>
              <a:rPr lang="sl-SI" baseline="0" dirty="0" smtClean="0"/>
              <a:t>a sedaj bo to možno na novi, brezpapirni način.</a:t>
            </a:r>
          </a:p>
          <a:p>
            <a:endParaRPr lang="sl-SI" dirty="0" smtClean="0"/>
          </a:p>
          <a:p>
            <a:r>
              <a:rPr lang="sl-SI" baseline="0" dirty="0" smtClean="0"/>
              <a:t>Mimogrede, ni vam treba preverjati, če koga s teh prijavnic poznate,</a:t>
            </a:r>
          </a:p>
          <a:p>
            <a:r>
              <a:rPr lang="sl-SI" baseline="0" dirty="0" smtClean="0"/>
              <a:t>saj so vsi podatki na teh prijavnicah izmišljeni in je vsaka podobnost z resničnimi osebami zgolj naključna.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29AC8-C407-4216-ADC5-2D8C04E564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88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 smtClean="0"/>
              <a:t>Ni</a:t>
            </a:r>
            <a:r>
              <a:rPr lang="sl-SI" b="1" baseline="0" dirty="0" smtClean="0"/>
              <a:t> možnosti v živo - uporabite videokonferenco</a:t>
            </a:r>
          </a:p>
          <a:p>
            <a:r>
              <a:rPr lang="sl-SI" b="1" dirty="0" smtClean="0"/>
              <a:t>S pomočjo spletnega brskalnika in kamere</a:t>
            </a:r>
          </a:p>
          <a:p>
            <a:r>
              <a:rPr lang="sl-SI" b="1" dirty="0" smtClean="0"/>
              <a:t>Več</a:t>
            </a:r>
            <a:r>
              <a:rPr lang="sl-SI" b="1" baseline="0" dirty="0" smtClean="0"/>
              <a:t> sodelujočih hkrati</a:t>
            </a:r>
          </a:p>
          <a:p>
            <a:r>
              <a:rPr lang="sl-SI" b="1" baseline="0" dirty="0" err="1" smtClean="0"/>
              <a:t>Prezentacija</a:t>
            </a:r>
            <a:endParaRPr lang="sl-SI" b="1" baseline="0" dirty="0" smtClean="0"/>
          </a:p>
          <a:p>
            <a:r>
              <a:rPr lang="sl-SI" b="1" baseline="0" dirty="0" smtClean="0"/>
              <a:t>Tekstovni pogovor</a:t>
            </a:r>
          </a:p>
          <a:p>
            <a:r>
              <a:rPr lang="sl-SI" b="1" baseline="0" dirty="0" smtClean="0"/>
              <a:t>Ankete</a:t>
            </a:r>
            <a:endParaRPr lang="sl-SI" b="1" dirty="0" smtClean="0"/>
          </a:p>
          <a:p>
            <a:r>
              <a:rPr lang="sl-SI" b="1" dirty="0" err="1" smtClean="0"/>
              <a:t>Tweetwal</a:t>
            </a:r>
            <a:endParaRPr lang="sl-SI" b="1" dirty="0" smtClean="0"/>
          </a:p>
          <a:p>
            <a:r>
              <a:rPr lang="sl-SI" b="1" dirty="0" smtClean="0"/>
              <a:t>Sami</a:t>
            </a:r>
            <a:r>
              <a:rPr lang="sl-SI" b="1" baseline="0" dirty="0" smtClean="0"/>
              <a:t> kreirate sobo</a:t>
            </a:r>
            <a:endParaRPr lang="sl-SI" b="1" dirty="0" smtClean="0"/>
          </a:p>
          <a:p>
            <a:r>
              <a:rPr lang="sl-SI" b="1" dirty="0" smtClean="0"/>
              <a:t>E-šolstvo:</a:t>
            </a:r>
            <a:r>
              <a:rPr lang="sl-SI" b="1" baseline="0" dirty="0" smtClean="0"/>
              <a:t> za izobraževanja, delovne sestanke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E1C707-E0E0-48B3-836F-3BA7243B87B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51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130425"/>
            <a:ext cx="6623050" cy="1470025"/>
          </a:xfrm>
        </p:spPr>
        <p:txBody>
          <a:bodyPr/>
          <a:lstStyle>
            <a:lvl1pPr eaLnBrk="0" hangingPunct="0">
              <a:lnSpc>
                <a:spcPct val="8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5238" y="5060950"/>
            <a:ext cx="6400800" cy="1536700"/>
          </a:xfrm>
        </p:spPr>
        <p:txBody>
          <a:bodyPr/>
          <a:lstStyle>
            <a:lvl1pPr marL="0" indent="0" eaLnBrk="0" hangingPunct="0">
              <a:lnSpc>
                <a:spcPct val="50000"/>
              </a:lnSpc>
              <a:buClr>
                <a:schemeClr val="bg1"/>
              </a:buClr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pic>
        <p:nvPicPr>
          <p:cNvPr id="79881" name="Picture 9" descr="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381000"/>
            <a:ext cx="1981200" cy="11191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485775"/>
            <a:ext cx="1966913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485775"/>
            <a:ext cx="5749925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438C7-F367-46E4-8336-ACE90AB30C7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9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5622-81AF-4225-BC47-D51E93BF99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9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5204A-C346-446F-B0D8-99C53378217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2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DE48E-3D7D-4B93-A7AD-B28615F11CA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3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347E-8779-4D77-91A2-96C55AEAB02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7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4C07-73E2-4156-8029-C0C3E4A983C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59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F363-E71E-4850-9E82-B930BC9772E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2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C77CF-5DF9-41EF-9F99-38064688121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33700-1828-418F-856C-832D848855C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966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EEC2-99A7-40C7-A57C-AF6CB621E1D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1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B8559-AB04-4A29-B767-69BD2FAB050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7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3703638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1844675"/>
            <a:ext cx="37052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485775"/>
            <a:ext cx="7869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844675"/>
            <a:ext cx="7561263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971550" y="1989138"/>
            <a:ext cx="0" cy="4868862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237288"/>
            <a:ext cx="482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19293"/>
          </a:solidFill>
          <a:latin typeface="Arial" charset="0"/>
          <a:ea typeface="ＭＳ Ｐゴシック" pitchFamily="1" charset="-128"/>
        </a:defRPr>
      </a:lvl9pPr>
    </p:titleStyle>
    <p:bodyStyle>
      <a:lvl1pPr marL="265113" indent="-265113" algn="l" rtl="0" eaLnBrk="1" fontAlgn="base" hangingPunct="1">
        <a:spcBef>
          <a:spcPct val="50000"/>
        </a:spcBef>
        <a:spcAft>
          <a:spcPct val="0"/>
        </a:spcAft>
        <a:buClr>
          <a:srgbClr val="DD872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2682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62050" indent="-269875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400">
          <a:solidFill>
            <a:schemeClr val="tx1"/>
          </a:solidFill>
          <a:latin typeface="+mn-lt"/>
        </a:defRPr>
      </a:lvl3pPr>
      <a:lvl4pPr marL="1619250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669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5pPr>
      <a:lvl6pPr marL="25241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6pPr>
      <a:lvl7pPr marL="29813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7pPr>
      <a:lvl8pPr marL="34385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8pPr>
      <a:lvl9pPr marL="3895725" indent="-268288" algn="l" rtl="0" eaLnBrk="1" fontAlgn="base" hangingPunct="1">
        <a:spcBef>
          <a:spcPct val="20000"/>
        </a:spcBef>
        <a:spcAft>
          <a:spcPct val="0"/>
        </a:spcAft>
        <a:buClr>
          <a:srgbClr val="DD8729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1219320"/>
            <a:chOff x="0" y="0"/>
            <a:chExt cx="9144000" cy="1219320"/>
          </a:xfrm>
        </p:grpSpPr>
        <p:sp>
          <p:nvSpPr>
            <p:cNvPr id="3" name="Freeform 2"/>
            <p:cNvSpPr/>
            <p:nvPr/>
          </p:nvSpPr>
          <p:spPr>
            <a:xfrm>
              <a:off x="0" y="0"/>
              <a:ext cx="9144000" cy="1219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E6DA3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smtClean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371599" y="914400"/>
              <a:ext cx="7772400" cy="228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2E6DA3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r>
                <a:rPr lang="en-US" sz="1200" b="1" smtClean="0">
                  <a:solidFill>
                    <a:srgbClr val="CCCCCC"/>
                  </a:solidFill>
                  <a:latin typeface="Arial" pitchFamily="34"/>
                  <a:ea typeface="DejaVu Sans" pitchFamily="2"/>
                  <a:cs typeface="DejaVu Sans" pitchFamily="2"/>
                </a:rPr>
                <a:t>Akademska in raziskovalna mre</a:t>
              </a:r>
              <a:r>
                <a:rPr lang="sl-SI" sz="1200" b="1" smtClean="0">
                  <a:solidFill>
                    <a:srgbClr val="CCCCCC"/>
                  </a:solidFill>
                  <a:latin typeface="Arial" pitchFamily="34"/>
                  <a:ea typeface="DejaVu Sans" pitchFamily="2"/>
                  <a:cs typeface="DejaVu Sans" pitchFamily="2"/>
                </a:rPr>
                <a:t>ža Slovenije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0" y="1143000"/>
              <a:ext cx="9144000" cy="76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CCCC"/>
            </a:solidFill>
            <a:ln w="9360">
              <a:solidFill>
                <a:srgbClr val="CCCCCC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smtClean="0"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3" cstate="email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6320" y="304920"/>
              <a:ext cx="1218960" cy="76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Placeholder 6"/>
          <p:cNvSpPr txBox="1">
            <a:spLocks noGrp="1"/>
          </p:cNvSpPr>
          <p:nvPr>
            <p:ph type="title"/>
          </p:nvPr>
        </p:nvSpPr>
        <p:spPr>
          <a:xfrm>
            <a:off x="1371599" y="-360"/>
            <a:ext cx="7772400" cy="11433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defPPr lvl="0">
              <a:buClr>
                <a:srgbClr val="FFFFFF"/>
              </a:buClr>
              <a:buSzPct val="100000"/>
              <a:buFont typeface="Verdana" pitchFamily="34"/>
              <a:buNone/>
            </a:defPPr>
            <a:lvl1pPr lvl="0">
              <a:buClr>
                <a:srgbClr val="FFFFFF"/>
              </a:buClr>
              <a:buSzPct val="100000"/>
              <a:buFont typeface="Verdana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sl-SI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11515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def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ts val="2879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sl-SI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defPPr>
            <a:lvl1pPr marL="342720" marR="0" lvl="0" indent="-342720" algn="l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SzPts val="2879"/>
              <a:buBlip>
                <a:blip r:embed="rId14"/>
              </a:buBlip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sl-SI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1pPr>
            <a:lvl2pPr marL="742680" marR="0" lvl="1" indent="-285480" algn="l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sl-SI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2pPr>
            <a:lvl3pPr marL="1143000" marR="0" lvl="2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3pPr>
            <a:lvl4pPr marL="1600199" marR="0" lvl="3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4pPr>
            <a:lvl5pPr marL="2057400" marR="0" lvl="4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5pPr>
            <a:lvl6pPr marL="2057400" marR="0" lvl="5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6pPr>
            <a:lvl7pPr marL="2057400" marR="0" lvl="6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7pPr>
            <a:lvl8pPr marL="2057400" marR="0" lvl="7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8pPr>
            <a:lvl9pPr marL="2057400" marR="0" lvl="8" indent="-228600" algn="l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sl-SI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9" name="Date Placeholder 8"/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9051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sl-SI" sz="1400" kern="1200">
                <a:solidFill>
                  <a:srgbClr val="000000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smtClean="0"/>
          </a:p>
        </p:txBody>
      </p:sp>
      <p:sp>
        <p:nvSpPr>
          <p:cNvPr id="10" name="Footer Placeholder 9"/>
          <p:cNvSpPr txBox="1">
            <a:spLocks noGrp="1"/>
          </p:cNvSpPr>
          <p:nvPr>
            <p:ph type="ftr" sz="quarter" idx="3"/>
          </p:nvPr>
        </p:nvSpPr>
        <p:spPr>
          <a:xfrm>
            <a:off x="3124079" y="6248520"/>
            <a:ext cx="2895839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ahoma" pitchFamily="34"/>
                <a:ea typeface="DejaVu Sans" pitchFamily="2"/>
                <a:cs typeface="DejaVu Sans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endParaRPr smtClean="0"/>
          </a:p>
        </p:txBody>
      </p:sp>
      <p:sp>
        <p:nvSpPr>
          <p:cNvPr id="11" name="Slide Number Placeholder 10"/>
          <p:cNvSpPr txBox="1">
            <a:spLocks noGrp="1"/>
          </p:cNvSpPr>
          <p:nvPr>
            <p:ph type="sldNum" sz="quarter" idx="4"/>
          </p:nvPr>
        </p:nvSpPr>
        <p:spPr>
          <a:xfrm>
            <a:off x="7238880" y="0"/>
            <a:ext cx="19051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r" rtl="0" hangingPunct="0">
              <a:buNone/>
              <a:tabLst/>
              <a:defRPr lang="en-US" sz="1400" b="1" kern="1200">
                <a:solidFill>
                  <a:srgbClr val="CCCCCC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fld id="{F203A39A-8177-4DC3-81C2-C08E302A7E96}" type="slidenum">
              <a:rPr smtClean="0"/>
              <a:pPr fontAlgn="auto"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383112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sl-SI" sz="28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Verdana" pitchFamily="34"/>
          <a:ea typeface="DejaVu Sans" pitchFamily="2"/>
          <a:cs typeface="DejaVu Sans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697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sl-SI" sz="28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ea typeface="DejaVu Sans" pitchFamily="2"/>
          <a:cs typeface="DejaVu San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z.novak@pef.uni-lj.si" TargetMode="External"/><Relationship Id="rId4" Type="http://schemas.openxmlformats.org/officeDocument/2006/relationships/hyperlink" Target="mailto:jkranjski@os-sostro.si" TargetMode="External"/><Relationship Id="rId5" Type="http://schemas.openxmlformats.org/officeDocument/2006/relationships/hyperlink" Target="mailto:jnovak2@guest.arnes.s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b1234@student.uni-lj.si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646446" y="5565006"/>
            <a:ext cx="4170858" cy="960338"/>
          </a:xfrm>
        </p:spPr>
        <p:txBody>
          <a:bodyPr/>
          <a:lstStyle/>
          <a:p>
            <a:r>
              <a:rPr lang="sl-SI" dirty="0" smtClean="0">
                <a:ea typeface="ＭＳ Ｐゴシック" pitchFamily="1" charset="-128"/>
              </a:rPr>
              <a:t>Tomi Dolenc</a:t>
            </a:r>
            <a:endParaRPr lang="en-US" dirty="0">
              <a:ea typeface="ＭＳ Ｐゴシック" pitchFamily="1" charset="-128"/>
            </a:endParaRPr>
          </a:p>
          <a:p>
            <a:r>
              <a:rPr lang="en-US" dirty="0" err="1">
                <a:ea typeface="ＭＳ Ｐゴシック" pitchFamily="1" charset="-128"/>
              </a:rPr>
              <a:t>Arnes</a:t>
            </a:r>
            <a:r>
              <a:rPr lang="sl-SI" dirty="0"/>
              <a:t>, </a:t>
            </a:r>
            <a:r>
              <a:rPr lang="en-US" dirty="0"/>
              <a:t>p.p. 7, SI - 1001 Ljubljana</a:t>
            </a:r>
          </a:p>
          <a:p>
            <a:r>
              <a:rPr lang="sl-SI" dirty="0" smtClean="0"/>
              <a:t>tomi.dolenc</a:t>
            </a:r>
            <a:r>
              <a:rPr lang="en-US" dirty="0" smtClean="0">
                <a:ea typeface="ＭＳ Ｐゴシック" pitchFamily="1" charset="-128"/>
              </a:rPr>
              <a:t>@</a:t>
            </a:r>
            <a:r>
              <a:rPr lang="en-US" dirty="0" err="1" smtClean="0">
                <a:ea typeface="ＭＳ Ｐゴシック" pitchFamily="1" charset="-128"/>
              </a:rPr>
              <a:t>arnes.si</a:t>
            </a:r>
            <a:endParaRPr lang="sl-SI" dirty="0"/>
          </a:p>
        </p:txBody>
      </p:sp>
      <p:sp>
        <p:nvSpPr>
          <p:cNvPr id="15383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2611557" y="2751063"/>
            <a:ext cx="6623050" cy="1470025"/>
          </a:xfrm>
        </p:spPr>
        <p:txBody>
          <a:bodyPr/>
          <a:lstStyle/>
          <a:p>
            <a:r>
              <a:rPr lang="sl-SI" dirty="0" smtClean="0"/>
              <a:t>20 LET INTERNETA LJUDI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5" name="Rectangle 23"/>
          <p:cNvSpPr txBox="1">
            <a:spLocks noChangeArrowheads="1"/>
          </p:cNvSpPr>
          <p:nvPr/>
        </p:nvSpPr>
        <p:spPr bwMode="auto">
          <a:xfrm>
            <a:off x="2627784" y="317723"/>
            <a:ext cx="611378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919293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None/>
            </a:pPr>
            <a:r>
              <a:rPr lang="sl-SI" sz="3200" dirty="0" smtClean="0"/>
              <a:t>Konferenca Arnes 2012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1800" dirty="0" smtClean="0"/>
              <a:t>21. marec 2012, Kranjska Gora</a:t>
            </a:r>
            <a:endParaRPr lang="sl-SI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Arnes videokonference 2011+</a:t>
            </a:r>
            <a:endParaRPr lang="sl-SI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920880" cy="4281488"/>
          </a:xfrm>
        </p:spPr>
        <p:txBody>
          <a:bodyPr/>
          <a:lstStyle/>
          <a:p>
            <a:r>
              <a:rPr lang="sl-SI" sz="2000" dirty="0" smtClean="0"/>
              <a:t>Arnes MCU strežnik za večtočkovne (3-40) videokonference (H.323, SIP in H.320)</a:t>
            </a:r>
          </a:p>
          <a:p>
            <a:r>
              <a:rPr lang="sl-SI" sz="2000" dirty="0" smtClean="0"/>
              <a:t>slika: od SD CIF 352x288 30 slik/s in 384 kbit/s                            do </a:t>
            </a:r>
            <a:r>
              <a:rPr lang="sl-SI" sz="2000" b="1" dirty="0" smtClean="0"/>
              <a:t>HD 1280x720p60 in FullHD 1920x1080p30 in 4 Mbit/s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6567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820472" cy="1215008"/>
          </a:xfrm>
        </p:spPr>
        <p:txBody>
          <a:bodyPr/>
          <a:lstStyle/>
          <a:p>
            <a:r>
              <a:rPr lang="sl-SI" sz="3200" dirty="0" smtClean="0"/>
              <a:t>Imenik video točk: www.arnes.si/video/h323</a:t>
            </a:r>
            <a:endParaRPr lang="sl-SI" sz="32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561263" cy="4281488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Picture 3" descr="Tandberg990MX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457238" cy="491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920880" cy="4281488"/>
          </a:xfrm>
        </p:spPr>
        <p:txBody>
          <a:bodyPr/>
          <a:lstStyle/>
          <a:p>
            <a:pPr>
              <a:buNone/>
            </a:pPr>
            <a:r>
              <a:rPr lang="sl-SI" sz="18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 descr="mcu-portal-ustvari-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0"/>
            <a:ext cx="7051828" cy="6862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85775"/>
            <a:ext cx="8100392" cy="1143000"/>
          </a:xfrm>
        </p:spPr>
        <p:txBody>
          <a:bodyPr/>
          <a:lstStyle/>
          <a:p>
            <a:r>
              <a:rPr lang="sl-SI" dirty="0" smtClean="0"/>
              <a:t>Preiskusite HD videokonferenco!</a:t>
            </a:r>
            <a:endParaRPr lang="sl-SI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84784"/>
            <a:ext cx="8244408" cy="4281488"/>
          </a:xfrm>
        </p:spPr>
        <p:txBody>
          <a:bodyPr/>
          <a:lstStyle/>
          <a:p>
            <a:r>
              <a:rPr lang="sl-SI" sz="2400" dirty="0" smtClean="0"/>
              <a:t>HD video je postal dostopen tudi na osebnih računalnikih s spletno kamero (npr. Logitech, do 100 EUR) in z </a:t>
            </a:r>
            <a:r>
              <a:rPr lang="sl-SI" sz="2400" b="1" dirty="0" smtClean="0">
                <a:solidFill>
                  <a:srgbClr val="FF0000"/>
                </a:solidFill>
              </a:rPr>
              <a:t>brezplačnimi programi: </a:t>
            </a:r>
            <a:r>
              <a:rPr lang="sl-SI" sz="2400" dirty="0" smtClean="0"/>
              <a:t>www.spranto.com, www.CiscoJabberVideo.com (Windows in Mac)</a:t>
            </a:r>
          </a:p>
          <a:p>
            <a:r>
              <a:rPr lang="sl-SI" sz="2400" dirty="0" smtClean="0"/>
              <a:t>Vprašanja?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65762"/>
            <a:ext cx="6054750" cy="317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8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3192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0738" y="0"/>
            <a:ext cx="10388688" cy="690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919680" y="4433760"/>
            <a:ext cx="3616200" cy="2433600"/>
          </a:xfrm>
          <a:custGeom>
            <a:avLst/>
            <a:gdLst>
              <a:gd name="f0" fmla="val 360"/>
              <a:gd name="f1" fmla="val 0"/>
              <a:gd name="f2" fmla="val 2278"/>
              <a:gd name="f3" fmla="val 1533"/>
              <a:gd name="f4" fmla="val 720"/>
              <a:gd name="f5" fmla="val 81"/>
              <a:gd name="f6" fmla="val 690"/>
              <a:gd name="f7" fmla="val 76"/>
              <a:gd name="f8" fmla="val 703"/>
              <a:gd name="f9" fmla="val 61"/>
              <a:gd name="f10" fmla="val 591"/>
              <a:gd name="f11" fmla="val 63"/>
              <a:gd name="f12" fmla="val 479"/>
              <a:gd name="f13" fmla="val 65"/>
              <a:gd name="f14" fmla="val 168"/>
              <a:gd name="f15" fmla="val 84"/>
              <a:gd name="f16" fmla="val 102"/>
              <a:gd name="f17" fmla="val 204"/>
              <a:gd name="f18" fmla="val 40"/>
              <a:gd name="f19" fmla="val 460"/>
              <a:gd name="f20" fmla="val 87"/>
              <a:gd name="f21" fmla="val 675"/>
              <a:gd name="f22" fmla="val 134"/>
              <a:gd name="f23" fmla="val 890"/>
              <a:gd name="f24" fmla="val 189"/>
              <a:gd name="f25" fmla="val 1257"/>
              <a:gd name="f26" fmla="val 369"/>
              <a:gd name="f27" fmla="val 1395"/>
              <a:gd name="f28" fmla="val 549"/>
              <a:gd name="f29" fmla="val 921"/>
              <a:gd name="f30" fmla="val 1489"/>
              <a:gd name="f31" fmla="val 1170"/>
              <a:gd name="f32" fmla="val 1506"/>
              <a:gd name="f33" fmla="val 1419"/>
              <a:gd name="f34" fmla="val 1523"/>
              <a:gd name="f35" fmla="val 1687"/>
              <a:gd name="f36" fmla="val 1508"/>
              <a:gd name="f37" fmla="val 1863"/>
              <a:gd name="f38" fmla="val 1499"/>
              <a:gd name="f39" fmla="val 2039"/>
              <a:gd name="f40" fmla="val 1490"/>
              <a:gd name="f41" fmla="val 2172"/>
              <a:gd name="f42" fmla="val 2225"/>
              <a:gd name="f43" fmla="val 1454"/>
              <a:gd name="f44" fmla="val 1409"/>
              <a:gd name="f45" fmla="val 2214"/>
              <a:gd name="f46" fmla="val 1277"/>
              <a:gd name="f47" fmla="val 2180"/>
              <a:gd name="f48" fmla="val 1227"/>
              <a:gd name="f49" fmla="val 2146"/>
              <a:gd name="f50" fmla="val 1177"/>
              <a:gd name="f51" fmla="val 2097"/>
              <a:gd name="f52" fmla="val 1165"/>
              <a:gd name="f53" fmla="val 2019"/>
              <a:gd name="f54" fmla="val 1152"/>
              <a:gd name="f55" fmla="val 1941"/>
              <a:gd name="f56" fmla="val 1139"/>
              <a:gd name="f57" fmla="val 1796"/>
              <a:gd name="f58" fmla="val 1710"/>
              <a:gd name="f59" fmla="val 1149"/>
              <a:gd name="f60" fmla="val 1624"/>
              <a:gd name="f61" fmla="val 1146"/>
              <a:gd name="f62" fmla="val 1559"/>
              <a:gd name="f63" fmla="val 1167"/>
              <a:gd name="f64" fmla="val 1500"/>
              <a:gd name="f65" fmla="val 1136"/>
              <a:gd name="f66" fmla="val 1441"/>
              <a:gd name="f67" fmla="val 1105"/>
              <a:gd name="f68" fmla="val 1028"/>
              <a:gd name="f69" fmla="val 1356"/>
              <a:gd name="f70" fmla="val 960"/>
              <a:gd name="f71" fmla="val 1303"/>
              <a:gd name="f72" fmla="val 892"/>
              <a:gd name="f73" fmla="val 1243"/>
              <a:gd name="f74" fmla="val 828"/>
              <a:gd name="f75" fmla="val 1182"/>
              <a:gd name="f76" fmla="val 728"/>
              <a:gd name="f77" fmla="val 1121"/>
              <a:gd name="f78" fmla="val 628"/>
              <a:gd name="f79" fmla="val 1042"/>
              <a:gd name="f80" fmla="val 458"/>
              <a:gd name="f81" fmla="val 987"/>
              <a:gd name="f82" fmla="val 932"/>
              <a:gd name="f83" fmla="val 262"/>
              <a:gd name="f84" fmla="val 897"/>
              <a:gd name="f85" fmla="val 188"/>
              <a:gd name="f86" fmla="val 852"/>
              <a:gd name="f87" fmla="val 141"/>
              <a:gd name="f88" fmla="val 807"/>
              <a:gd name="f89" fmla="val 94"/>
              <a:gd name="f90" fmla="val 750"/>
              <a:gd name="f91" fmla="val 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78" h="1533">
                <a:moveTo>
                  <a:pt x="f4" y="f5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"/>
                  <a:pt x="f15" y="f16"/>
                </a:cubicBezTo>
                <a:cubicBezTo>
                  <a:pt x="f1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3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38"/>
                  <a:pt x="f42" y="f43"/>
                </a:cubicBezTo>
                <a:cubicBezTo>
                  <a:pt x="f2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4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44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0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4" y="f5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51279" y="1362240"/>
            <a:ext cx="3868559" cy="3939839"/>
          </a:xfrm>
          <a:custGeom>
            <a:avLst/>
            <a:gdLst>
              <a:gd name="f0" fmla="val 0"/>
              <a:gd name="f1" fmla="val 2437"/>
              <a:gd name="f2" fmla="val 2482"/>
              <a:gd name="f3" fmla="val 2285"/>
              <a:gd name="f4" fmla="val 108"/>
              <a:gd name="f5" fmla="val 2110"/>
              <a:gd name="f6" fmla="val 53"/>
              <a:gd name="f7" fmla="val 1517"/>
              <a:gd name="f8" fmla="val 1324"/>
              <a:gd name="f9" fmla="val 222"/>
              <a:gd name="f10" fmla="val 1131"/>
              <a:gd name="f11" fmla="val 444"/>
              <a:gd name="f12" fmla="val 1225"/>
              <a:gd name="f13" fmla="val 1153"/>
              <a:gd name="f14" fmla="val 1126"/>
              <a:gd name="f15" fmla="val 1439"/>
              <a:gd name="f16" fmla="val 1027"/>
              <a:gd name="f17" fmla="val 1725"/>
              <a:gd name="f18" fmla="val 837"/>
              <a:gd name="f19" fmla="val 1840"/>
              <a:gd name="f20" fmla="val 731"/>
              <a:gd name="f21" fmla="val 1938"/>
              <a:gd name="f22" fmla="val 625"/>
              <a:gd name="f23" fmla="val 2036"/>
              <a:gd name="f24" fmla="val 584"/>
              <a:gd name="f25" fmla="val 2014"/>
              <a:gd name="f26" fmla="val 491"/>
              <a:gd name="f27" fmla="val 2029"/>
              <a:gd name="f28" fmla="val 398"/>
              <a:gd name="f29" fmla="val 2044"/>
              <a:gd name="f30" fmla="val 249"/>
              <a:gd name="f31" fmla="val 2006"/>
              <a:gd name="f32" fmla="val 174"/>
              <a:gd name="f33" fmla="val 99"/>
              <a:gd name="f34" fmla="val 2052"/>
              <a:gd name="f35" fmla="val 39"/>
              <a:gd name="f36" fmla="val 2095"/>
              <a:gd name="f37" fmla="val 38"/>
              <a:gd name="f38" fmla="val 2165"/>
              <a:gd name="f39" fmla="val 37"/>
              <a:gd name="f40" fmla="val 2235"/>
              <a:gd name="f41" fmla="val 2414"/>
              <a:gd name="f42" fmla="val 167"/>
              <a:gd name="f43" fmla="val 2448"/>
              <a:gd name="f44" fmla="val 334"/>
              <a:gd name="f45" fmla="val 784"/>
              <a:gd name="f46" fmla="val 2394"/>
              <a:gd name="f47" fmla="val 1043"/>
              <a:gd name="f48" fmla="val 2370"/>
              <a:gd name="f49" fmla="val 1302"/>
              <a:gd name="f50" fmla="val 2346"/>
              <a:gd name="f51" fmla="val 1531"/>
              <a:gd name="f52" fmla="val 2317"/>
              <a:gd name="f53" fmla="val 1721"/>
              <a:gd name="f54" fmla="val 2304"/>
              <a:gd name="f55" fmla="val 1911"/>
              <a:gd name="f56" fmla="val 2291"/>
              <a:gd name="f57" fmla="val 2073"/>
              <a:gd name="f58" fmla="val 2308"/>
              <a:gd name="f59" fmla="val 2182"/>
              <a:gd name="f60" fmla="val 2290"/>
              <a:gd name="f61" fmla="val 2272"/>
              <a:gd name="f62" fmla="val 2341"/>
              <a:gd name="f63" fmla="val 2328"/>
              <a:gd name="f64" fmla="val 2374"/>
              <a:gd name="f65" fmla="val 2198"/>
              <a:gd name="f66" fmla="val 2407"/>
              <a:gd name="f67" fmla="val 2068"/>
              <a:gd name="f68" fmla="val 2381"/>
              <a:gd name="f69" fmla="val 1786"/>
              <a:gd name="f70" fmla="val 1512"/>
              <a:gd name="f71" fmla="val 1238"/>
              <a:gd name="f72" fmla="val 2391"/>
              <a:gd name="f73" fmla="val 786"/>
              <a:gd name="f74" fmla="val 2375"/>
              <a:gd name="f75" fmla="val 552"/>
              <a:gd name="f76" fmla="val 2359"/>
              <a:gd name="f77" fmla="val 318"/>
              <a:gd name="f78" fmla="val 13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37" h="2482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27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0" y="f41"/>
                  <a:pt x="f42" y="f43"/>
                </a:cubicBezTo>
                <a:cubicBezTo>
                  <a:pt x="f44" y="f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56" y="f61"/>
                  <a:pt x="f62" y="f63"/>
                  <a:pt x="f64" y="f65"/>
                </a:cubicBezTo>
                <a:cubicBezTo>
                  <a:pt x="f66" y="f67"/>
                  <a:pt x="f68" y="f69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cubicBezTo>
                  <a:pt x="f76" y="f77"/>
                  <a:pt x="f1" y="f78"/>
                  <a:pt x="f3" y="f4"/>
                </a:cubicBezTo>
                <a:close/>
              </a:path>
            </a:pathLst>
          </a:custGeom>
          <a:solidFill>
            <a:srgbClr val="CCFFCC">
              <a:alpha val="20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371599" y="308619"/>
            <a:ext cx="7772400" cy="525401"/>
          </a:xfrm>
        </p:spPr>
        <p:txBody>
          <a:bodyPr wrap="square" anchorCtr="0">
            <a:spAutoFit/>
          </a:bodyPr>
          <a:lstStyle>
            <a:defPPr lvl="0">
              <a:buClr>
                <a:srgbClr val="FFFFFF"/>
              </a:buClr>
              <a:buSzPct val="100000"/>
              <a:buFont typeface="Verdana" pitchFamily="34"/>
              <a:buNone/>
            </a:defPPr>
            <a:lvl1pPr lvl="0">
              <a:buClr>
                <a:srgbClr val="FFFFFF"/>
              </a:buClr>
              <a:buSzPct val="100000"/>
              <a:buFont typeface="Verdana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sl-SI" dirty="0"/>
              <a:t>Upravljanje z </a:t>
            </a:r>
            <a:r>
              <a:rPr lang="sl-SI" dirty="0" smtClean="0"/>
              <a:t>identitetami (in AAI)</a:t>
            </a:r>
            <a:endParaRPr lang="sl-SI" dirty="0"/>
          </a:p>
        </p:txBody>
      </p:sp>
      <p:sp>
        <p:nvSpPr>
          <p:cNvPr id="5" name="Straight Connector 4"/>
          <p:cNvSpPr/>
          <p:nvPr/>
        </p:nvSpPr>
        <p:spPr>
          <a:xfrm>
            <a:off x="431640" y="1882800"/>
            <a:ext cx="84636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31640" y="2262240"/>
            <a:ext cx="846360" cy="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0920" y="3825719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1040" y="3846600"/>
            <a:ext cx="857519" cy="55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Sistem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za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plače</a:t>
            </a:r>
          </a:p>
        </p:txBody>
      </p:sp>
      <p:sp>
        <p:nvSpPr>
          <p:cNvPr id="9" name="Freeform 8"/>
          <p:cNvSpPr/>
          <p:nvPr/>
        </p:nvSpPr>
        <p:spPr>
          <a:xfrm>
            <a:off x="1960560" y="3759120"/>
            <a:ext cx="1095480" cy="74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33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60560" y="3800520"/>
            <a:ext cx="109548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Vodenje</a:t>
            </a:r>
            <a:r>
              <a:rPr lang="sl-SI" sz="22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identitet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98879" y="3130560"/>
            <a:ext cx="114768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037039" y="3070079"/>
            <a:ext cx="109836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Aktivni</a:t>
            </a:r>
            <a:r>
              <a:rPr lang="sl-SI" sz="22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Imenik (AD)</a:t>
            </a:r>
          </a:p>
        </p:txBody>
      </p:sp>
      <p:sp>
        <p:nvSpPr>
          <p:cNvPr id="13" name="Freeform 12"/>
          <p:cNvSpPr/>
          <p:nvPr/>
        </p:nvSpPr>
        <p:spPr>
          <a:xfrm>
            <a:off x="4073400" y="4705200"/>
            <a:ext cx="952560" cy="40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00"/>
          </a:solidFill>
          <a:ln w="1908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92559" y="4764239"/>
            <a:ext cx="78732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LDAP</a:t>
            </a:r>
          </a:p>
        </p:txBody>
      </p:sp>
      <p:sp>
        <p:nvSpPr>
          <p:cNvPr id="15" name="Freeform 14"/>
          <p:cNvSpPr/>
          <p:nvPr/>
        </p:nvSpPr>
        <p:spPr>
          <a:xfrm>
            <a:off x="4616280" y="5708520"/>
            <a:ext cx="1162080" cy="47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00"/>
          </a:solidFill>
          <a:ln w="1908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56240" y="5821200"/>
            <a:ext cx="111276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RADIUS</a:t>
            </a:r>
          </a:p>
        </p:txBody>
      </p:sp>
      <p:sp>
        <p:nvSpPr>
          <p:cNvPr id="17" name="Freeform 16"/>
          <p:cNvSpPr/>
          <p:nvPr/>
        </p:nvSpPr>
        <p:spPr>
          <a:xfrm>
            <a:off x="4784759" y="1819439"/>
            <a:ext cx="914400" cy="4665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773600" y="1774800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   Osebni računalniki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88199" y="5810400"/>
            <a:ext cx="914400" cy="3981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00720" y="590868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Dial-up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1219320" y="4106880"/>
            <a:ext cx="74124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 flipV="1">
            <a:off x="4642920" y="5157360"/>
            <a:ext cx="335160" cy="52380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H="1" flipV="1">
            <a:off x="5765400" y="5935319"/>
            <a:ext cx="631800" cy="7308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400040" y="1757519"/>
            <a:ext cx="120815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Tok podatkov</a:t>
            </a:r>
          </a:p>
        </p:txBody>
      </p:sp>
      <p:sp>
        <p:nvSpPr>
          <p:cNvPr id="25" name="Freeform 24"/>
          <p:cNvSpPr/>
          <p:nvPr/>
        </p:nvSpPr>
        <p:spPr>
          <a:xfrm>
            <a:off x="1400040" y="2071800"/>
            <a:ext cx="120815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Poizvedbe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0920" y="3149639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50920" y="4522680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11040" y="4670280"/>
            <a:ext cx="85751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Alumni</a:t>
            </a:r>
          </a:p>
        </p:txBody>
      </p:sp>
      <p:sp>
        <p:nvSpPr>
          <p:cNvPr id="29" name="Freeform 28"/>
          <p:cNvSpPr/>
          <p:nvPr/>
        </p:nvSpPr>
        <p:spPr>
          <a:xfrm>
            <a:off x="1400040" y="5235480"/>
            <a:ext cx="914400" cy="53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Študentska</a:t>
            </a:r>
            <a:r>
              <a:rPr lang="sl-SI" sz="17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izkaznica</a:t>
            </a:r>
          </a:p>
        </p:txBody>
      </p:sp>
      <p:sp>
        <p:nvSpPr>
          <p:cNvPr id="30" name="Freeform 29"/>
          <p:cNvSpPr/>
          <p:nvPr/>
        </p:nvSpPr>
        <p:spPr>
          <a:xfrm>
            <a:off x="1341360" y="5272200"/>
            <a:ext cx="986040" cy="50471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36840" y="5254560"/>
            <a:ext cx="1089000" cy="53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Knjižnični</a:t>
            </a:r>
            <a:r>
              <a:rPr lang="sl-SI" sz="17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sistem</a:t>
            </a:r>
          </a:p>
        </p:txBody>
      </p:sp>
      <p:sp>
        <p:nvSpPr>
          <p:cNvPr id="32" name="Freeform 31"/>
          <p:cNvSpPr/>
          <p:nvPr/>
        </p:nvSpPr>
        <p:spPr>
          <a:xfrm>
            <a:off x="2484360" y="5270400"/>
            <a:ext cx="960480" cy="50651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419640" y="1757519"/>
            <a:ext cx="1002960" cy="4651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522600" y="1751039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Tiskalni strežniki</a:t>
            </a:r>
          </a:p>
        </p:txBody>
      </p:sp>
      <p:sp>
        <p:nvSpPr>
          <p:cNvPr id="35" name="Freeform 34"/>
          <p:cNvSpPr/>
          <p:nvPr/>
        </p:nvSpPr>
        <p:spPr>
          <a:xfrm>
            <a:off x="6396120" y="6315119"/>
            <a:ext cx="914400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08640" y="637848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WLAN</a:t>
            </a:r>
          </a:p>
        </p:txBody>
      </p:sp>
      <p:sp>
        <p:nvSpPr>
          <p:cNvPr id="37" name="Freeform 36"/>
          <p:cNvSpPr/>
          <p:nvPr/>
        </p:nvSpPr>
        <p:spPr>
          <a:xfrm>
            <a:off x="6388199" y="5318280"/>
            <a:ext cx="914400" cy="401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300720" y="537372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VPN</a:t>
            </a:r>
          </a:p>
        </p:txBody>
      </p:sp>
      <p:sp>
        <p:nvSpPr>
          <p:cNvPr id="39" name="Straight Connector 38"/>
          <p:cNvSpPr/>
          <p:nvPr/>
        </p:nvSpPr>
        <p:spPr>
          <a:xfrm flipH="1" flipV="1">
            <a:off x="5765760" y="5997240"/>
            <a:ext cx="603360" cy="50796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H="1">
            <a:off x="5765760" y="5491080"/>
            <a:ext cx="603360" cy="3812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V="1">
            <a:off x="1219320" y="4225679"/>
            <a:ext cx="723960" cy="569881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1219320" y="3465360"/>
            <a:ext cx="723960" cy="50652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 flipH="1">
            <a:off x="1882800" y="4541760"/>
            <a:ext cx="303120" cy="7603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2668680" y="4541760"/>
            <a:ext cx="242640" cy="7603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V="1">
            <a:off x="3032280" y="3781440"/>
            <a:ext cx="1330199" cy="31752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3938759" y="2262240"/>
            <a:ext cx="423720" cy="8240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>
            <a:off x="4664160" y="2325600"/>
            <a:ext cx="482400" cy="7606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 flipV="1">
            <a:off x="3454560" y="5111640"/>
            <a:ext cx="787320" cy="3794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628040" y="3086280"/>
            <a:ext cx="1069919" cy="3981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618320" y="1557359"/>
            <a:ext cx="1079639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738920" y="1589040"/>
            <a:ext cx="7128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6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Portal</a:t>
            </a:r>
          </a:p>
        </p:txBody>
      </p:sp>
      <p:sp>
        <p:nvSpPr>
          <p:cNvPr id="52" name="Freeform 51"/>
          <p:cNvSpPr/>
          <p:nvPr/>
        </p:nvSpPr>
        <p:spPr>
          <a:xfrm>
            <a:off x="7790040" y="2022479"/>
            <a:ext cx="109512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Spletna učilnica</a:t>
            </a:r>
          </a:p>
        </p:txBody>
      </p:sp>
      <p:sp>
        <p:nvSpPr>
          <p:cNvPr id="53" name="Freeform 52"/>
          <p:cNvSpPr/>
          <p:nvPr/>
        </p:nvSpPr>
        <p:spPr>
          <a:xfrm>
            <a:off x="7629480" y="2571839"/>
            <a:ext cx="104615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7669080" y="2516040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Upravljanje</a:t>
            </a:r>
            <a:b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</a:b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 vsebinami</a:t>
            </a:r>
          </a:p>
        </p:txBody>
      </p:sp>
      <p:sp>
        <p:nvSpPr>
          <p:cNvPr id="55" name="Freeform 54"/>
          <p:cNvSpPr/>
          <p:nvPr/>
        </p:nvSpPr>
        <p:spPr>
          <a:xfrm>
            <a:off x="7596360" y="3117960"/>
            <a:ext cx="10936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e-pošta</a:t>
            </a:r>
          </a:p>
        </p:txBody>
      </p:sp>
      <p:sp>
        <p:nvSpPr>
          <p:cNvPr id="56" name="Freeform 55"/>
          <p:cNvSpPr/>
          <p:nvPr/>
        </p:nvSpPr>
        <p:spPr>
          <a:xfrm>
            <a:off x="7602480" y="363384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koledar</a:t>
            </a:r>
          </a:p>
        </p:txBody>
      </p:sp>
      <p:sp>
        <p:nvSpPr>
          <p:cNvPr id="57" name="Freeform 56"/>
          <p:cNvSpPr/>
          <p:nvPr/>
        </p:nvSpPr>
        <p:spPr>
          <a:xfrm>
            <a:off x="7602480" y="413244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imenik</a:t>
            </a:r>
          </a:p>
        </p:txBody>
      </p:sp>
      <p:sp>
        <p:nvSpPr>
          <p:cNvPr id="58" name="Freeform 57"/>
          <p:cNvSpPr/>
          <p:nvPr/>
        </p:nvSpPr>
        <p:spPr>
          <a:xfrm>
            <a:off x="7618320" y="2071800"/>
            <a:ext cx="1079639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621560" y="359244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631280" y="407988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cxnSp>
        <p:nvCxnSpPr>
          <p:cNvPr id="61" name="Curved Connector 60"/>
          <p:cNvCxnSpPr/>
          <p:nvPr/>
        </p:nvCxnSpPr>
        <p:spPr>
          <a:xfrm>
            <a:off x="1204559" y="3425760"/>
            <a:ext cx="3345120" cy="1261080"/>
          </a:xfrm>
          <a:prstGeom prst="curvedConnector3">
            <a:avLst/>
          </a:prstGeom>
          <a:noFill/>
          <a:ln w="15840">
            <a:solidFill>
              <a:srgbClr val="008000"/>
            </a:solidFill>
            <a:prstDash val="solid"/>
            <a:miter/>
            <a:tailEnd type="arrow"/>
          </a:ln>
        </p:spPr>
      </p:cxnSp>
      <p:sp>
        <p:nvSpPr>
          <p:cNvPr id="62" name="Straight Connector 61"/>
          <p:cNvSpPr/>
          <p:nvPr/>
        </p:nvSpPr>
        <p:spPr>
          <a:xfrm>
            <a:off x="4859280" y="3770280"/>
            <a:ext cx="0" cy="920880"/>
          </a:xfrm>
          <a:prstGeom prst="line">
            <a:avLst/>
          </a:prstGeom>
          <a:noFill/>
          <a:ln w="1584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11040" y="3147839"/>
            <a:ext cx="857519" cy="55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Študentje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/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Vpis</a:t>
            </a:r>
          </a:p>
        </p:txBody>
      </p:sp>
      <p:sp>
        <p:nvSpPr>
          <p:cNvPr id="64" name="Straight Connector 63"/>
          <p:cNvSpPr/>
          <p:nvPr/>
        </p:nvSpPr>
        <p:spPr>
          <a:xfrm flipH="1">
            <a:off x="5076360" y="2276639"/>
            <a:ext cx="2519640" cy="252072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 flipH="1">
            <a:off x="5087880" y="2781360"/>
            <a:ext cx="2508480" cy="20764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 flipH="1">
            <a:off x="5087880" y="3284639"/>
            <a:ext cx="2508480" cy="163836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 flipH="1">
            <a:off x="5087880" y="3789360"/>
            <a:ext cx="2508480" cy="119556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 flipH="1">
            <a:off x="5087880" y="4292640"/>
            <a:ext cx="2508480" cy="7556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H="1">
            <a:off x="5025960" y="2325600"/>
            <a:ext cx="424080" cy="23432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0" name="Straight Connector 69"/>
          <p:cNvSpPr/>
          <p:nvPr/>
        </p:nvSpPr>
        <p:spPr>
          <a:xfrm>
            <a:off x="3032280" y="4160880"/>
            <a:ext cx="1330199" cy="50796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 flipH="1">
            <a:off x="5076360" y="1773360"/>
            <a:ext cx="2519640" cy="295092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7624800" y="458136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596360" y="4653000"/>
            <a:ext cx="109512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e-študent</a:t>
            </a:r>
          </a:p>
        </p:txBody>
      </p:sp>
      <p:sp>
        <p:nvSpPr>
          <p:cNvPr id="74" name="Straight Connector 73"/>
          <p:cNvSpPr/>
          <p:nvPr/>
        </p:nvSpPr>
        <p:spPr>
          <a:xfrm flipH="1">
            <a:off x="5091120" y="4821120"/>
            <a:ext cx="2519280" cy="2872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940360" y="1628639"/>
            <a:ext cx="1513080" cy="36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24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Spletni AAI</a:t>
            </a:r>
          </a:p>
        </p:txBody>
      </p:sp>
      <p:sp>
        <p:nvSpPr>
          <p:cNvPr id="76" name="Freeform 75"/>
          <p:cNvSpPr/>
          <p:nvPr/>
        </p:nvSpPr>
        <p:spPr>
          <a:xfrm>
            <a:off x="4716360" y="6381720"/>
            <a:ext cx="1440000" cy="36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24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Eduroam</a:t>
            </a:r>
          </a:p>
        </p:txBody>
      </p:sp>
      <p:sp>
        <p:nvSpPr>
          <p:cNvPr id="77" name="Freeform 76"/>
          <p:cNvSpPr/>
          <p:nvPr/>
        </p:nvSpPr>
        <p:spPr>
          <a:xfrm>
            <a:off x="6516720" y="2536920"/>
            <a:ext cx="576360" cy="244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462719" y="3429000"/>
            <a:ext cx="647640" cy="49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4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3919680" y="4433760"/>
            <a:ext cx="3616200" cy="2433600"/>
          </a:xfrm>
          <a:custGeom>
            <a:avLst/>
            <a:gdLst>
              <a:gd name="f0" fmla="val 360"/>
              <a:gd name="f1" fmla="val 0"/>
              <a:gd name="f2" fmla="val 2278"/>
              <a:gd name="f3" fmla="val 1533"/>
              <a:gd name="f4" fmla="val 720"/>
              <a:gd name="f5" fmla="val 81"/>
              <a:gd name="f6" fmla="val 690"/>
              <a:gd name="f7" fmla="val 76"/>
              <a:gd name="f8" fmla="val 703"/>
              <a:gd name="f9" fmla="val 61"/>
              <a:gd name="f10" fmla="val 591"/>
              <a:gd name="f11" fmla="val 63"/>
              <a:gd name="f12" fmla="val 479"/>
              <a:gd name="f13" fmla="val 65"/>
              <a:gd name="f14" fmla="val 168"/>
              <a:gd name="f15" fmla="val 84"/>
              <a:gd name="f16" fmla="val 102"/>
              <a:gd name="f17" fmla="val 204"/>
              <a:gd name="f18" fmla="val 40"/>
              <a:gd name="f19" fmla="val 460"/>
              <a:gd name="f20" fmla="val 87"/>
              <a:gd name="f21" fmla="val 675"/>
              <a:gd name="f22" fmla="val 134"/>
              <a:gd name="f23" fmla="val 890"/>
              <a:gd name="f24" fmla="val 189"/>
              <a:gd name="f25" fmla="val 1257"/>
              <a:gd name="f26" fmla="val 369"/>
              <a:gd name="f27" fmla="val 1395"/>
              <a:gd name="f28" fmla="val 549"/>
              <a:gd name="f29" fmla="val 921"/>
              <a:gd name="f30" fmla="val 1489"/>
              <a:gd name="f31" fmla="val 1170"/>
              <a:gd name="f32" fmla="val 1506"/>
              <a:gd name="f33" fmla="val 1419"/>
              <a:gd name="f34" fmla="val 1523"/>
              <a:gd name="f35" fmla="val 1687"/>
              <a:gd name="f36" fmla="val 1508"/>
              <a:gd name="f37" fmla="val 1863"/>
              <a:gd name="f38" fmla="val 1499"/>
              <a:gd name="f39" fmla="val 2039"/>
              <a:gd name="f40" fmla="val 1490"/>
              <a:gd name="f41" fmla="val 2172"/>
              <a:gd name="f42" fmla="val 2225"/>
              <a:gd name="f43" fmla="val 1454"/>
              <a:gd name="f44" fmla="val 1409"/>
              <a:gd name="f45" fmla="val 2214"/>
              <a:gd name="f46" fmla="val 1277"/>
              <a:gd name="f47" fmla="val 2180"/>
              <a:gd name="f48" fmla="val 1227"/>
              <a:gd name="f49" fmla="val 2146"/>
              <a:gd name="f50" fmla="val 1177"/>
              <a:gd name="f51" fmla="val 2097"/>
              <a:gd name="f52" fmla="val 1165"/>
              <a:gd name="f53" fmla="val 2019"/>
              <a:gd name="f54" fmla="val 1152"/>
              <a:gd name="f55" fmla="val 1941"/>
              <a:gd name="f56" fmla="val 1139"/>
              <a:gd name="f57" fmla="val 1796"/>
              <a:gd name="f58" fmla="val 1710"/>
              <a:gd name="f59" fmla="val 1149"/>
              <a:gd name="f60" fmla="val 1624"/>
              <a:gd name="f61" fmla="val 1146"/>
              <a:gd name="f62" fmla="val 1559"/>
              <a:gd name="f63" fmla="val 1167"/>
              <a:gd name="f64" fmla="val 1500"/>
              <a:gd name="f65" fmla="val 1136"/>
              <a:gd name="f66" fmla="val 1441"/>
              <a:gd name="f67" fmla="val 1105"/>
              <a:gd name="f68" fmla="val 1028"/>
              <a:gd name="f69" fmla="val 1356"/>
              <a:gd name="f70" fmla="val 960"/>
              <a:gd name="f71" fmla="val 1303"/>
              <a:gd name="f72" fmla="val 892"/>
              <a:gd name="f73" fmla="val 1243"/>
              <a:gd name="f74" fmla="val 828"/>
              <a:gd name="f75" fmla="val 1182"/>
              <a:gd name="f76" fmla="val 728"/>
              <a:gd name="f77" fmla="val 1121"/>
              <a:gd name="f78" fmla="val 628"/>
              <a:gd name="f79" fmla="val 1042"/>
              <a:gd name="f80" fmla="val 458"/>
              <a:gd name="f81" fmla="val 987"/>
              <a:gd name="f82" fmla="val 932"/>
              <a:gd name="f83" fmla="val 262"/>
              <a:gd name="f84" fmla="val 897"/>
              <a:gd name="f85" fmla="val 188"/>
              <a:gd name="f86" fmla="val 852"/>
              <a:gd name="f87" fmla="val 141"/>
              <a:gd name="f88" fmla="val 807"/>
              <a:gd name="f89" fmla="val 94"/>
              <a:gd name="f90" fmla="val 750"/>
              <a:gd name="f91" fmla="val 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278" h="1533">
                <a:moveTo>
                  <a:pt x="f4" y="f5"/>
                </a:moveTo>
                <a:cubicBezTo>
                  <a:pt x="f6" y="f7"/>
                  <a:pt x="f8" y="f9"/>
                  <a:pt x="f10" y="f11"/>
                </a:cubicBezTo>
                <a:cubicBezTo>
                  <a:pt x="f12" y="f13"/>
                  <a:pt x="f14" y="f1"/>
                  <a:pt x="f15" y="f16"/>
                </a:cubicBezTo>
                <a:cubicBezTo>
                  <a:pt x="f1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3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38"/>
                  <a:pt x="f42" y="f43"/>
                </a:cubicBezTo>
                <a:cubicBezTo>
                  <a:pt x="f2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4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44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0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4" y="f5"/>
                </a:cubicBezTo>
                <a:close/>
              </a:path>
            </a:pathLst>
          </a:custGeom>
          <a:solidFill>
            <a:srgbClr val="FFFF99">
              <a:alpha val="20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3851279" y="1362240"/>
            <a:ext cx="3868559" cy="3939839"/>
          </a:xfrm>
          <a:custGeom>
            <a:avLst/>
            <a:gdLst>
              <a:gd name="f0" fmla="val 0"/>
              <a:gd name="f1" fmla="val 2437"/>
              <a:gd name="f2" fmla="val 2482"/>
              <a:gd name="f3" fmla="val 2285"/>
              <a:gd name="f4" fmla="val 108"/>
              <a:gd name="f5" fmla="val 2110"/>
              <a:gd name="f6" fmla="val 53"/>
              <a:gd name="f7" fmla="val 1517"/>
              <a:gd name="f8" fmla="val 1324"/>
              <a:gd name="f9" fmla="val 222"/>
              <a:gd name="f10" fmla="val 1131"/>
              <a:gd name="f11" fmla="val 444"/>
              <a:gd name="f12" fmla="val 1225"/>
              <a:gd name="f13" fmla="val 1153"/>
              <a:gd name="f14" fmla="val 1126"/>
              <a:gd name="f15" fmla="val 1439"/>
              <a:gd name="f16" fmla="val 1027"/>
              <a:gd name="f17" fmla="val 1725"/>
              <a:gd name="f18" fmla="val 837"/>
              <a:gd name="f19" fmla="val 1840"/>
              <a:gd name="f20" fmla="val 731"/>
              <a:gd name="f21" fmla="val 1938"/>
              <a:gd name="f22" fmla="val 625"/>
              <a:gd name="f23" fmla="val 2036"/>
              <a:gd name="f24" fmla="val 584"/>
              <a:gd name="f25" fmla="val 2014"/>
              <a:gd name="f26" fmla="val 491"/>
              <a:gd name="f27" fmla="val 2029"/>
              <a:gd name="f28" fmla="val 398"/>
              <a:gd name="f29" fmla="val 2044"/>
              <a:gd name="f30" fmla="val 249"/>
              <a:gd name="f31" fmla="val 2006"/>
              <a:gd name="f32" fmla="val 174"/>
              <a:gd name="f33" fmla="val 99"/>
              <a:gd name="f34" fmla="val 2052"/>
              <a:gd name="f35" fmla="val 39"/>
              <a:gd name="f36" fmla="val 2095"/>
              <a:gd name="f37" fmla="val 38"/>
              <a:gd name="f38" fmla="val 2165"/>
              <a:gd name="f39" fmla="val 37"/>
              <a:gd name="f40" fmla="val 2235"/>
              <a:gd name="f41" fmla="val 2414"/>
              <a:gd name="f42" fmla="val 167"/>
              <a:gd name="f43" fmla="val 2448"/>
              <a:gd name="f44" fmla="val 334"/>
              <a:gd name="f45" fmla="val 784"/>
              <a:gd name="f46" fmla="val 2394"/>
              <a:gd name="f47" fmla="val 1043"/>
              <a:gd name="f48" fmla="val 2370"/>
              <a:gd name="f49" fmla="val 1302"/>
              <a:gd name="f50" fmla="val 2346"/>
              <a:gd name="f51" fmla="val 1531"/>
              <a:gd name="f52" fmla="val 2317"/>
              <a:gd name="f53" fmla="val 1721"/>
              <a:gd name="f54" fmla="val 2304"/>
              <a:gd name="f55" fmla="val 1911"/>
              <a:gd name="f56" fmla="val 2291"/>
              <a:gd name="f57" fmla="val 2073"/>
              <a:gd name="f58" fmla="val 2308"/>
              <a:gd name="f59" fmla="val 2182"/>
              <a:gd name="f60" fmla="val 2290"/>
              <a:gd name="f61" fmla="val 2272"/>
              <a:gd name="f62" fmla="val 2341"/>
              <a:gd name="f63" fmla="val 2328"/>
              <a:gd name="f64" fmla="val 2374"/>
              <a:gd name="f65" fmla="val 2198"/>
              <a:gd name="f66" fmla="val 2407"/>
              <a:gd name="f67" fmla="val 2068"/>
              <a:gd name="f68" fmla="val 2381"/>
              <a:gd name="f69" fmla="val 1786"/>
              <a:gd name="f70" fmla="val 1512"/>
              <a:gd name="f71" fmla="val 1238"/>
              <a:gd name="f72" fmla="val 2391"/>
              <a:gd name="f73" fmla="val 786"/>
              <a:gd name="f74" fmla="val 2375"/>
              <a:gd name="f75" fmla="val 552"/>
              <a:gd name="f76" fmla="val 2359"/>
              <a:gd name="f77" fmla="val 318"/>
              <a:gd name="f78" fmla="val 13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437" h="2482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27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0" y="f41"/>
                  <a:pt x="f42" y="f43"/>
                </a:cubicBezTo>
                <a:cubicBezTo>
                  <a:pt x="f44" y="f2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56" y="f61"/>
                  <a:pt x="f62" y="f63"/>
                  <a:pt x="f64" y="f65"/>
                </a:cubicBezTo>
                <a:cubicBezTo>
                  <a:pt x="f66" y="f67"/>
                  <a:pt x="f68" y="f69"/>
                  <a:pt x="f68" y="f70"/>
                </a:cubicBezTo>
                <a:cubicBezTo>
                  <a:pt x="f68" y="f71"/>
                  <a:pt x="f72" y="f73"/>
                  <a:pt x="f74" y="f75"/>
                </a:cubicBezTo>
                <a:cubicBezTo>
                  <a:pt x="f76" y="f77"/>
                  <a:pt x="f1" y="f78"/>
                  <a:pt x="f3" y="f4"/>
                </a:cubicBezTo>
                <a:close/>
              </a:path>
            </a:pathLst>
          </a:custGeom>
          <a:solidFill>
            <a:srgbClr val="CCFFCC">
              <a:alpha val="20000"/>
            </a:srgbClr>
          </a:solidFill>
          <a:ln w="9360">
            <a:solidFill>
              <a:srgbClr val="000000"/>
            </a:solidFill>
            <a:prstDash val="solid"/>
            <a:round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371599" y="308619"/>
            <a:ext cx="7772400" cy="525401"/>
          </a:xfrm>
        </p:spPr>
        <p:txBody>
          <a:bodyPr wrap="square" anchorCtr="0">
            <a:spAutoFit/>
          </a:bodyPr>
          <a:lstStyle>
            <a:defPPr lvl="0">
              <a:buClr>
                <a:srgbClr val="FFFFFF"/>
              </a:buClr>
              <a:buSzPct val="100000"/>
              <a:buFont typeface="Verdana" pitchFamily="34"/>
              <a:buNone/>
            </a:defPPr>
            <a:lvl1pPr lvl="0">
              <a:buClr>
                <a:srgbClr val="FFFFFF"/>
              </a:buClr>
              <a:buSzPct val="100000"/>
              <a:buFont typeface="Verdana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0">
              <a:buNone/>
            </a:pPr>
            <a:r>
              <a:rPr lang="sl-SI" dirty="0"/>
              <a:t>Upravljanje z </a:t>
            </a:r>
            <a:r>
              <a:rPr lang="sl-SI" dirty="0" smtClean="0"/>
              <a:t>identitetami (in AAI)</a:t>
            </a:r>
            <a:endParaRPr lang="sl-SI" dirty="0"/>
          </a:p>
        </p:txBody>
      </p:sp>
      <p:sp>
        <p:nvSpPr>
          <p:cNvPr id="5" name="Straight Connector 4"/>
          <p:cNvSpPr/>
          <p:nvPr/>
        </p:nvSpPr>
        <p:spPr>
          <a:xfrm>
            <a:off x="431640" y="1882800"/>
            <a:ext cx="84636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431640" y="2262240"/>
            <a:ext cx="846360" cy="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0920" y="3825719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1040" y="3846600"/>
            <a:ext cx="857519" cy="55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Sistem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za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plače</a:t>
            </a:r>
          </a:p>
        </p:txBody>
      </p:sp>
      <p:sp>
        <p:nvSpPr>
          <p:cNvPr id="9" name="Freeform 8"/>
          <p:cNvSpPr/>
          <p:nvPr/>
        </p:nvSpPr>
        <p:spPr>
          <a:xfrm>
            <a:off x="1960560" y="3759120"/>
            <a:ext cx="1095480" cy="747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33"/>
          </a:solidFill>
          <a:ln w="255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60560" y="3800520"/>
            <a:ext cx="109548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Vodenje</a:t>
            </a:r>
            <a:r>
              <a:rPr lang="sl-SI" sz="22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identitet</a:t>
            </a:r>
          </a:p>
        </p:txBody>
      </p:sp>
      <p:sp>
        <p:nvSpPr>
          <p:cNvPr id="11" name="Freeform 10"/>
          <p:cNvSpPr/>
          <p:nvPr/>
        </p:nvSpPr>
        <p:spPr>
          <a:xfrm>
            <a:off x="3998879" y="3130560"/>
            <a:ext cx="114768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584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037039" y="3070079"/>
            <a:ext cx="1098360" cy="6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Aktivni</a:t>
            </a:r>
            <a:r>
              <a:rPr lang="sl-SI" sz="22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Imenik (AD)</a:t>
            </a:r>
          </a:p>
        </p:txBody>
      </p:sp>
      <p:sp>
        <p:nvSpPr>
          <p:cNvPr id="13" name="Freeform 12"/>
          <p:cNvSpPr/>
          <p:nvPr/>
        </p:nvSpPr>
        <p:spPr>
          <a:xfrm>
            <a:off x="4073400" y="4705200"/>
            <a:ext cx="952560" cy="40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00"/>
          </a:solidFill>
          <a:ln w="1908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92559" y="4764239"/>
            <a:ext cx="78732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LDAP</a:t>
            </a:r>
          </a:p>
        </p:txBody>
      </p:sp>
      <p:sp>
        <p:nvSpPr>
          <p:cNvPr id="15" name="Freeform 14"/>
          <p:cNvSpPr/>
          <p:nvPr/>
        </p:nvSpPr>
        <p:spPr>
          <a:xfrm>
            <a:off x="4616280" y="5708520"/>
            <a:ext cx="1162080" cy="47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00"/>
          </a:solidFill>
          <a:ln w="19080">
            <a:solidFill>
              <a:srgbClr val="000000"/>
            </a:solidFill>
            <a:prstDash val="solid"/>
            <a:miter/>
          </a:ln>
          <a:effectLst>
            <a:outerShdw dist="17819" dir="2700000" algn="tl">
              <a:srgbClr val="000000"/>
            </a:outerShdw>
          </a:effectLst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656240" y="5821200"/>
            <a:ext cx="111276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RADIUS</a:t>
            </a:r>
          </a:p>
        </p:txBody>
      </p:sp>
      <p:sp>
        <p:nvSpPr>
          <p:cNvPr id="17" name="Freeform 16"/>
          <p:cNvSpPr/>
          <p:nvPr/>
        </p:nvSpPr>
        <p:spPr>
          <a:xfrm>
            <a:off x="4784759" y="1819439"/>
            <a:ext cx="914400" cy="4665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773600" y="1774800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   Osebni računalniki</a:t>
            </a:r>
          </a:p>
        </p:txBody>
      </p:sp>
      <p:sp>
        <p:nvSpPr>
          <p:cNvPr id="19" name="Freeform 18"/>
          <p:cNvSpPr/>
          <p:nvPr/>
        </p:nvSpPr>
        <p:spPr>
          <a:xfrm>
            <a:off x="6388199" y="5810400"/>
            <a:ext cx="914400" cy="3981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00720" y="590868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Dial-up</a:t>
            </a:r>
          </a:p>
        </p:txBody>
      </p:sp>
      <p:sp>
        <p:nvSpPr>
          <p:cNvPr id="21" name="Straight Connector 20"/>
          <p:cNvSpPr/>
          <p:nvPr/>
        </p:nvSpPr>
        <p:spPr>
          <a:xfrm>
            <a:off x="1219320" y="4106880"/>
            <a:ext cx="74124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 flipH="1" flipV="1">
            <a:off x="4642920" y="5157360"/>
            <a:ext cx="335160" cy="52380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 flipH="1" flipV="1">
            <a:off x="5765400" y="5935319"/>
            <a:ext cx="631800" cy="7308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400040" y="1757519"/>
            <a:ext cx="120815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Tok podatkov</a:t>
            </a:r>
          </a:p>
        </p:txBody>
      </p:sp>
      <p:sp>
        <p:nvSpPr>
          <p:cNvPr id="25" name="Freeform 24"/>
          <p:cNvSpPr/>
          <p:nvPr/>
        </p:nvSpPr>
        <p:spPr>
          <a:xfrm>
            <a:off x="1400040" y="2071800"/>
            <a:ext cx="120815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Poizvedbe</a:t>
            </a:r>
          </a:p>
        </p:txBody>
      </p:sp>
      <p:sp>
        <p:nvSpPr>
          <p:cNvPr id="26" name="Freeform 25"/>
          <p:cNvSpPr/>
          <p:nvPr/>
        </p:nvSpPr>
        <p:spPr>
          <a:xfrm>
            <a:off x="250920" y="3149639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50920" y="4522680"/>
            <a:ext cx="954000" cy="58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11040" y="4670280"/>
            <a:ext cx="857519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Alumni</a:t>
            </a:r>
          </a:p>
        </p:txBody>
      </p:sp>
      <p:sp>
        <p:nvSpPr>
          <p:cNvPr id="29" name="Freeform 28"/>
          <p:cNvSpPr/>
          <p:nvPr/>
        </p:nvSpPr>
        <p:spPr>
          <a:xfrm>
            <a:off x="1400040" y="5235480"/>
            <a:ext cx="914400" cy="53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Študentska</a:t>
            </a:r>
            <a:r>
              <a:rPr lang="sl-SI" sz="17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izkaznica</a:t>
            </a:r>
          </a:p>
        </p:txBody>
      </p:sp>
      <p:sp>
        <p:nvSpPr>
          <p:cNvPr id="30" name="Freeform 29"/>
          <p:cNvSpPr/>
          <p:nvPr/>
        </p:nvSpPr>
        <p:spPr>
          <a:xfrm>
            <a:off x="1341360" y="5272200"/>
            <a:ext cx="986040" cy="50471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436840" y="5254560"/>
            <a:ext cx="1089000" cy="53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Knjižnični</a:t>
            </a:r>
            <a:r>
              <a:rPr lang="sl-SI" sz="17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sistem</a:t>
            </a:r>
          </a:p>
        </p:txBody>
      </p:sp>
      <p:sp>
        <p:nvSpPr>
          <p:cNvPr id="32" name="Freeform 31"/>
          <p:cNvSpPr/>
          <p:nvPr/>
        </p:nvSpPr>
        <p:spPr>
          <a:xfrm>
            <a:off x="2484360" y="5270400"/>
            <a:ext cx="960480" cy="50651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419640" y="1757519"/>
            <a:ext cx="1002960" cy="4651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522600" y="1751039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dirty="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Tiskalni strežniki</a:t>
            </a:r>
          </a:p>
        </p:txBody>
      </p:sp>
      <p:sp>
        <p:nvSpPr>
          <p:cNvPr id="35" name="Freeform 34"/>
          <p:cNvSpPr/>
          <p:nvPr/>
        </p:nvSpPr>
        <p:spPr>
          <a:xfrm>
            <a:off x="6396120" y="6315119"/>
            <a:ext cx="914400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08640" y="637848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WLAN</a:t>
            </a:r>
          </a:p>
        </p:txBody>
      </p:sp>
      <p:sp>
        <p:nvSpPr>
          <p:cNvPr id="37" name="Freeform 36"/>
          <p:cNvSpPr/>
          <p:nvPr/>
        </p:nvSpPr>
        <p:spPr>
          <a:xfrm>
            <a:off x="6388199" y="5318280"/>
            <a:ext cx="914400" cy="4014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6300720" y="537372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VPN</a:t>
            </a:r>
          </a:p>
        </p:txBody>
      </p:sp>
      <p:sp>
        <p:nvSpPr>
          <p:cNvPr id="39" name="Straight Connector 38"/>
          <p:cNvSpPr/>
          <p:nvPr/>
        </p:nvSpPr>
        <p:spPr>
          <a:xfrm flipH="1" flipV="1">
            <a:off x="5765760" y="5997240"/>
            <a:ext cx="603360" cy="50796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0" name="Straight Connector 39"/>
          <p:cNvSpPr/>
          <p:nvPr/>
        </p:nvSpPr>
        <p:spPr>
          <a:xfrm flipH="1">
            <a:off x="5765760" y="5491080"/>
            <a:ext cx="603360" cy="3812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1" name="Straight Connector 40"/>
          <p:cNvSpPr/>
          <p:nvPr/>
        </p:nvSpPr>
        <p:spPr>
          <a:xfrm flipV="1">
            <a:off x="1219320" y="4225679"/>
            <a:ext cx="723960" cy="569881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2" name="Straight Connector 41"/>
          <p:cNvSpPr/>
          <p:nvPr/>
        </p:nvSpPr>
        <p:spPr>
          <a:xfrm>
            <a:off x="1219320" y="3465360"/>
            <a:ext cx="723960" cy="50652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3" name="Straight Connector 42"/>
          <p:cNvSpPr/>
          <p:nvPr/>
        </p:nvSpPr>
        <p:spPr>
          <a:xfrm flipH="1">
            <a:off x="1882800" y="4541760"/>
            <a:ext cx="303120" cy="7603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>
            <a:off x="2668680" y="4541760"/>
            <a:ext cx="242640" cy="760319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V="1">
            <a:off x="3032280" y="3781440"/>
            <a:ext cx="1330199" cy="31752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6" name="Straight Connector 45"/>
          <p:cNvSpPr/>
          <p:nvPr/>
        </p:nvSpPr>
        <p:spPr>
          <a:xfrm>
            <a:off x="3938759" y="2262240"/>
            <a:ext cx="423720" cy="8240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7" name="Straight Connector 46"/>
          <p:cNvSpPr/>
          <p:nvPr/>
        </p:nvSpPr>
        <p:spPr>
          <a:xfrm flipH="1">
            <a:off x="4664160" y="2325600"/>
            <a:ext cx="482400" cy="7606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8" name="Straight Connector 47"/>
          <p:cNvSpPr/>
          <p:nvPr/>
        </p:nvSpPr>
        <p:spPr>
          <a:xfrm flipV="1">
            <a:off x="3454560" y="5111640"/>
            <a:ext cx="787320" cy="3794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628040" y="3086280"/>
            <a:ext cx="1069919" cy="3981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7618320" y="1557359"/>
            <a:ext cx="1079639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738920" y="1589040"/>
            <a:ext cx="71280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6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Portal</a:t>
            </a:r>
          </a:p>
        </p:txBody>
      </p:sp>
      <p:sp>
        <p:nvSpPr>
          <p:cNvPr id="52" name="Freeform 51"/>
          <p:cNvSpPr/>
          <p:nvPr/>
        </p:nvSpPr>
        <p:spPr>
          <a:xfrm>
            <a:off x="7790040" y="2022479"/>
            <a:ext cx="109512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Spletna učilnica</a:t>
            </a:r>
          </a:p>
        </p:txBody>
      </p:sp>
      <p:sp>
        <p:nvSpPr>
          <p:cNvPr id="53" name="Freeform 52"/>
          <p:cNvSpPr/>
          <p:nvPr/>
        </p:nvSpPr>
        <p:spPr>
          <a:xfrm>
            <a:off x="7629480" y="2571839"/>
            <a:ext cx="104615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7669080" y="2516040"/>
            <a:ext cx="1095480" cy="489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Upravljanje</a:t>
            </a:r>
            <a:b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</a:b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 vsebinami</a:t>
            </a:r>
          </a:p>
        </p:txBody>
      </p:sp>
      <p:sp>
        <p:nvSpPr>
          <p:cNvPr id="55" name="Freeform 54"/>
          <p:cNvSpPr/>
          <p:nvPr/>
        </p:nvSpPr>
        <p:spPr>
          <a:xfrm>
            <a:off x="7596360" y="3117960"/>
            <a:ext cx="10936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e-pošta</a:t>
            </a:r>
          </a:p>
        </p:txBody>
      </p:sp>
      <p:sp>
        <p:nvSpPr>
          <p:cNvPr id="56" name="Freeform 55"/>
          <p:cNvSpPr/>
          <p:nvPr/>
        </p:nvSpPr>
        <p:spPr>
          <a:xfrm>
            <a:off x="7602480" y="363384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koledar</a:t>
            </a:r>
          </a:p>
        </p:txBody>
      </p:sp>
      <p:sp>
        <p:nvSpPr>
          <p:cNvPr id="57" name="Freeform 56"/>
          <p:cNvSpPr/>
          <p:nvPr/>
        </p:nvSpPr>
        <p:spPr>
          <a:xfrm>
            <a:off x="7602480" y="4132440"/>
            <a:ext cx="109548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imenik</a:t>
            </a:r>
          </a:p>
        </p:txBody>
      </p:sp>
      <p:sp>
        <p:nvSpPr>
          <p:cNvPr id="58" name="Freeform 57"/>
          <p:cNvSpPr/>
          <p:nvPr/>
        </p:nvSpPr>
        <p:spPr>
          <a:xfrm>
            <a:off x="7618320" y="2071800"/>
            <a:ext cx="1079639" cy="39996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7621560" y="359244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631280" y="407988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cxnSp>
        <p:nvCxnSpPr>
          <p:cNvPr id="61" name="Curved Connector 60"/>
          <p:cNvCxnSpPr/>
          <p:nvPr/>
        </p:nvCxnSpPr>
        <p:spPr>
          <a:xfrm>
            <a:off x="1204559" y="3425760"/>
            <a:ext cx="3345120" cy="1261080"/>
          </a:xfrm>
          <a:prstGeom prst="curvedConnector3">
            <a:avLst/>
          </a:prstGeom>
          <a:noFill/>
          <a:ln w="15840">
            <a:solidFill>
              <a:srgbClr val="008000"/>
            </a:solidFill>
            <a:prstDash val="solid"/>
            <a:miter/>
            <a:tailEnd type="arrow"/>
          </a:ln>
        </p:spPr>
      </p:cxnSp>
      <p:sp>
        <p:nvSpPr>
          <p:cNvPr id="62" name="Straight Connector 61"/>
          <p:cNvSpPr/>
          <p:nvPr/>
        </p:nvSpPr>
        <p:spPr>
          <a:xfrm>
            <a:off x="4859280" y="3770280"/>
            <a:ext cx="0" cy="920880"/>
          </a:xfrm>
          <a:prstGeom prst="line">
            <a:avLst/>
          </a:prstGeom>
          <a:noFill/>
          <a:ln w="1584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311040" y="3147839"/>
            <a:ext cx="857519" cy="551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Študentje</a:t>
            </a:r>
            <a:r>
              <a:rPr lang="sl-SI" sz="1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/ </a:t>
            </a: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Vpis</a:t>
            </a:r>
          </a:p>
        </p:txBody>
      </p:sp>
      <p:sp>
        <p:nvSpPr>
          <p:cNvPr id="64" name="Straight Connector 63"/>
          <p:cNvSpPr/>
          <p:nvPr/>
        </p:nvSpPr>
        <p:spPr>
          <a:xfrm flipH="1">
            <a:off x="5076360" y="2276639"/>
            <a:ext cx="2519640" cy="252072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 flipH="1">
            <a:off x="5087880" y="2781360"/>
            <a:ext cx="2508480" cy="20764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 flipH="1">
            <a:off x="5087880" y="3284639"/>
            <a:ext cx="2508480" cy="1638361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 flipH="1">
            <a:off x="5087880" y="3789360"/>
            <a:ext cx="2508480" cy="119556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 flipH="1">
            <a:off x="5087880" y="4292640"/>
            <a:ext cx="2508480" cy="7556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69" name="Straight Connector 68"/>
          <p:cNvSpPr/>
          <p:nvPr/>
        </p:nvSpPr>
        <p:spPr>
          <a:xfrm flipH="1">
            <a:off x="5025960" y="2325600"/>
            <a:ext cx="424080" cy="234324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0" name="Straight Connector 69"/>
          <p:cNvSpPr/>
          <p:nvPr/>
        </p:nvSpPr>
        <p:spPr>
          <a:xfrm>
            <a:off x="3032280" y="4160880"/>
            <a:ext cx="1330199" cy="50796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1" name="Straight Connector 70"/>
          <p:cNvSpPr/>
          <p:nvPr/>
        </p:nvSpPr>
        <p:spPr>
          <a:xfrm flipH="1">
            <a:off x="5076360" y="1773360"/>
            <a:ext cx="2519640" cy="295092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7624800" y="4581360"/>
            <a:ext cx="1069919" cy="39852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596360" y="4653000"/>
            <a:ext cx="1095120" cy="276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873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14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e-študent</a:t>
            </a:r>
          </a:p>
        </p:txBody>
      </p:sp>
      <p:sp>
        <p:nvSpPr>
          <p:cNvPr id="74" name="Straight Connector 73"/>
          <p:cNvSpPr/>
          <p:nvPr/>
        </p:nvSpPr>
        <p:spPr>
          <a:xfrm flipH="1">
            <a:off x="5091120" y="4821120"/>
            <a:ext cx="2519280" cy="287280"/>
          </a:xfrm>
          <a:prstGeom prst="line">
            <a:avLst/>
          </a:prstGeom>
          <a:noFill/>
          <a:ln w="12600">
            <a:solidFill>
              <a:srgbClr val="000000"/>
            </a:solidFill>
            <a:custDash>
              <a:ds d="402857" sp="100000"/>
            </a:custDash>
            <a:miter/>
            <a:tailEnd type="arrow"/>
          </a:ln>
        </p:spPr>
        <p:txBody>
          <a:bodyPr vert="horz" wrap="square" lIns="63000" tIns="31320" rIns="63000" bIns="31320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5940360" y="1628639"/>
            <a:ext cx="1513080" cy="36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24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Spletni AAI</a:t>
            </a:r>
          </a:p>
        </p:txBody>
      </p:sp>
      <p:sp>
        <p:nvSpPr>
          <p:cNvPr id="76" name="Freeform 75"/>
          <p:cNvSpPr/>
          <p:nvPr/>
        </p:nvSpPr>
        <p:spPr>
          <a:xfrm>
            <a:off x="4716360" y="6381720"/>
            <a:ext cx="1440000" cy="36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247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000" b="1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Eduroam</a:t>
            </a:r>
          </a:p>
        </p:txBody>
      </p:sp>
      <p:sp>
        <p:nvSpPr>
          <p:cNvPr id="77" name="Freeform 76"/>
          <p:cNvSpPr/>
          <p:nvPr/>
        </p:nvSpPr>
        <p:spPr>
          <a:xfrm>
            <a:off x="6516720" y="2536920"/>
            <a:ext cx="576360" cy="244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63000" tIns="31320" rIns="63000" bIns="31320" anchor="ctr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smtClean="0">
              <a:solidFill>
                <a:srgbClr val="000000"/>
              </a:solidFill>
              <a:latin typeface="Arial" pitchFamily="34"/>
              <a:ea typeface="DejaVu Sans" pitchFamily="2"/>
              <a:cs typeface="DejaVu Sans" pitchFamily="2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6462719" y="3429000"/>
            <a:ext cx="647640" cy="490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63000" tIns="31680" rIns="63000" bIns="31680" anchor="t" anchorCtr="0" compatLnSpc="1">
            <a:spAutoFit/>
          </a:bodyPr>
          <a:lstStyle/>
          <a:p>
            <a:pPr algn="ctr" fontAlgn="auto">
              <a:spcBef>
                <a:spcPts val="1749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sl-SI" sz="2800" smtClean="0">
                <a:solidFill>
                  <a:srgbClr val="000000"/>
                </a:solidFill>
                <a:latin typeface="Times New Roman" pitchFamily="18"/>
                <a:ea typeface="DejaVu Sans" pitchFamily="2"/>
                <a:cs typeface="DejaVu Sans" pitchFamily="2"/>
              </a:rPr>
              <a:t>?</a:t>
            </a:r>
          </a:p>
        </p:txBody>
      </p:sp>
      <p:pic>
        <p:nvPicPr>
          <p:cNvPr id="79" name="Ograda vsebine 3" descr="IdM okolj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68760"/>
            <a:ext cx="88971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Naklikaj si mail na Arnesu</a:t>
            </a:r>
            <a:endParaRPr lang="sl-SI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6019" y="2132857"/>
            <a:ext cx="9217397" cy="3484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26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fotka</a:t>
            </a:r>
            <a:r>
              <a:rPr lang="sl-SI" dirty="0"/>
              <a:t> prijavnic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686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D87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sl-SI" sz="2400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971550" y="1989138"/>
            <a:ext cx="0" cy="4868862"/>
          </a:xfrm>
          <a:prstGeom prst="lin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844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bg1"/>
                </a:solidFill>
              </a:rPr>
              <a:t>20 let Arnesa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FFAE6A"/>
              </a:buClr>
            </a:pPr>
            <a:r>
              <a:rPr lang="sl-SI" dirty="0" smtClean="0"/>
              <a:t>E-infrastruktura</a:t>
            </a:r>
          </a:p>
          <a:p>
            <a:pPr>
              <a:buClr>
                <a:srgbClr val="FFAE6A"/>
              </a:buClr>
            </a:pPr>
            <a:r>
              <a:rPr lang="sl-SI" dirty="0" smtClean="0"/>
              <a:t>Prilagojene storitve</a:t>
            </a:r>
          </a:p>
          <a:p>
            <a:pPr>
              <a:buClr>
                <a:srgbClr val="FFAE6A"/>
              </a:buClr>
            </a:pPr>
            <a:r>
              <a:rPr lang="sl-SI" dirty="0" smtClean="0"/>
              <a:t>Skupnost</a:t>
            </a:r>
          </a:p>
          <a:p>
            <a:pPr>
              <a:buClr>
                <a:srgbClr val="FFAE6A"/>
              </a:buClr>
            </a:pPr>
            <a:r>
              <a:rPr lang="sl-SI" dirty="0" smtClean="0"/>
              <a:t>Prenos znanja</a:t>
            </a:r>
          </a:p>
          <a:p>
            <a:pPr>
              <a:buClr>
                <a:srgbClr val="FFAE6A"/>
              </a:buClr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425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9" y="0"/>
            <a:ext cx="9173209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499992" y="1412776"/>
            <a:ext cx="4392488" cy="3672408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6600" kern="0" dirty="0" smtClean="0">
                <a:solidFill>
                  <a:prstClr val="white"/>
                </a:solidFill>
                <a:latin typeface="Calibri"/>
                <a:ea typeface="+mn-ea"/>
              </a:rPr>
              <a:t>Spletne konference VOX</a:t>
            </a:r>
            <a:endParaRPr lang="sl-SI" sz="6600" kern="0" dirty="0" smtClean="0">
              <a:solidFill>
                <a:prstClr val="white"/>
              </a:solidFill>
              <a:latin typeface="Calibri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595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9219" y="4289901"/>
            <a:ext cx="4076757" cy="144655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sl-SI" sz="8800" b="1" dirty="0" smtClean="0">
                <a:solidFill>
                  <a:srgbClr val="00B050"/>
                </a:solidFill>
                <a:latin typeface="Calibri"/>
                <a:ea typeface="+mn-ea"/>
              </a:rPr>
              <a:t>100 GB</a:t>
            </a:r>
            <a:endParaRPr lang="sl-SI" sz="8800" b="1" dirty="0">
              <a:solidFill>
                <a:srgbClr val="00B050"/>
              </a:solidFill>
              <a:latin typeface="Calibri"/>
              <a:ea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9219" y="764704"/>
            <a:ext cx="5904656" cy="1224136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8800" kern="0" dirty="0" smtClean="0">
                <a:solidFill>
                  <a:prstClr val="white"/>
                </a:solidFill>
                <a:latin typeface="Calibri"/>
                <a:ea typeface="+mn-ea"/>
              </a:rPr>
              <a:t>File </a:t>
            </a:r>
            <a:r>
              <a:rPr lang="sl-SI" sz="8800" kern="0" dirty="0" err="1" smtClean="0">
                <a:solidFill>
                  <a:prstClr val="white"/>
                </a:solidFill>
                <a:latin typeface="Calibri"/>
                <a:ea typeface="+mn-ea"/>
              </a:rPr>
              <a:t>sender</a:t>
            </a:r>
            <a:endParaRPr lang="sl-SI" sz="8800" kern="0" dirty="0" smtClean="0">
              <a:solidFill>
                <a:prstClr val="white"/>
              </a:solidFill>
              <a:latin typeface="Calibri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9346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7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220072" y="404664"/>
            <a:ext cx="3572701" cy="1224136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8800" kern="0" dirty="0" smtClean="0">
                <a:solidFill>
                  <a:prstClr val="white"/>
                </a:solidFill>
                <a:latin typeface="Calibri"/>
                <a:ea typeface="+mn-ea"/>
              </a:rPr>
              <a:t>Planer</a:t>
            </a:r>
            <a:endParaRPr lang="sl-SI" sz="8800" kern="0" dirty="0" smtClean="0">
              <a:solidFill>
                <a:prstClr val="white"/>
              </a:solidFill>
              <a:latin typeface="Calibri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570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7575403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31841" y="5445224"/>
            <a:ext cx="5616623" cy="1224136"/>
          </a:xfrm>
          <a:prstGeom prst="rect">
            <a:avLst/>
          </a:prstGeom>
          <a:solidFill>
            <a:schemeClr val="bg2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8800" kern="0" dirty="0" smtClean="0">
                <a:solidFill>
                  <a:prstClr val="white"/>
                </a:solidFill>
                <a:latin typeface="Calibri"/>
                <a:ea typeface="+mn-ea"/>
              </a:rPr>
              <a:t>Blog</a:t>
            </a:r>
            <a:endParaRPr lang="sl-SI" sz="8800" kern="0" dirty="0" smtClean="0">
              <a:solidFill>
                <a:prstClr val="white"/>
              </a:solidFill>
              <a:latin typeface="Calibri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9148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172" y="0"/>
            <a:ext cx="9159172" cy="68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85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9" y="188640"/>
            <a:ext cx="9092511" cy="6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6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/>
              <a:t>Novosti v 2011/2012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Storitve za končne uporabnike</a:t>
            </a:r>
          </a:p>
          <a:p>
            <a:pPr lvl="0"/>
            <a:r>
              <a:rPr lang="sl-SI" dirty="0" smtClean="0">
                <a:solidFill>
                  <a:schemeClr val="bg1">
                    <a:lumMod val="50000"/>
                  </a:schemeClr>
                </a:solidFill>
              </a:rPr>
              <a:t>“za upravičence do storitev Arnesa”</a:t>
            </a:r>
          </a:p>
          <a:p>
            <a:pPr lvl="1"/>
            <a:r>
              <a:rPr lang="sl-SI" dirty="0" smtClean="0"/>
              <a:t>Članic federacije ArnesAAI</a:t>
            </a:r>
          </a:p>
          <a:p>
            <a:pPr lvl="1"/>
            <a:r>
              <a:rPr lang="sl-SI" dirty="0" smtClean="0"/>
              <a:t>Imetnike uporabniškega imena na Arnesu</a:t>
            </a:r>
          </a:p>
          <a:p>
            <a:r>
              <a:rPr lang="sl-SI" dirty="0" smtClean="0"/>
              <a:t>... Skratka, “za naše”, za tiste s pravo </a:t>
            </a:r>
            <a:r>
              <a:rPr lang="sl-SI" dirty="0" smtClean="0">
                <a:solidFill>
                  <a:srgbClr val="FF7A00"/>
                </a:solidFill>
              </a:rPr>
              <a:t>e-identiteto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E-identiteta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44675"/>
            <a:ext cx="7694148" cy="4281488"/>
          </a:xfrm>
        </p:spPr>
        <p:txBody>
          <a:bodyPr/>
          <a:lstStyle/>
          <a:p>
            <a:r>
              <a:rPr lang="sl-SI" dirty="0" smtClean="0"/>
              <a:t>Skupek e-podatkov o posamezniku</a:t>
            </a:r>
          </a:p>
          <a:p>
            <a:r>
              <a:rPr lang="sl-SI" dirty="0" smtClean="0"/>
              <a:t>Ožje: “ključ”, identifikator, s katerim se predstavimo</a:t>
            </a:r>
          </a:p>
          <a:p>
            <a:pPr lvl="1"/>
            <a:r>
              <a:rPr lang="sl-SI" dirty="0" smtClean="0"/>
              <a:t>Uporabniško ime, certifikat, vpisna številka</a:t>
            </a:r>
          </a:p>
          <a:p>
            <a:pPr lvl="1"/>
            <a:r>
              <a:rPr lang="sl-SI" dirty="0" smtClean="0"/>
              <a:t>Npr.: abrakadabra@gmail.com</a:t>
            </a:r>
          </a:p>
          <a:p>
            <a:r>
              <a:rPr lang="sl-SI" dirty="0" smtClean="0"/>
              <a:t>Arnes, Google, AD, FB</a:t>
            </a:r>
          </a:p>
          <a:p>
            <a:r>
              <a:rPr lang="sl-SI" dirty="0" smtClean="0"/>
              <a:t>Verodostojnost e-identitete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Ponudnik (e-)identitete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Tisti, od katerega jo dobite </a:t>
            </a:r>
            <a:r>
              <a:rPr lang="sl-SI" dirty="0" smtClean="0">
                <a:sym typeface="Wingdings" pitchFamily="2" charset="2"/>
              </a:rPr>
              <a:t></a:t>
            </a:r>
          </a:p>
          <a:p>
            <a:r>
              <a:rPr lang="sl-SI" dirty="0" smtClean="0">
                <a:sym typeface="Wingdings" pitchFamily="2" charset="2"/>
              </a:rPr>
              <a:t>Naprimer, vaša šola/univerza/inštitut...</a:t>
            </a:r>
          </a:p>
          <a:p>
            <a:r>
              <a:rPr lang="sl-SI" dirty="0" smtClean="0">
                <a:sym typeface="Wingdings" pitchFamily="2" charset="2"/>
              </a:rPr>
              <a:t>Uporabljate jo pri svojem delu (spletna učilnica, vstop v omrežje...)</a:t>
            </a:r>
          </a:p>
          <a:p>
            <a:r>
              <a:rPr lang="sl-SI" dirty="0" smtClean="0">
                <a:sym typeface="Wingdings" pitchFamily="2" charset="2"/>
              </a:rPr>
              <a:t>Ta identiteta je verodostojna</a:t>
            </a:r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Koncept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Zakaj ne bi e-identitete, ki jo že imam</a:t>
            </a:r>
          </a:p>
          <a:p>
            <a:pPr lvl="1"/>
            <a:r>
              <a:rPr lang="sl-SI" dirty="0" smtClean="0"/>
              <a:t>za spletne učilnice</a:t>
            </a:r>
          </a:p>
          <a:p>
            <a:pPr lvl="1"/>
            <a:r>
              <a:rPr lang="sl-SI" dirty="0" smtClean="0"/>
              <a:t>za Eduroam</a:t>
            </a:r>
          </a:p>
          <a:p>
            <a:r>
              <a:rPr lang="sl-SI" dirty="0" smtClean="0"/>
              <a:t>... porabil še za Arnes</a:t>
            </a:r>
          </a:p>
          <a:p>
            <a:r>
              <a:rPr lang="sl-SI" dirty="0" smtClean="0"/>
              <a:t>… pa SIO portal</a:t>
            </a:r>
          </a:p>
          <a:p>
            <a:r>
              <a:rPr lang="sl-SI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84715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869238" cy="836712"/>
          </a:xfrm>
        </p:spPr>
        <p:txBody>
          <a:bodyPr/>
          <a:lstStyle/>
          <a:p>
            <a:r>
              <a:rPr lang="sl-SI" dirty="0" smtClean="0"/>
              <a:t>Omrežje DECnet v Sloveniji</a:t>
            </a:r>
            <a:endParaRPr lang="sl-SI" dirty="0"/>
          </a:p>
        </p:txBody>
      </p:sp>
      <p:pic>
        <p:nvPicPr>
          <p:cNvPr id="4" name="Content Placeholder 3" descr="DECnet-1992-07-03-4.t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5873"/>
            <a:ext cx="9144000" cy="6012127"/>
          </a:xfrm>
        </p:spPr>
      </p:pic>
    </p:spTree>
    <p:extLst>
      <p:ext uri="{BB962C8B-B14F-4D97-AF65-F5344CB8AC3E}">
        <p14:creationId xmlns:p14="http://schemas.microsoft.com/office/powerpoint/2010/main" val="402256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(Izobraževalna) federacija</a:t>
            </a:r>
            <a:endParaRPr lang="sl-SI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395" y="1844675"/>
            <a:ext cx="701357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E-identiteta v federaciji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844675"/>
            <a:ext cx="7992938" cy="4281488"/>
          </a:xfrm>
        </p:spPr>
        <p:txBody>
          <a:bodyPr/>
          <a:lstStyle/>
          <a:p>
            <a:r>
              <a:rPr lang="sl-SI" dirty="0" smtClean="0"/>
              <a:t>„Uporabniško ime v AAI“ = Kdo </a:t>
            </a:r>
            <a:r>
              <a:rPr lang="sl-SI" dirty="0"/>
              <a:t>+ </a:t>
            </a:r>
            <a:r>
              <a:rPr lang="sl-SI" dirty="0" err="1" smtClean="0"/>
              <a:t>OdKod</a:t>
            </a:r>
            <a:endParaRPr lang="sl-SI" dirty="0" smtClean="0"/>
          </a:p>
          <a:p>
            <a:r>
              <a:rPr lang="sl-SI" dirty="0" err="1" smtClean="0"/>
              <a:t>NetID</a:t>
            </a:r>
            <a:r>
              <a:rPr lang="sl-SI" dirty="0" smtClean="0"/>
              <a:t> = </a:t>
            </a:r>
            <a:r>
              <a:rPr lang="sl-SI" dirty="0" err="1" smtClean="0"/>
              <a:t>userID@domena.ponudnika</a:t>
            </a:r>
            <a:endParaRPr lang="sl-SI" dirty="0"/>
          </a:p>
          <a:p>
            <a:pPr lvl="1"/>
            <a:r>
              <a:rPr lang="sl-SI" dirty="0" err="1" smtClean="0">
                <a:hlinkClick r:id="rId2"/>
              </a:rPr>
              <a:t>ab1234@student.uni</a:t>
            </a:r>
            <a:r>
              <a:rPr lang="sl-SI" dirty="0" smtClean="0">
                <a:hlinkClick r:id="rId2"/>
              </a:rPr>
              <a:t>-</a:t>
            </a:r>
            <a:r>
              <a:rPr lang="sl-SI" dirty="0" err="1" smtClean="0">
                <a:hlinkClick r:id="rId2"/>
              </a:rPr>
              <a:t>lj.si</a:t>
            </a:r>
            <a:endParaRPr lang="sl-SI" dirty="0" smtClean="0"/>
          </a:p>
          <a:p>
            <a:pPr lvl="1"/>
            <a:r>
              <a:rPr lang="sl-SI" dirty="0" err="1" smtClean="0">
                <a:hlinkClick r:id="rId3"/>
              </a:rPr>
              <a:t>janez.novak@pef.uni</a:t>
            </a:r>
            <a:r>
              <a:rPr lang="sl-SI" dirty="0" smtClean="0">
                <a:hlinkClick r:id="rId3"/>
              </a:rPr>
              <a:t>-</a:t>
            </a:r>
            <a:r>
              <a:rPr lang="sl-SI" dirty="0" err="1" smtClean="0">
                <a:hlinkClick r:id="rId3"/>
              </a:rPr>
              <a:t>lj.si</a:t>
            </a:r>
            <a:r>
              <a:rPr lang="sl-SI" dirty="0" smtClean="0"/>
              <a:t> </a:t>
            </a:r>
          </a:p>
          <a:p>
            <a:pPr lvl="1"/>
            <a:r>
              <a:rPr lang="sl-SI" smtClean="0">
                <a:hlinkClick r:id="rId4"/>
              </a:rPr>
              <a:t>jkranjski</a:t>
            </a:r>
            <a:r>
              <a:rPr lang="sl-SI" dirty="0" smtClean="0">
                <a:hlinkClick r:id="rId4"/>
              </a:rPr>
              <a:t>@os-</a:t>
            </a:r>
            <a:r>
              <a:rPr lang="sl-SI" dirty="0" err="1" smtClean="0">
                <a:hlinkClick r:id="rId4"/>
              </a:rPr>
              <a:t>sostro.si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r>
              <a:rPr lang="sl-SI" dirty="0" err="1" smtClean="0">
                <a:hlinkClick r:id="rId5"/>
              </a:rPr>
              <a:t>jnovak2@guest.arnes.si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Vprašanje za kliker: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A: moja šola je v ArnesAAI </a:t>
            </a:r>
            <a:br>
              <a:rPr lang="sl-SI" dirty="0" smtClean="0"/>
            </a:br>
            <a:r>
              <a:rPr lang="sl-SI" dirty="0" smtClean="0"/>
              <a:t>                        in so mi dali NetID</a:t>
            </a:r>
          </a:p>
          <a:p>
            <a:r>
              <a:rPr lang="sl-SI" dirty="0" smtClean="0"/>
              <a:t>B: moja šola je v ArnesAAI, </a:t>
            </a:r>
            <a:br>
              <a:rPr lang="sl-SI" dirty="0" smtClean="0"/>
            </a:br>
            <a:r>
              <a:rPr lang="sl-SI" smtClean="0"/>
              <a:t>                        pa </a:t>
            </a:r>
            <a:r>
              <a:rPr lang="sl-SI" dirty="0" smtClean="0"/>
              <a:t>nimam NetID-ja</a:t>
            </a:r>
          </a:p>
          <a:p>
            <a:r>
              <a:rPr lang="sl-SI" dirty="0" smtClean="0"/>
              <a:t>C: moja šola nima AAI</a:t>
            </a:r>
          </a:p>
          <a:p>
            <a:r>
              <a:rPr lang="sl-SI" dirty="0" smtClean="0"/>
              <a:t>D: pojma nimam o čem govorite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57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85775"/>
            <a:ext cx="7992938" cy="1143000"/>
          </a:xfrm>
        </p:spPr>
        <p:txBody>
          <a:bodyPr/>
          <a:lstStyle/>
          <a:p>
            <a:r>
              <a:rPr lang="sl-SI" dirty="0" smtClean="0"/>
              <a:t>Prijava: izbira ponudnika identitete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664" y="1772816"/>
            <a:ext cx="6552728" cy="491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7020" y="22097"/>
            <a:ext cx="5904656" cy="681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imaš e-identiteto?</a:t>
            </a:r>
            <a:br>
              <a:rPr lang="sl-SI" dirty="0" smtClean="0"/>
            </a:br>
            <a:r>
              <a:rPr lang="sl-SI" dirty="0" smtClean="0"/>
              <a:t>Izberi </a:t>
            </a:r>
            <a:r>
              <a:rPr lang="sl-SI" dirty="0" err="1" smtClean="0"/>
              <a:t>IdP</a:t>
            </a:r>
            <a:endParaRPr lang="sl-S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6D1536-645E-4573-9672-5D7D4C5E7CFF}" type="slidenum">
              <a:rPr lang="it-IT" smtClean="0"/>
              <a:pPr>
                <a:defRPr/>
              </a:pPr>
              <a:t>35</a:t>
            </a:fld>
            <a:r>
              <a:rPr lang="it-IT" smtClean="0"/>
              <a:t>	</a:t>
            </a:r>
            <a:endParaRPr lang="it-IT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70" y="0"/>
            <a:ext cx="9176169" cy="683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Prijava: vnos </a:t>
            </a:r>
            <a:r>
              <a:rPr lang="sl-SI" dirty="0" err="1" smtClean="0"/>
              <a:t>NetID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1394"/>
            <a:ext cx="9144000" cy="512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46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Prijava: vnos </a:t>
            </a:r>
            <a:r>
              <a:rPr lang="sl-SI" dirty="0" err="1" smtClean="0"/>
              <a:t>NetID</a:t>
            </a:r>
            <a:endParaRPr lang="sl-SI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916832"/>
            <a:ext cx="5545430" cy="392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41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bo storitev zvedela o nas?</a:t>
            </a:r>
            <a:endParaRPr lang="sl-SI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398" y="1330098"/>
            <a:ext cx="645760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Zapleteno?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 ponovni prijavi se koraki preskakujejo</a:t>
            </a:r>
          </a:p>
          <a:p>
            <a:r>
              <a:rPr lang="sl-SI" dirty="0" smtClean="0"/>
              <a:t>SSO – prijavim se enkrat za več storitev</a:t>
            </a:r>
          </a:p>
          <a:p>
            <a:r>
              <a:rPr lang="sl-SI" dirty="0" smtClean="0"/>
              <a:t>Vmesniki se bodo poenotili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2256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10663775" cy="70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dirty="0" smtClean="0"/>
              <a:t>Kako do storitev?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A: moja šola je v</a:t>
            </a:r>
          </a:p>
          <a:p>
            <a:pPr lvl="1"/>
            <a:r>
              <a:rPr lang="sl-SI" dirty="0" smtClean="0"/>
              <a:t>Imam NetID </a:t>
            </a:r>
          </a:p>
          <a:p>
            <a:r>
              <a:rPr lang="sl-SI" dirty="0" smtClean="0"/>
              <a:t>B: imam uporabniško ime na Arnesu</a:t>
            </a:r>
          </a:p>
          <a:p>
            <a:pPr lvl="1"/>
            <a:r>
              <a:rPr lang="sl-SI" dirty="0" smtClean="0"/>
              <a:t>Imam “gostujoč” NetID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username@guest.arnes.si</a:t>
            </a:r>
          </a:p>
          <a:p>
            <a:r>
              <a:rPr lang="sl-SI" dirty="0" smtClean="0"/>
              <a:t>(nič več „testnih“ uporabniških imen)</a:t>
            </a:r>
          </a:p>
          <a:p>
            <a:endParaRPr lang="sl-SI" dirty="0" smtClean="0"/>
          </a:p>
          <a:p>
            <a:pPr>
              <a:buNone/>
            </a:pPr>
            <a:endParaRPr lang="sl-SI" dirty="0" smtClean="0">
              <a:solidFill>
                <a:srgbClr val="FF7A00"/>
              </a:solidFill>
            </a:endParaRPr>
          </a:p>
        </p:txBody>
      </p:sp>
      <p:pic>
        <p:nvPicPr>
          <p:cNvPr id="4" name="Picture 3" descr="aai-gumb-prijava-5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2462674" cy="648072"/>
          </a:xfrm>
          <a:prstGeom prst="rect">
            <a:avLst/>
          </a:prstGeom>
        </p:spPr>
      </p:pic>
      <p:pic>
        <p:nvPicPr>
          <p:cNvPr id="5" name="Picture 4" descr="aai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2420888"/>
            <a:ext cx="2592289" cy="632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Rezultati testa včeraj: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Ali imate veljaven NetID (npr. za VOX)</a:t>
            </a:r>
          </a:p>
          <a:p>
            <a:pPr lvl="1"/>
            <a:r>
              <a:rPr lang="sl-SI" dirty="0" smtClean="0"/>
              <a:t>88  - DA</a:t>
            </a:r>
          </a:p>
          <a:p>
            <a:r>
              <a:rPr lang="sl-SI" dirty="0" smtClean="0"/>
              <a:t>Ali imate uporabniško ime na Arnesu?</a:t>
            </a:r>
          </a:p>
          <a:p>
            <a:pPr lvl="1"/>
            <a:r>
              <a:rPr lang="sl-SI" dirty="0" smtClean="0"/>
              <a:t>100+    DA</a:t>
            </a:r>
          </a:p>
          <a:p>
            <a:endParaRPr lang="sl-SI" dirty="0" smtClean="0"/>
          </a:p>
          <a:p>
            <a:r>
              <a:rPr lang="sl-SI" dirty="0" smtClean="0"/>
              <a:t>Kaj pove ta rezultat?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572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Tehnologija ali ljudje?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Domen Savič</a:t>
            </a:r>
          </a:p>
          <a:p>
            <a:pPr lvl="1"/>
            <a:r>
              <a:rPr lang="sl-SI" dirty="0" smtClean="0"/>
              <a:t>novinar</a:t>
            </a:r>
            <a:endParaRPr lang="sl-SI" dirty="0"/>
          </a:p>
        </p:txBody>
      </p:sp>
      <p:pic>
        <p:nvPicPr>
          <p:cNvPr id="4" name="Picture 8" descr="http://www.oddee.com/_media/imgs/articles2/a97245_g166_6-odiss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2332376"/>
            <a:ext cx="5688632" cy="4525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 bwMode="auto">
          <a:xfrm>
            <a:off x="670702" y="5075560"/>
            <a:ext cx="8208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28308"/>
                </a:solidFill>
                <a:latin typeface="Arial" charset="0"/>
              </a:defRPr>
            </a:lvl9pPr>
          </a:lstStyle>
          <a:p>
            <a:r>
              <a:rPr lang="sl-SI" sz="24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Hvala za pozornost!</a:t>
            </a:r>
          </a:p>
          <a:p>
            <a:endParaRPr lang="sl-SI" sz="2400" dirty="0">
              <a:solidFill>
                <a:srgbClr val="FFFFFF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r>
              <a:rPr lang="sl-SI" sz="2400" dirty="0" err="1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a</a:t>
            </a:r>
            <a:r>
              <a:rPr lang="sl-SI" sz="2400" dirty="0" err="1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ndrej.tomsic@ip</a:t>
            </a:r>
            <a:r>
              <a:rPr lang="sl-SI" sz="2400" dirty="0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-</a:t>
            </a:r>
            <a:r>
              <a:rPr lang="sl-SI" sz="2400" dirty="0" err="1" smtClean="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rPr>
              <a:t>rs.si</a:t>
            </a:r>
            <a:endParaRPr lang="sl-SI" sz="2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53"/>
            <a:ext cx="9144000" cy="684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6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¸Obnašanje spletnih velikanov</a:t>
            </a: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5143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Osveščanje o varnosti</a:t>
            </a:r>
            <a:endParaRPr lang="sl-S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2670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246308" cy="146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ogotip-si-cert-sple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348880"/>
            <a:ext cx="5042480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Preverite svoje znanje!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879" y="1484784"/>
            <a:ext cx="8195121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E-učiteljica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306" y="1932781"/>
            <a:ext cx="5619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Socialna omrežja…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835696" y="6093296"/>
            <a:ext cx="5040560" cy="604664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… od nekdaj …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484784"/>
            <a:ext cx="6876256" cy="458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… sporočila so enaka…</a:t>
            </a:r>
            <a:endParaRPr lang="sl-SI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340768"/>
            <a:ext cx="525658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806767"/>
            <a:ext cx="9649072" cy="1102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34385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666" cy="690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možnosti dostopa do ARNES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672408" cy="210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645024"/>
            <a:ext cx="2735580" cy="107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068960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229200"/>
            <a:ext cx="362536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Priklop Kočevja</a:t>
            </a:r>
            <a:endParaRPr lang="sl-SI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2304256" cy="307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2659161" cy="354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85775"/>
            <a:ext cx="8013204" cy="1143000"/>
          </a:xfrm>
        </p:spPr>
        <p:txBody>
          <a:bodyPr/>
          <a:lstStyle/>
          <a:p>
            <a:r>
              <a:rPr lang="sl-SI" dirty="0" smtClean="0"/>
              <a:t>SIRikt videokonferenčni dan </a:t>
            </a:r>
            <a:endParaRPr lang="sl-SI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84784"/>
            <a:ext cx="7561263" cy="4281488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1700808"/>
            <a:ext cx="77244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2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nes-ms-ppt-predloga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D8729"/>
          </a:buClr>
          <a:buSzPct val="7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DD8729"/>
          </a:buClr>
          <a:buSzPct val="70000"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arnes-ms-ppt-predloga</Template>
  <TotalTime>3495</TotalTime>
  <Words>1111</Words>
  <Application>Microsoft Macintosh PowerPoint</Application>
  <PresentationFormat>On-screen Show (4:3)</PresentationFormat>
  <Paragraphs>237</Paragraphs>
  <Slides>49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arnes-ms-ppt-predloga</vt:lpstr>
      <vt:lpstr>Title1</vt:lpstr>
      <vt:lpstr>20 LET INTERNETA LJUDI </vt:lpstr>
      <vt:lpstr>20 let Arnesa</vt:lpstr>
      <vt:lpstr>Omrežje DECnet v Sloveniji</vt:lpstr>
      <vt:lpstr>PowerPoint Presentation</vt:lpstr>
      <vt:lpstr>PowerPoint Presentation</vt:lpstr>
      <vt:lpstr>PowerPoint Presentation</vt:lpstr>
      <vt:lpstr>Več možnosti dostopa do ARNES</vt:lpstr>
      <vt:lpstr>Priklop Kočevja</vt:lpstr>
      <vt:lpstr>SIRikt videokonferenčni dan </vt:lpstr>
      <vt:lpstr>Arnes videokonference 2011+</vt:lpstr>
      <vt:lpstr>Imenik video točk: www.arnes.si/video/h323</vt:lpstr>
      <vt:lpstr> </vt:lpstr>
      <vt:lpstr>Preiskusite HD videokonferenco!</vt:lpstr>
      <vt:lpstr>PowerPoint Presentation</vt:lpstr>
      <vt:lpstr>PowerPoint Presentation</vt:lpstr>
      <vt:lpstr>Upravljanje z identitetami (in AAI)</vt:lpstr>
      <vt:lpstr>Upravljanje z identitetami (in AAI)</vt:lpstr>
      <vt:lpstr>Naklikaj si mail na Arnesu</vt:lpstr>
      <vt:lpstr>fotka prijavnic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Novosti v 2011/2012</vt:lpstr>
      <vt:lpstr>E-identiteta</vt:lpstr>
      <vt:lpstr>Ponudnik (e-)identitete</vt:lpstr>
      <vt:lpstr>Koncept</vt:lpstr>
      <vt:lpstr>(Izobraževalna) federacija</vt:lpstr>
      <vt:lpstr>E-identiteta v federaciji</vt:lpstr>
      <vt:lpstr>Vprašanje za kliker:</vt:lpstr>
      <vt:lpstr>Prijava: izbira ponudnika identitete</vt:lpstr>
      <vt:lpstr>Kje imaš e-identiteto? Izberi IdP</vt:lpstr>
      <vt:lpstr>PowerPoint Presentation</vt:lpstr>
      <vt:lpstr>Prijava: vnos NetID</vt:lpstr>
      <vt:lpstr>Prijava: vnos NetID</vt:lpstr>
      <vt:lpstr>Kaj bo storitev zvedela o nas?</vt:lpstr>
      <vt:lpstr>Zapleteno?</vt:lpstr>
      <vt:lpstr>Kako do storitev?</vt:lpstr>
      <vt:lpstr>Rezultati testa včeraj:</vt:lpstr>
      <vt:lpstr>Tehnologija ali ljudje?</vt:lpstr>
      <vt:lpstr>PowerPoint Presentation</vt:lpstr>
      <vt:lpstr>¸Obnašanje spletnih velikanov</vt:lpstr>
      <vt:lpstr>Osveščanje o varnosti</vt:lpstr>
      <vt:lpstr>Preverite svoje znanje!</vt:lpstr>
      <vt:lpstr>E-učiteljica</vt:lpstr>
      <vt:lpstr>Socialna omrežja…</vt:lpstr>
      <vt:lpstr>… sporočila so enaka…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Maja Kosta</cp:lastModifiedBy>
  <cp:revision>73</cp:revision>
  <cp:lastPrinted>2012-03-14T11:59:32Z</cp:lastPrinted>
  <dcterms:created xsi:type="dcterms:W3CDTF">2010-02-22T08:17:28Z</dcterms:created>
  <dcterms:modified xsi:type="dcterms:W3CDTF">2012-04-11T13:39:36Z</dcterms:modified>
</cp:coreProperties>
</file>